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66EA"/>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16/04/2026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16/04/2026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16/04/2026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16/04/2026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38" y="151101"/>
            <a:ext cx="1408345" cy="1099036"/>
          </a:xfrm>
          <a:prstGeom prst="rect">
            <a:avLst/>
          </a:prstGeom>
        </p:spPr>
      </p:pic>
      <p:sp>
        <p:nvSpPr>
          <p:cNvPr id="7" name="Rounded Rectangle 6"/>
          <p:cNvSpPr/>
          <p:nvPr/>
        </p:nvSpPr>
        <p:spPr>
          <a:xfrm>
            <a:off x="8864082" y="100887"/>
            <a:ext cx="3174193" cy="2482349"/>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9" name="Rounded Rectangle 8"/>
          <p:cNvSpPr/>
          <p:nvPr/>
        </p:nvSpPr>
        <p:spPr>
          <a:xfrm>
            <a:off x="2755201" y="827569"/>
            <a:ext cx="1884835" cy="1680061"/>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Outdoor Learning</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10" name="Rounded Rectangle 9"/>
          <p:cNvSpPr/>
          <p:nvPr/>
        </p:nvSpPr>
        <p:spPr>
          <a:xfrm>
            <a:off x="4720927" y="736842"/>
            <a:ext cx="4076485" cy="1846394"/>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29" name="Rounded Rectangle 28"/>
          <p:cNvSpPr/>
          <p:nvPr/>
        </p:nvSpPr>
        <p:spPr>
          <a:xfrm>
            <a:off x="126999" y="2583236"/>
            <a:ext cx="5768767" cy="4151470"/>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bg1"/>
                </a:solidFill>
                <a:latin typeface="Sassoon Primary Std" panose="020B0503020103030203" pitchFamily="34" charset="0"/>
              </a:rPr>
              <a:t>ENGLISH</a:t>
            </a:r>
          </a:p>
          <a:p>
            <a:r>
              <a:rPr lang="en-GB" sz="1000" b="1" dirty="0">
                <a:solidFill>
                  <a:schemeClr val="tx1"/>
                </a:solidFill>
                <a:latin typeface="Sassoon Primary Std" panose="020B0503020103030203" pitchFamily="34" charset="0"/>
              </a:rPr>
              <a:t>Reading:</a:t>
            </a:r>
            <a:r>
              <a:rPr lang="en-GB" sz="1000" b="1" dirty="0">
                <a:latin typeface="Sassoon Primary Std" panose="020B0503020103030203" pitchFamily="34" charset="0"/>
              </a:rPr>
              <a:t> </a:t>
            </a:r>
            <a:r>
              <a:rPr lang="en-GB" sz="1000" dirty="0">
                <a:latin typeface="Sassoon Primary Std" panose="020B0503020103030203" pitchFamily="34" charset="0"/>
              </a:rPr>
              <a:t>Read, discuss and answer questions on a wide range of texts in whole class reading; inferring characters’ feelings, thoughts and motives from their actions, and justifying inferences with evidence; read and retrieve relevant key information from a range of fiction and non-fiction texts.</a:t>
            </a:r>
          </a:p>
          <a:p>
            <a:r>
              <a:rPr lang="en-GB" sz="1000" b="1" dirty="0">
                <a:solidFill>
                  <a:schemeClr val="tx1"/>
                </a:solidFill>
                <a:latin typeface="Sassoon Primary Std" panose="020B0503020103030203" pitchFamily="34" charset="0"/>
              </a:rPr>
              <a:t>Writing</a:t>
            </a:r>
          </a:p>
          <a:p>
            <a:pPr>
              <a:lnSpc>
                <a:spcPct val="119000"/>
              </a:lnSpc>
            </a:pPr>
            <a:r>
              <a:rPr lang="en-GB" sz="1000" b="1" dirty="0">
                <a:solidFill>
                  <a:schemeClr val="tx1"/>
                </a:solidFill>
                <a:latin typeface="Sassoon Primary Std" panose="020B0503020103030203" pitchFamily="34" charset="0"/>
              </a:rPr>
              <a:t>Non-fiction:</a:t>
            </a:r>
          </a:p>
          <a:p>
            <a:pPr>
              <a:lnSpc>
                <a:spcPct val="119000"/>
              </a:lnSpc>
            </a:pPr>
            <a:r>
              <a:rPr lang="en-GB" sz="1000" kern="1400" dirty="0">
                <a:solidFill>
                  <a:schemeClr val="bg1"/>
                </a:solidFill>
                <a:latin typeface="Sassoon Primary Std" panose="020B0503020103030203" pitchFamily="34" charset="0"/>
              </a:rPr>
              <a:t>Plan, write and edit non-fiction texts, including recounts and persuasive speeches.</a:t>
            </a:r>
            <a:endParaRPr lang="en-GB" sz="1000" kern="1400" dirty="0">
              <a:solidFill>
                <a:schemeClr val="bg1"/>
              </a:solidFill>
              <a:latin typeface="Calibri" panose="020F0502020204030204" pitchFamily="34" charset="0"/>
            </a:endParaRPr>
          </a:p>
          <a:p>
            <a:pPr>
              <a:lnSpc>
                <a:spcPct val="119000"/>
              </a:lnSpc>
            </a:pPr>
            <a:r>
              <a:rPr lang="en-GB" sz="1000" b="1" kern="1400" dirty="0">
                <a:solidFill>
                  <a:srgbClr val="000000"/>
                </a:solidFill>
                <a:latin typeface="Sassoon Primary Std" panose="020B0503020103030203" pitchFamily="34" charset="0"/>
              </a:rPr>
              <a:t>Narrative:</a:t>
            </a:r>
          </a:p>
          <a:p>
            <a:pPr>
              <a:lnSpc>
                <a:spcPct val="119000"/>
              </a:lnSpc>
            </a:pPr>
            <a:r>
              <a:rPr lang="en-GB" sz="1000" kern="1400" dirty="0">
                <a:solidFill>
                  <a:schemeClr val="bg1"/>
                </a:solidFill>
                <a:latin typeface="Sassoon Primary Std" panose="020B0503020103030203" pitchFamily="34" charset="0"/>
              </a:rPr>
              <a:t>Explore and use different sentences structures to write narrative stories based on </a:t>
            </a:r>
            <a:r>
              <a:rPr lang="en-GB" sz="1000" i="1" kern="1400" dirty="0">
                <a:solidFill>
                  <a:schemeClr val="bg1"/>
                </a:solidFill>
                <a:latin typeface="Sassoon Primary Std" panose="020B0503020103030203" pitchFamily="34" charset="0"/>
              </a:rPr>
              <a:t>The Piano by Aidan Gibbons.</a:t>
            </a:r>
            <a:endParaRPr lang="en-GB" sz="1000" dirty="0">
              <a:solidFill>
                <a:schemeClr val="bg1"/>
              </a:solidFill>
              <a:latin typeface="Sassoon Primary Std" panose="020B0503020103030203" pitchFamily="34" charset="0"/>
            </a:endParaRPr>
          </a:p>
          <a:p>
            <a:r>
              <a:rPr lang="en-GB" sz="1000" b="1" dirty="0">
                <a:solidFill>
                  <a:schemeClr val="tx1"/>
                </a:solidFill>
                <a:latin typeface="Sassoon Primary Std" panose="020B0503020103030203" pitchFamily="34" charset="0"/>
              </a:rPr>
              <a:t>Grammar, punctuation and spelling:</a:t>
            </a:r>
          </a:p>
          <a:p>
            <a:r>
              <a:rPr lang="en-GB" sz="1000" dirty="0">
                <a:latin typeface="Sassoon Primary Std" panose="020B0503020103030203" pitchFamily="34" charset="0"/>
              </a:rPr>
              <a:t>Use a range of grammatical features within writing, including: adverbials phrases, relative clauses, short sentences for impact, complex sentences using subordinating conjunctions; use a wider range of punctuation in writing, including parenthesis, inverted commas, commas to clarify meaning, dashes and hyphens; Explore spelling patterns and rules: including prefixes and suffixes, homophones, irregular plurals Year 5/6 words. </a:t>
            </a:r>
          </a:p>
        </p:txBody>
      </p:sp>
      <p:pic>
        <p:nvPicPr>
          <p:cNvPr id="57" name="Picture 56"/>
          <p:cNvPicPr>
            <a:picLocks noChangeAspect="1"/>
          </p:cNvPicPr>
          <p:nvPr/>
        </p:nvPicPr>
        <p:blipFill>
          <a:blip r:embed="rId3"/>
          <a:stretch>
            <a:fillRect/>
          </a:stretch>
        </p:blipFill>
        <p:spPr>
          <a:xfrm>
            <a:off x="11352252" y="657966"/>
            <a:ext cx="353959" cy="355862"/>
          </a:xfrm>
          <a:prstGeom prst="rect">
            <a:avLst/>
          </a:prstGeom>
        </p:spPr>
      </p:pic>
      <p:pic>
        <p:nvPicPr>
          <p:cNvPr id="61" name="Picture 60"/>
          <p:cNvPicPr>
            <a:picLocks noChangeAspect="1"/>
          </p:cNvPicPr>
          <p:nvPr/>
        </p:nvPicPr>
        <p:blipFill>
          <a:blip r:embed="rId4"/>
          <a:stretch>
            <a:fillRect/>
          </a:stretch>
        </p:blipFill>
        <p:spPr>
          <a:xfrm>
            <a:off x="7850610" y="1121333"/>
            <a:ext cx="785975" cy="441456"/>
          </a:xfrm>
          <a:prstGeom prst="rect">
            <a:avLst/>
          </a:prstGeom>
        </p:spPr>
      </p:pic>
      <p:pic>
        <p:nvPicPr>
          <p:cNvPr id="62" name="Picture 61"/>
          <p:cNvPicPr>
            <a:picLocks noChangeAspect="1"/>
          </p:cNvPicPr>
          <p:nvPr/>
        </p:nvPicPr>
        <p:blipFill>
          <a:blip r:embed="rId5"/>
          <a:stretch>
            <a:fillRect/>
          </a:stretch>
        </p:blipFill>
        <p:spPr>
          <a:xfrm>
            <a:off x="717559" y="6299683"/>
            <a:ext cx="182763" cy="182763"/>
          </a:xfrm>
          <a:prstGeom prst="rect">
            <a:avLst/>
          </a:prstGeom>
        </p:spPr>
      </p:pic>
      <p:pic>
        <p:nvPicPr>
          <p:cNvPr id="65" name="Picture 64"/>
          <p:cNvPicPr>
            <a:picLocks noChangeAspect="1"/>
          </p:cNvPicPr>
          <p:nvPr/>
        </p:nvPicPr>
        <p:blipFill>
          <a:blip r:embed="rId6"/>
          <a:stretch>
            <a:fillRect/>
          </a:stretch>
        </p:blipFill>
        <p:spPr>
          <a:xfrm>
            <a:off x="4228560" y="1173566"/>
            <a:ext cx="396156" cy="336990"/>
          </a:xfrm>
          <a:prstGeom prst="rect">
            <a:avLst/>
          </a:prstGeom>
        </p:spPr>
      </p:pic>
      <p:sp>
        <p:nvSpPr>
          <p:cNvPr id="68" name="Rounded Rectangle 67"/>
          <p:cNvSpPr/>
          <p:nvPr/>
        </p:nvSpPr>
        <p:spPr>
          <a:xfrm>
            <a:off x="1948070" y="100887"/>
            <a:ext cx="5177152" cy="5426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YEAR 5 – SUMMER TERM 2026</a:t>
            </a:r>
          </a:p>
        </p:txBody>
      </p:sp>
      <p:sp>
        <p:nvSpPr>
          <p:cNvPr id="30" name="Rounded Rectangle 29"/>
          <p:cNvSpPr/>
          <p:nvPr/>
        </p:nvSpPr>
        <p:spPr>
          <a:xfrm>
            <a:off x="6169282" y="2632557"/>
            <a:ext cx="5717917" cy="4101027"/>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Infant Std" panose="020B0503020103030203" pitchFamily="34" charset="0"/>
              </a:rPr>
              <a:t>MATHS</a:t>
            </a:r>
            <a:r>
              <a:rPr lang="en-GB" sz="1000" dirty="0">
                <a:latin typeface="Sassoon Infant Std" panose="020B0503020103030203" pitchFamily="34" charset="0"/>
              </a:rPr>
              <a:t> </a:t>
            </a:r>
          </a:p>
          <a:p>
            <a:r>
              <a:rPr lang="en-GB" sz="1000" dirty="0">
                <a:solidFill>
                  <a:schemeClr val="tx1"/>
                </a:solidFill>
                <a:latin typeface="Sassoon Infant Std" panose="020B0503020103030203" pitchFamily="34" charset="0"/>
              </a:rPr>
              <a:t>Geometry:</a:t>
            </a:r>
          </a:p>
          <a:p>
            <a:pPr marL="171450" indent="-171450">
              <a:buFont typeface="Arial" panose="020B0604020202020204" pitchFamily="34" charset="0"/>
              <a:buChar char="•"/>
            </a:pPr>
            <a:r>
              <a:rPr lang="en-GB" sz="1000" dirty="0">
                <a:latin typeface="Sassoon Infant Std" panose="020B0503020103030203" pitchFamily="34" charset="0"/>
              </a:rPr>
              <a:t>Estimate and compare acute, obtuse and reflex angles</a:t>
            </a:r>
          </a:p>
          <a:p>
            <a:pPr marL="171450" indent="-171450">
              <a:buFont typeface="Arial" panose="020B0604020202020204" pitchFamily="34" charset="0"/>
              <a:buChar char="•"/>
            </a:pPr>
            <a:r>
              <a:rPr lang="en-GB" sz="1000" dirty="0">
                <a:latin typeface="Sassoon Infant Std" panose="020B0503020103030203" pitchFamily="34" charset="0"/>
              </a:rPr>
              <a:t>Draw given angles, and measure them in degrees (°)</a:t>
            </a:r>
          </a:p>
          <a:p>
            <a:pPr marL="171450" indent="-171450">
              <a:buFont typeface="Arial" panose="020B0604020202020204" pitchFamily="34" charset="0"/>
              <a:buChar char="•"/>
            </a:pPr>
            <a:r>
              <a:rPr lang="en-GB" sz="1000" dirty="0">
                <a:latin typeface="Sassoon Infant Std" panose="020B0503020103030203" pitchFamily="34" charset="0"/>
              </a:rPr>
              <a:t>Identify: angles at a point and 1 whole turn (total 360°); angles at a point on a straight line and half a turn (total 180°)</a:t>
            </a:r>
          </a:p>
          <a:p>
            <a:pPr marL="171450" indent="-171450">
              <a:buFont typeface="Arial" panose="020B0604020202020204" pitchFamily="34" charset="0"/>
              <a:buChar char="•"/>
            </a:pPr>
            <a:r>
              <a:rPr lang="en-GB" sz="1000" dirty="0">
                <a:latin typeface="Sassoon Infant Std" panose="020B0503020103030203" pitchFamily="34" charset="0"/>
              </a:rPr>
              <a:t>Use the properties of rectangles to deduce related facts</a:t>
            </a:r>
          </a:p>
          <a:p>
            <a:pPr marL="171450" indent="-171450">
              <a:buFont typeface="Arial" panose="020B0604020202020204" pitchFamily="34" charset="0"/>
              <a:buChar char="•"/>
            </a:pPr>
            <a:r>
              <a:rPr lang="en-GB" sz="1000" dirty="0">
                <a:latin typeface="Sassoon Infant Std" panose="020B0503020103030203" pitchFamily="34" charset="0"/>
              </a:rPr>
              <a:t>Distinguish between regular and irregular polygons</a:t>
            </a:r>
          </a:p>
          <a:p>
            <a:pPr marL="171450" indent="-171450">
              <a:buFont typeface="Arial" panose="020B0604020202020204" pitchFamily="34" charset="0"/>
              <a:buChar char="•"/>
            </a:pPr>
            <a:r>
              <a:rPr lang="en-GB" sz="1000" dirty="0">
                <a:latin typeface="Sassoon Infant Std" panose="020B0503020103030203" pitchFamily="34" charset="0"/>
              </a:rPr>
              <a:t>Identify 3-D shapes from 2-D representations</a:t>
            </a:r>
          </a:p>
          <a:p>
            <a:pPr marL="171450" indent="-171450">
              <a:buFont typeface="Arial" panose="020B0604020202020204" pitchFamily="34" charset="0"/>
              <a:buChar char="•"/>
            </a:pPr>
            <a:r>
              <a:rPr lang="en-GB" sz="1000" dirty="0">
                <a:latin typeface="Sassoon Infant Std" panose="020B0503020103030203" pitchFamily="34" charset="0"/>
              </a:rPr>
              <a:t>Identify, describe and represent the position of a shape following a reflection or translation</a:t>
            </a:r>
          </a:p>
          <a:p>
            <a:r>
              <a:rPr lang="en-GB" sz="1000" dirty="0">
                <a:solidFill>
                  <a:schemeClr val="tx1"/>
                </a:solidFill>
                <a:latin typeface="Sassoon Infant Std" panose="020B0503020103030203" pitchFamily="34" charset="0"/>
              </a:rPr>
              <a:t>Decimals:</a:t>
            </a:r>
          </a:p>
          <a:p>
            <a:pPr marL="171450" indent="-171450">
              <a:buFont typeface="Arial" panose="020B0604020202020204" pitchFamily="34" charset="0"/>
              <a:buChar char="•"/>
            </a:pPr>
            <a:r>
              <a:rPr lang="en-GB" sz="1000" dirty="0">
                <a:latin typeface="Sassoon Infant Std" panose="020B0503020103030203" pitchFamily="34" charset="0"/>
              </a:rPr>
              <a:t>Recognise and use thousandths and relate them to equivalents</a:t>
            </a:r>
          </a:p>
          <a:p>
            <a:pPr marL="171450" indent="-171450">
              <a:buFont typeface="Arial" panose="020B0604020202020204" pitchFamily="34" charset="0"/>
              <a:buChar char="•"/>
            </a:pPr>
            <a:r>
              <a:rPr lang="en-GB" sz="1000" dirty="0">
                <a:latin typeface="Sassoon Infant Std" panose="020B0503020103030203" pitchFamily="34" charset="0"/>
              </a:rPr>
              <a:t>Solve problems involving number up to 3 decimal places</a:t>
            </a:r>
          </a:p>
          <a:p>
            <a:pPr marL="171450" indent="-171450">
              <a:buFont typeface="Arial" panose="020B0604020202020204" pitchFamily="34" charset="0"/>
              <a:buChar char="•"/>
            </a:pPr>
            <a:r>
              <a:rPr lang="en-GB" sz="1000" dirty="0">
                <a:latin typeface="Sassoon Infant Std" panose="020B0503020103030203" pitchFamily="34" charset="0"/>
              </a:rPr>
              <a:t>Read, write, order and compare numbers with up to 3 decimal places</a:t>
            </a:r>
          </a:p>
          <a:p>
            <a:pPr marL="171450" indent="-171450">
              <a:buFont typeface="Arial" panose="020B0604020202020204" pitchFamily="34" charset="0"/>
              <a:buChar char="•"/>
            </a:pPr>
            <a:r>
              <a:rPr lang="en-GB" sz="1000" dirty="0">
                <a:latin typeface="Sassoon Infant Std" panose="020B0503020103030203" pitchFamily="34" charset="0"/>
              </a:rPr>
              <a:t>Multiply and divide whole numbers and those involving decimals by 10, 100 and 1,000</a:t>
            </a:r>
          </a:p>
          <a:p>
            <a:r>
              <a:rPr lang="en-GB" sz="1000" dirty="0">
                <a:solidFill>
                  <a:schemeClr val="tx1"/>
                </a:solidFill>
                <a:latin typeface="Sassoon Infant Std" panose="020B0503020103030203" pitchFamily="34" charset="0"/>
              </a:rPr>
              <a:t>Negative numbers:</a:t>
            </a:r>
          </a:p>
          <a:p>
            <a:pPr marL="171450" indent="-171450">
              <a:buFont typeface="Arial" panose="020B0604020202020204" pitchFamily="34" charset="0"/>
              <a:buChar char="•"/>
            </a:pPr>
            <a:r>
              <a:rPr lang="en-GB" sz="1000" dirty="0">
                <a:latin typeface="Sassoon Infant Std" panose="020B0503020103030203" pitchFamily="34" charset="0"/>
              </a:rPr>
              <a:t>Interpret negative numbers in context</a:t>
            </a:r>
          </a:p>
          <a:p>
            <a:r>
              <a:rPr lang="en-GB" sz="1000" dirty="0">
                <a:solidFill>
                  <a:schemeClr val="tx1"/>
                </a:solidFill>
                <a:latin typeface="Sassoon Infant Std" panose="020B0503020103030203" pitchFamily="34" charset="0"/>
              </a:rPr>
              <a:t>Measure:</a:t>
            </a:r>
          </a:p>
          <a:p>
            <a:pPr marL="171450" indent="-171450">
              <a:buFont typeface="Arial" panose="020B0604020202020204" pitchFamily="34" charset="0"/>
              <a:buChar char="•"/>
            </a:pPr>
            <a:r>
              <a:rPr lang="en-GB" sz="1000" dirty="0">
                <a:latin typeface="Sassoon Infant Std" panose="020B0503020103030203" pitchFamily="34" charset="0"/>
              </a:rPr>
              <a:t>Convert between different units of metric measure </a:t>
            </a:r>
          </a:p>
          <a:p>
            <a:pPr marL="171450" indent="-171450">
              <a:buFont typeface="Arial" panose="020B0604020202020204" pitchFamily="34" charset="0"/>
              <a:buChar char="•"/>
            </a:pPr>
            <a:r>
              <a:rPr lang="en-GB" sz="1000" dirty="0">
                <a:latin typeface="Sassoon Infant Std" panose="020B0503020103030203" pitchFamily="34" charset="0"/>
              </a:rPr>
              <a:t>Convert between metric units and common imperial units</a:t>
            </a:r>
          </a:p>
          <a:p>
            <a:pPr marL="171450" indent="-171450">
              <a:buFont typeface="Arial" panose="020B0604020202020204" pitchFamily="34" charset="0"/>
              <a:buChar char="•"/>
            </a:pPr>
            <a:r>
              <a:rPr lang="en-GB" sz="1000" dirty="0">
                <a:latin typeface="Sassoon Infant Std" panose="020B0503020103030203" pitchFamily="34" charset="0"/>
              </a:rPr>
              <a:t>Solve problems involving converting between units of time</a:t>
            </a:r>
          </a:p>
          <a:p>
            <a:pPr marL="171450" indent="-171450">
              <a:buFont typeface="Arial" panose="020B0604020202020204" pitchFamily="34" charset="0"/>
              <a:buChar char="•"/>
            </a:pPr>
            <a:r>
              <a:rPr lang="en-GB" sz="1000" dirty="0">
                <a:latin typeface="Sassoon Infant Std" panose="020B0503020103030203" pitchFamily="34" charset="0"/>
              </a:rPr>
              <a:t>Estimate volume and capacity</a:t>
            </a:r>
          </a:p>
          <a:p>
            <a:pPr marL="171450" indent="-171450" algn="ctr">
              <a:buFont typeface="Arial" panose="020B0604020202020204" pitchFamily="34" charset="0"/>
              <a:buChar char="•"/>
            </a:pPr>
            <a:r>
              <a:rPr lang="en-GB" sz="1000" dirty="0">
                <a:latin typeface="Sassoon Infant Std" panose="020B0503020103030203" pitchFamily="34" charset="0"/>
              </a:rPr>
              <a:t>                                </a:t>
            </a:r>
          </a:p>
        </p:txBody>
      </p:sp>
      <p:pic>
        <p:nvPicPr>
          <p:cNvPr id="15" name="Picture 14"/>
          <p:cNvPicPr>
            <a:picLocks noChangeAspect="1"/>
          </p:cNvPicPr>
          <p:nvPr/>
        </p:nvPicPr>
        <p:blipFill>
          <a:blip r:embed="rId4"/>
          <a:stretch>
            <a:fillRect/>
          </a:stretch>
        </p:blipFill>
        <p:spPr>
          <a:xfrm>
            <a:off x="11100216" y="6082906"/>
            <a:ext cx="504071" cy="217884"/>
          </a:xfrm>
          <a:prstGeom prst="rect">
            <a:avLst/>
          </a:prstGeom>
        </p:spPr>
      </p:pic>
      <p:sp>
        <p:nvSpPr>
          <p:cNvPr id="3" name="Rectangle 2"/>
          <p:cNvSpPr/>
          <p:nvPr/>
        </p:nvSpPr>
        <p:spPr>
          <a:xfrm>
            <a:off x="9897748" y="5576983"/>
            <a:ext cx="1808463" cy="707886"/>
          </a:xfrm>
          <a:prstGeom prst="rect">
            <a:avLst/>
          </a:prstGeom>
        </p:spPr>
        <p:txBody>
          <a:bodyPr wrap="square">
            <a:spAutoFit/>
          </a:bodyPr>
          <a:lstStyle/>
          <a:p>
            <a:pPr lvl="0"/>
            <a:r>
              <a:rPr lang="en-GB" sz="1000" i="1" dirty="0">
                <a:solidFill>
                  <a:prstClr val="black"/>
                </a:solidFill>
                <a:latin typeface="Sassoon Primary Std" panose="020B0503020103030203" pitchFamily="34" charset="0"/>
              </a:rPr>
              <a:t>Understanding of maths vocabulary.</a:t>
            </a:r>
          </a:p>
          <a:p>
            <a:pPr lvl="0"/>
            <a:r>
              <a:rPr lang="en-GB" sz="1000" i="1" dirty="0">
                <a:solidFill>
                  <a:prstClr val="black"/>
                </a:solidFill>
                <a:latin typeface="Sassoon Primary Std" panose="020B0503020103030203" pitchFamily="34" charset="0"/>
              </a:rPr>
              <a:t>Using maths within real-life contexts.</a:t>
            </a:r>
          </a:p>
        </p:txBody>
      </p:sp>
      <p:pic>
        <p:nvPicPr>
          <p:cNvPr id="22" name="Picture 21"/>
          <p:cNvPicPr>
            <a:picLocks noChangeAspect="1"/>
          </p:cNvPicPr>
          <p:nvPr/>
        </p:nvPicPr>
        <p:blipFill>
          <a:blip r:embed="rId4"/>
          <a:stretch>
            <a:fillRect/>
          </a:stretch>
        </p:blipFill>
        <p:spPr>
          <a:xfrm>
            <a:off x="444249" y="5888122"/>
            <a:ext cx="609018" cy="342065"/>
          </a:xfrm>
          <a:prstGeom prst="rect">
            <a:avLst/>
          </a:prstGeom>
        </p:spPr>
      </p:pic>
      <p:sp>
        <p:nvSpPr>
          <p:cNvPr id="2" name="TextBox 1"/>
          <p:cNvSpPr txBox="1"/>
          <p:nvPr/>
        </p:nvSpPr>
        <p:spPr>
          <a:xfrm>
            <a:off x="1053267" y="5889737"/>
            <a:ext cx="3373371" cy="707886"/>
          </a:xfrm>
          <a:prstGeom prst="rect">
            <a:avLst/>
          </a:prstGeom>
          <a:noFill/>
        </p:spPr>
        <p:txBody>
          <a:bodyPr wrap="square" rtlCol="0">
            <a:spAutoFit/>
          </a:bodyPr>
          <a:lstStyle/>
          <a:p>
            <a:r>
              <a:rPr lang="en-GB" sz="1000" i="1" dirty="0">
                <a:latin typeface="Sassoon Primary Std" panose="020B0503020103030203" pitchFamily="34" charset="0"/>
              </a:rPr>
              <a:t>Achieve goals, expand vocabulary, have a broader understanding on the world.</a:t>
            </a:r>
          </a:p>
          <a:p>
            <a:r>
              <a:rPr lang="en-GB" sz="1000" i="1" dirty="0">
                <a:latin typeface="Sassoon Primary Std" panose="020B0503020103030203" pitchFamily="34" charset="0"/>
              </a:rPr>
              <a:t>Mutual respect for the achievements of others, understanding the lives of people from other cultures</a:t>
            </a:r>
          </a:p>
        </p:txBody>
      </p:sp>
      <p:grpSp>
        <p:nvGrpSpPr>
          <p:cNvPr id="5" name="Group 4">
            <a:extLst>
              <a:ext uri="{FF2B5EF4-FFF2-40B4-BE49-F238E27FC236}">
                <a16:creationId xmlns:a16="http://schemas.microsoft.com/office/drawing/2014/main" id="{1B79B4FB-2E4A-56B3-64CE-1963FD7C369E}"/>
              </a:ext>
            </a:extLst>
          </p:cNvPr>
          <p:cNvGrpSpPr/>
          <p:nvPr/>
        </p:nvGrpSpPr>
        <p:grpSpPr>
          <a:xfrm>
            <a:off x="78419" y="800425"/>
            <a:ext cx="2676782" cy="1680061"/>
            <a:chOff x="3122439" y="770578"/>
            <a:chExt cx="2676782" cy="1680061"/>
          </a:xfrm>
        </p:grpSpPr>
        <p:sp>
          <p:nvSpPr>
            <p:cNvPr id="6" name="Rounded Rectangle 16">
              <a:extLst>
                <a:ext uri="{FF2B5EF4-FFF2-40B4-BE49-F238E27FC236}">
                  <a16:creationId xmlns:a16="http://schemas.microsoft.com/office/drawing/2014/main" id="{3CA0EE41-5483-BE67-1639-C8AB9DAEC382}"/>
                </a:ext>
              </a:extLst>
            </p:cNvPr>
            <p:cNvSpPr/>
            <p:nvPr/>
          </p:nvSpPr>
          <p:spPr>
            <a:xfrm>
              <a:off x="3122439" y="770578"/>
              <a:ext cx="2642169" cy="168006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Spirituality</a:t>
              </a:r>
            </a:p>
            <a:p>
              <a:pPr algn="ctr"/>
              <a:r>
                <a:rPr lang="en-GB" sz="10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1000"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Encounter - Learning about life</a:t>
              </a:r>
            </a:p>
            <a:p>
              <a:pPr algn="ctr"/>
              <a:r>
                <a:rPr lang="en-GB" sz="1000" dirty="0">
                  <a:solidFill>
                    <a:schemeClr val="tx1"/>
                  </a:solidFill>
                  <a:latin typeface="Sassoon Primary Std" panose="020B0503020103030203" pitchFamily="34" charset="0"/>
                </a:rPr>
                <a:t>Reflection - Learning from life</a:t>
              </a:r>
            </a:p>
            <a:p>
              <a:pPr algn="ctr"/>
              <a:r>
                <a:rPr lang="en-GB" sz="1000" dirty="0">
                  <a:solidFill>
                    <a:schemeClr val="tx1"/>
                  </a:solidFill>
                  <a:latin typeface="Sassoon Primary Std" panose="020B0503020103030203" pitchFamily="34" charset="0"/>
                </a:rPr>
                <a:t>Respond - Putting into action what we believe</a:t>
              </a:r>
            </a:p>
            <a:p>
              <a:pPr marL="171450" indent="-171450" algn="ctr">
                <a:buFont typeface="Arial" panose="020B0604020202020204" pitchFamily="34" charset="0"/>
                <a:buChar char="•"/>
              </a:pPr>
              <a:endParaRPr lang="en-GB" sz="800" dirty="0">
                <a:solidFill>
                  <a:schemeClr val="tx1"/>
                </a:solidFill>
                <a:latin typeface="Sassoon Primary Std" panose="020B0503020103030203" pitchFamily="34" charset="0"/>
              </a:endParaRPr>
            </a:p>
            <a:p>
              <a:pPr algn="ctr"/>
              <a:endParaRPr lang="en-GB" sz="1400" dirty="0">
                <a:solidFill>
                  <a:schemeClr val="tx1"/>
                </a:solidFill>
                <a:latin typeface="Sassoon Primary Std" panose="020B0503020103030203" pitchFamily="34" charset="0"/>
              </a:endParaRPr>
            </a:p>
            <a:p>
              <a:pPr algn="ctr"/>
              <a:endParaRPr lang="en-GB" sz="2000" b="1" dirty="0">
                <a:solidFill>
                  <a:schemeClr val="tx1"/>
                </a:solidFill>
                <a:latin typeface="Sassoon Primary Std" panose="020B0503020103030203" pitchFamily="34" charset="0"/>
              </a:endParaRPr>
            </a:p>
            <a:p>
              <a:pPr algn="ctr"/>
              <a:endParaRPr lang="en-GB" sz="1200" dirty="0"/>
            </a:p>
          </p:txBody>
        </p:sp>
        <p:pic>
          <p:nvPicPr>
            <p:cNvPr id="8" name="Picture 7">
              <a:extLst>
                <a:ext uri="{FF2B5EF4-FFF2-40B4-BE49-F238E27FC236}">
                  <a16:creationId xmlns:a16="http://schemas.microsoft.com/office/drawing/2014/main" id="{E69D45E8-62E5-21BC-2E93-94B4E15C52F6}"/>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0" b="97403" l="0" r="100000">
                          <a14:foregroundMark x1="17582" y1="38961" x2="39560" y2="83117"/>
                          <a14:foregroundMark x1="85714" y1="40260" x2="60440" y2="89610"/>
                        </a14:backgroundRemoval>
                      </a14:imgEffect>
                    </a14:imgLayer>
                  </a14:imgProps>
                </a:ext>
              </a:extLst>
            </a:blip>
            <a:stretch>
              <a:fillRect/>
            </a:stretch>
          </p:blipFill>
          <p:spPr>
            <a:xfrm>
              <a:off x="5244437" y="1610608"/>
              <a:ext cx="554784" cy="469433"/>
            </a:xfrm>
            <a:prstGeom prst="rect">
              <a:avLst/>
            </a:prstGeom>
          </p:spPr>
        </p:pic>
      </p:grpSp>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033077" y="85486"/>
            <a:ext cx="4034642" cy="4126745"/>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bg1"/>
                </a:solidFill>
                <a:latin typeface="Sassoon Primary Std" panose="020B0503020103030203" pitchFamily="34" charset="0"/>
              </a:rPr>
              <a:t>COMPUTING</a:t>
            </a:r>
          </a:p>
          <a:p>
            <a:pPr lvl="0" algn="ctr"/>
            <a:r>
              <a:rPr lang="en-GB" sz="1000" dirty="0">
                <a:solidFill>
                  <a:prstClr val="black"/>
                </a:solidFill>
                <a:latin typeface="Sassoon Primary Std" panose="020B0503020103030203" pitchFamily="34" charset="0"/>
              </a:rPr>
              <a:t>Computer Science &amp; Information technology </a:t>
            </a:r>
          </a:p>
          <a:p>
            <a:pPr lvl="0" algn="ctr"/>
            <a:r>
              <a:rPr lang="en-GB" sz="1000" i="1" dirty="0">
                <a:solidFill>
                  <a:prstClr val="black"/>
                </a:solidFill>
                <a:latin typeface="Sassoon Primary Std" panose="020B0503020103030203" pitchFamily="34" charset="0"/>
              </a:rPr>
              <a:t>We are bloggers</a:t>
            </a:r>
            <a:endParaRPr lang="en-GB" sz="1000" dirty="0">
              <a:solidFill>
                <a:prstClr val="black"/>
              </a:solidFill>
              <a:latin typeface="Sassoon Primary Std" panose="020B0503020103030203" pitchFamily="34" charset="0"/>
            </a:endParaRPr>
          </a:p>
          <a:p>
            <a:pPr marL="171450" lvl="0" indent="-171450">
              <a:buFont typeface="Arial" panose="020B0604020202020204" pitchFamily="34" charset="0"/>
              <a:buChar char="•"/>
            </a:pPr>
            <a:r>
              <a:rPr lang="en-GB" sz="1000" dirty="0">
                <a:solidFill>
                  <a:prstClr val="white"/>
                </a:solidFill>
                <a:latin typeface="Sassoon Primary Std" panose="020B0503020103030203" pitchFamily="34" charset="0"/>
              </a:rPr>
              <a:t>Appreciate how search results are selected and ranked</a:t>
            </a:r>
          </a:p>
          <a:p>
            <a:pPr marL="171450" lvl="0" indent="-171450">
              <a:buFont typeface="Arial" panose="020B0604020202020204" pitchFamily="34" charset="0"/>
              <a:buChar char="•"/>
            </a:pPr>
            <a:r>
              <a:rPr lang="en-GB" sz="1000" dirty="0">
                <a:solidFill>
                  <a:prstClr val="white"/>
                </a:solidFill>
                <a:latin typeface="Sassoon Primary Std" panose="020B0503020103030203" pitchFamily="34" charset="0"/>
              </a:rPr>
              <a:t>Use search technologies effectively </a:t>
            </a:r>
          </a:p>
          <a:p>
            <a:pPr marL="171450" lvl="0" indent="-171450">
              <a:buFont typeface="Arial" panose="020B0604020202020204" pitchFamily="34" charset="0"/>
              <a:buChar char="•"/>
            </a:pPr>
            <a:r>
              <a:rPr lang="en-GB" sz="1000" dirty="0">
                <a:solidFill>
                  <a:prstClr val="white"/>
                </a:solidFill>
                <a:latin typeface="Sassoon Primary Std" panose="020B0503020103030203" pitchFamily="34" charset="0"/>
              </a:rPr>
              <a:t>Select, use and combine a variety of software on a range of digital devices to design and create a range of programs, systems and content that accomplish given goals</a:t>
            </a:r>
          </a:p>
          <a:p>
            <a:pPr marL="171450" lvl="0" indent="-171450">
              <a:buFont typeface="Arial" panose="020B0604020202020204" pitchFamily="34" charset="0"/>
              <a:buChar char="•"/>
            </a:pPr>
            <a:r>
              <a:rPr lang="en-GB" sz="1000" dirty="0">
                <a:solidFill>
                  <a:prstClr val="white"/>
                </a:solidFill>
                <a:latin typeface="Sassoon Primary Std" panose="020B0503020103030203" pitchFamily="34" charset="0"/>
              </a:rPr>
              <a:t>Understand the opportunities networks offer for communication and collaboration </a:t>
            </a:r>
          </a:p>
          <a:p>
            <a:pPr lvl="0" algn="ctr"/>
            <a:endParaRPr lang="en-GB" sz="1000" dirty="0">
              <a:solidFill>
                <a:prstClr val="black"/>
              </a:solidFill>
              <a:latin typeface="Sassoon Primary Std" panose="020B0503020103030203" pitchFamily="34" charset="0"/>
            </a:endParaRPr>
          </a:p>
          <a:p>
            <a:pPr lvl="0" algn="ctr"/>
            <a:r>
              <a:rPr lang="en-GB" sz="1000" dirty="0">
                <a:solidFill>
                  <a:prstClr val="black"/>
                </a:solidFill>
                <a:latin typeface="Sassoon Primary Std" panose="020B0503020103030203" pitchFamily="34" charset="0"/>
              </a:rPr>
              <a:t>Computer Science &amp; Information technology </a:t>
            </a:r>
          </a:p>
          <a:p>
            <a:pPr lvl="0" algn="ctr"/>
            <a:r>
              <a:rPr lang="en-GB" sz="1000" i="1" dirty="0">
                <a:solidFill>
                  <a:prstClr val="black"/>
                </a:solidFill>
                <a:latin typeface="Sassoon Primary Std" panose="020B0503020103030203" pitchFamily="34" charset="0"/>
              </a:rPr>
              <a:t>We are cryptographers</a:t>
            </a:r>
            <a:endParaRPr lang="en-GB" sz="1000" dirty="0">
              <a:solidFill>
                <a:prstClr val="black"/>
              </a:solidFill>
              <a:latin typeface="Sassoon Primary Std" panose="020B0503020103030203" pitchFamily="34" charset="0"/>
            </a:endParaRPr>
          </a:p>
          <a:p>
            <a:pPr marL="171450" indent="-171450">
              <a:buFont typeface="Arial" panose="020B0604020202020204" pitchFamily="34" charset="0"/>
              <a:buChar char="•"/>
            </a:pPr>
            <a:r>
              <a:rPr lang="en-GB" sz="1000" dirty="0">
                <a:latin typeface="Sassoon Infant Std" panose="020B0503020103030203" pitchFamily="34" charset="0"/>
              </a:rPr>
              <a:t>design, write and debug programs that accomplish specific goals</a:t>
            </a:r>
          </a:p>
          <a:p>
            <a:pPr marL="171450" indent="-171450">
              <a:buFont typeface="Arial" panose="020B0604020202020204" pitchFamily="34" charset="0"/>
              <a:buChar char="•"/>
            </a:pPr>
            <a:r>
              <a:rPr lang="en-GB" sz="1000" dirty="0">
                <a:latin typeface="Sassoon Infant Std" panose="020B0503020103030203" pitchFamily="34" charset="0"/>
              </a:rPr>
              <a:t>use sequence, selection, and repetition in programs; work with variables and various forms of input and output </a:t>
            </a:r>
          </a:p>
          <a:p>
            <a:pPr marL="171450" indent="-171450">
              <a:buFont typeface="Arial" panose="020B0604020202020204" pitchFamily="34" charset="0"/>
              <a:buChar char="•"/>
            </a:pPr>
            <a:r>
              <a:rPr lang="en-GB" sz="1000" dirty="0">
                <a:latin typeface="Sassoon Infant Std" panose="020B0503020103030203" pitchFamily="34" charset="0"/>
              </a:rPr>
              <a:t>use logical reasoning to explain how some simple algorithms work and to detect and correct errors in algorithms and </a:t>
            </a:r>
            <a:r>
              <a:rPr lang="en-GB" sz="1000" dirty="0"/>
              <a:t>programs</a:t>
            </a:r>
          </a:p>
          <a:p>
            <a:endParaRPr lang="en-GB" sz="1000" dirty="0">
              <a:solidFill>
                <a:prstClr val="white"/>
              </a:solidFill>
              <a:latin typeface="Sassoon Primary Std" panose="020B0503020103030203" pitchFamily="34" charset="0"/>
            </a:endParaRPr>
          </a:p>
          <a:p>
            <a:pPr lvl="0" algn="ctr"/>
            <a:endParaRPr lang="en-GB" sz="1000" dirty="0">
              <a:solidFill>
                <a:prstClr val="white"/>
              </a:solidFill>
              <a:latin typeface="Sassoon Primary Std" panose="020B0503020103030203" pitchFamily="34" charset="0"/>
            </a:endParaRPr>
          </a:p>
        </p:txBody>
      </p:sp>
      <p:pic>
        <p:nvPicPr>
          <p:cNvPr id="10" name="Picture 9"/>
          <p:cNvPicPr>
            <a:picLocks noChangeAspect="1"/>
          </p:cNvPicPr>
          <p:nvPr/>
        </p:nvPicPr>
        <p:blipFill>
          <a:blip r:embed="rId2"/>
          <a:stretch>
            <a:fillRect/>
          </a:stretch>
        </p:blipFill>
        <p:spPr>
          <a:xfrm>
            <a:off x="5531806" y="2935211"/>
            <a:ext cx="415540" cy="233395"/>
          </a:xfrm>
          <a:prstGeom prst="rect">
            <a:avLst/>
          </a:prstGeom>
        </p:spPr>
      </p:pic>
      <p:pic>
        <p:nvPicPr>
          <p:cNvPr id="32" name="Picture 31"/>
          <p:cNvPicPr>
            <a:picLocks noChangeAspect="1"/>
          </p:cNvPicPr>
          <p:nvPr/>
        </p:nvPicPr>
        <p:blipFill>
          <a:blip r:embed="rId2"/>
          <a:stretch>
            <a:fillRect/>
          </a:stretch>
        </p:blipFill>
        <p:spPr>
          <a:xfrm>
            <a:off x="5782505" y="3410417"/>
            <a:ext cx="425809" cy="239163"/>
          </a:xfrm>
          <a:prstGeom prst="rect">
            <a:avLst/>
          </a:prstGeom>
        </p:spPr>
      </p:pic>
      <p:pic>
        <p:nvPicPr>
          <p:cNvPr id="33" name="Picture 32"/>
          <p:cNvPicPr>
            <a:picLocks noChangeAspect="1"/>
          </p:cNvPicPr>
          <p:nvPr/>
        </p:nvPicPr>
        <p:blipFill>
          <a:blip r:embed="rId3"/>
          <a:stretch>
            <a:fillRect/>
          </a:stretch>
        </p:blipFill>
        <p:spPr>
          <a:xfrm>
            <a:off x="6830604" y="3479472"/>
            <a:ext cx="204436" cy="205535"/>
          </a:xfrm>
          <a:prstGeom prst="rect">
            <a:avLst/>
          </a:prstGeom>
        </p:spPr>
      </p:pic>
      <p:pic>
        <p:nvPicPr>
          <p:cNvPr id="36" name="Picture 35"/>
          <p:cNvPicPr>
            <a:picLocks noChangeAspect="1"/>
          </p:cNvPicPr>
          <p:nvPr/>
        </p:nvPicPr>
        <p:blipFill>
          <a:blip r:embed="rId2"/>
          <a:stretch>
            <a:fillRect/>
          </a:stretch>
        </p:blipFill>
        <p:spPr>
          <a:xfrm>
            <a:off x="8714189" y="3739851"/>
            <a:ext cx="467273" cy="262452"/>
          </a:xfrm>
          <a:prstGeom prst="rect">
            <a:avLst/>
          </a:prstGeom>
        </p:spPr>
      </p:pic>
      <p:sp>
        <p:nvSpPr>
          <p:cNvPr id="37" name="TextBox 36"/>
          <p:cNvSpPr txBox="1"/>
          <p:nvPr/>
        </p:nvSpPr>
        <p:spPr>
          <a:xfrm>
            <a:off x="9067800" y="3685007"/>
            <a:ext cx="2684561" cy="400110"/>
          </a:xfrm>
          <a:prstGeom prst="rect">
            <a:avLst/>
          </a:prstGeom>
          <a:noFill/>
        </p:spPr>
        <p:txBody>
          <a:bodyPr wrap="square" rtlCol="0">
            <a:spAutoFit/>
          </a:bodyPr>
          <a:lstStyle/>
          <a:p>
            <a:pPr algn="ctr"/>
            <a:r>
              <a:rPr lang="en-GB" sz="1000" i="1" dirty="0">
                <a:latin typeface="Sassoon Primary Std" panose="020B0503020103030203" pitchFamily="34" charset="0"/>
              </a:rPr>
              <a:t>Vocabulary – related to computing and ICT.</a:t>
            </a:r>
          </a:p>
          <a:p>
            <a:pPr algn="ctr"/>
            <a:r>
              <a:rPr lang="en-GB" sz="1000" i="1" dirty="0">
                <a:latin typeface="Sassoon Primary Std" panose="020B0503020103030203" pitchFamily="34" charset="0"/>
              </a:rPr>
              <a:t>Personal skills – problem solving, creation</a:t>
            </a:r>
          </a:p>
        </p:txBody>
      </p:sp>
      <p:sp>
        <p:nvSpPr>
          <p:cNvPr id="24" name="Rounded Rectangle 23"/>
          <p:cNvSpPr/>
          <p:nvPr/>
        </p:nvSpPr>
        <p:spPr>
          <a:xfrm>
            <a:off x="3529571" y="4310686"/>
            <a:ext cx="4373458" cy="2055213"/>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dirty="0">
                <a:latin typeface="Sassoon Primary Std" panose="020B0503020103030203" pitchFamily="34" charset="0"/>
              </a:rPr>
              <a:t>PE</a:t>
            </a:r>
          </a:p>
          <a:p>
            <a:r>
              <a:rPr lang="en-GB" sz="1000" dirty="0">
                <a:solidFill>
                  <a:schemeClr val="tx1"/>
                </a:solidFill>
                <a:latin typeface="Sassoon Primary Std" panose="020B0503020103030203" pitchFamily="34" charset="0"/>
              </a:rPr>
              <a:t>Dance</a:t>
            </a:r>
          </a:p>
          <a:p>
            <a:r>
              <a:rPr lang="en-GB" sz="900" dirty="0">
                <a:latin typeface="Sassoon Infant Std" panose="020B0503020103030203" pitchFamily="34" charset="0"/>
              </a:rPr>
              <a:t>Work individually and in groups. Explore and communicate ideas through dance.</a:t>
            </a:r>
            <a:endParaRPr lang="en-GB" sz="1600" dirty="0"/>
          </a:p>
          <a:p>
            <a:r>
              <a:rPr lang="en-GB" sz="1000" dirty="0">
                <a:solidFill>
                  <a:schemeClr val="tx1"/>
                </a:solidFill>
                <a:latin typeface="Sassoon Primary Std" panose="020B0503020103030203" pitchFamily="34" charset="0"/>
              </a:rPr>
              <a:t>Cricket </a:t>
            </a:r>
          </a:p>
          <a:p>
            <a:r>
              <a:rPr lang="en-GB" sz="900" dirty="0">
                <a:latin typeface="Sassoon Infant Std" panose="020B0503020103030203" pitchFamily="34" charset="0"/>
              </a:rPr>
              <a:t>Understand the different roles and work as a team. Develop strategy and teamwork.</a:t>
            </a:r>
            <a:endParaRPr lang="en-GB" sz="900"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Volleyball</a:t>
            </a:r>
            <a:r>
              <a:rPr lang="en-GB" sz="1000" dirty="0">
                <a:latin typeface="Sassoon Primary Std" panose="020B0503020103030203" pitchFamily="34" charset="0"/>
              </a:rPr>
              <a:t> </a:t>
            </a:r>
          </a:p>
          <a:p>
            <a:r>
              <a:rPr lang="en-GB" sz="1000" dirty="0">
                <a:latin typeface="Sassoon Infant Std" panose="020B0503020103030203" pitchFamily="34" charset="0"/>
              </a:rPr>
              <a:t>Practise strategy and teamwork while showing fair play and sportsmanship.</a:t>
            </a:r>
            <a:endParaRPr lang="en-GB" dirty="0"/>
          </a:p>
          <a:p>
            <a:r>
              <a:rPr lang="en-GB" sz="1000" dirty="0">
                <a:solidFill>
                  <a:schemeClr val="tx1"/>
                </a:solidFill>
                <a:latin typeface="Sassoon Primary Std" panose="020B0503020103030203" pitchFamily="34" charset="0"/>
              </a:rPr>
              <a:t>OAA</a:t>
            </a:r>
            <a:r>
              <a:rPr lang="en-GB" sz="1000" dirty="0">
                <a:latin typeface="Sassoon Primary Std" panose="020B0503020103030203" pitchFamily="34" charset="0"/>
              </a:rPr>
              <a:t> </a:t>
            </a:r>
          </a:p>
          <a:p>
            <a:r>
              <a:rPr lang="en-GB" sz="1000" dirty="0">
                <a:latin typeface="Sassoon Primary Std" panose="020B0503020103030203" pitchFamily="34" charset="0"/>
              </a:rPr>
              <a:t>To explore ways of communicating when navigating through solving problems</a:t>
            </a:r>
          </a:p>
          <a:p>
            <a:endParaRPr lang="en-GB" sz="1000" dirty="0">
              <a:latin typeface="Sassoon Primary Std" panose="020B0503020103030203" pitchFamily="34" charset="0"/>
            </a:endParaRPr>
          </a:p>
          <a:p>
            <a:r>
              <a:rPr lang="en-GB" sz="1000" i="1" dirty="0">
                <a:solidFill>
                  <a:schemeClr val="tx1"/>
                </a:solidFill>
                <a:latin typeface="Sassoon Primary Std" panose="020B0503020103030203" pitchFamily="34" charset="0"/>
              </a:rPr>
              <a:t>             Achieving goals and having mutual respect</a:t>
            </a:r>
          </a:p>
          <a:p>
            <a:pPr algn="ctr"/>
            <a:r>
              <a:rPr lang="en-GB" sz="1000" i="1" dirty="0">
                <a:solidFill>
                  <a:schemeClr val="tx1"/>
                </a:solidFill>
                <a:latin typeface="Sassoon Primary Std" panose="020B0503020103030203" pitchFamily="34" charset="0"/>
              </a:rPr>
              <a:t>Outdoor learning – Cricket, OAA, Volleyball</a:t>
            </a:r>
          </a:p>
        </p:txBody>
      </p:sp>
      <p:pic>
        <p:nvPicPr>
          <p:cNvPr id="40" name="Picture 39"/>
          <p:cNvPicPr>
            <a:picLocks noChangeAspect="1"/>
          </p:cNvPicPr>
          <p:nvPr/>
        </p:nvPicPr>
        <p:blipFill>
          <a:blip r:embed="rId4"/>
          <a:stretch>
            <a:fillRect/>
          </a:stretch>
        </p:blipFill>
        <p:spPr>
          <a:xfrm>
            <a:off x="7035040" y="5874179"/>
            <a:ext cx="446462" cy="326953"/>
          </a:xfrm>
          <a:prstGeom prst="rect">
            <a:avLst/>
          </a:prstGeom>
        </p:spPr>
      </p:pic>
      <p:sp>
        <p:nvSpPr>
          <p:cNvPr id="28" name="Rounded Rectangle 27"/>
          <p:cNvSpPr/>
          <p:nvPr/>
        </p:nvSpPr>
        <p:spPr>
          <a:xfrm>
            <a:off x="8033076" y="4467225"/>
            <a:ext cx="3926664" cy="1898675"/>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latin typeface="Sassoon Primary Std" panose="020B0503020103030203" pitchFamily="34" charset="0"/>
              </a:rPr>
              <a:t>MUSIC</a:t>
            </a:r>
            <a:endParaRPr lang="en-GB" sz="900" dirty="0">
              <a:solidFill>
                <a:schemeClr val="tx1"/>
              </a:solidFill>
              <a:latin typeface="Sassoon Primary Std" panose="020B0503020103030203" pitchFamily="34" charset="0"/>
            </a:endParaRPr>
          </a:p>
          <a:p>
            <a:pPr algn="ctr"/>
            <a:r>
              <a:rPr lang="en-GB" sz="900" dirty="0">
                <a:solidFill>
                  <a:sysClr val="windowText" lastClr="000000"/>
                </a:solidFill>
                <a:latin typeface="Sassoon Primary Std" panose="020B0503020103030203" pitchFamily="34" charset="0"/>
              </a:rPr>
              <a:t>South and West African Music</a:t>
            </a:r>
          </a:p>
          <a:p>
            <a:pPr algn="ctr"/>
            <a:r>
              <a:rPr lang="en-GB" sz="900" b="0" i="0" dirty="0">
                <a:solidFill>
                  <a:schemeClr val="bg1"/>
                </a:solidFill>
                <a:effectLst/>
                <a:latin typeface="Sassoon Primary Std" panose="020B0503020103030203" pitchFamily="34" charset="0"/>
              </a:rPr>
              <a:t>Children learn ‘Shosholoza’, a traditional South African song, play the accompanying chords using tuned percussion and learn to play the djembe. They will also learn a traditional West African drum and add some dance moves ready to perform the song in its entirety.</a:t>
            </a:r>
            <a:endParaRPr lang="en-GB" sz="900" dirty="0">
              <a:solidFill>
                <a:schemeClr val="bg1"/>
              </a:solidFill>
              <a:latin typeface="Sassoon Primary Std" panose="020B0503020103030203" pitchFamily="34" charset="0"/>
            </a:endParaRPr>
          </a:p>
          <a:p>
            <a:pPr algn="ctr"/>
            <a:r>
              <a:rPr lang="en-GB" sz="900" dirty="0">
                <a:solidFill>
                  <a:sysClr val="windowText" lastClr="000000"/>
                </a:solidFill>
                <a:latin typeface="Sassoon Primary Std" panose="020B0503020103030203" pitchFamily="34" charset="0"/>
              </a:rPr>
              <a:t>Composition to represent the festival of colour</a:t>
            </a:r>
            <a:r>
              <a:rPr lang="en-GB" sz="900" dirty="0">
                <a:latin typeface="Sassoon Primary Std" panose="020B0503020103030203" pitchFamily="34" charset="0"/>
              </a:rPr>
              <a:t>.</a:t>
            </a:r>
          </a:p>
          <a:p>
            <a:pPr algn="ctr"/>
            <a:r>
              <a:rPr lang="en-GB" sz="900" b="0" i="0" dirty="0">
                <a:solidFill>
                  <a:schemeClr val="bg1"/>
                </a:solidFill>
                <a:effectLst/>
                <a:latin typeface="Sassoon Primary Std" panose="020B0503020103030203" pitchFamily="34" charset="0"/>
              </a:rPr>
              <a:t>Exploring the associations between music, sounds and colour; composing and performing their own musical composition to represent Holi, the Hindu festival of colour that celebrates the beginning of spring and the triumph over good and evil.</a:t>
            </a:r>
            <a:endParaRPr lang="en-GB" sz="900" dirty="0">
              <a:solidFill>
                <a:schemeClr val="bg1"/>
              </a:solidFill>
              <a:latin typeface="Sassoon Primary Std" panose="020B0503020103030203" pitchFamily="34" charset="0"/>
            </a:endParaRPr>
          </a:p>
          <a:p>
            <a:pPr algn="ctr"/>
            <a:endParaRPr lang="en-GB" sz="900" dirty="0">
              <a:latin typeface="Sassoon Primary Std" panose="020B0503020103030203" pitchFamily="34" charset="0"/>
            </a:endParaRPr>
          </a:p>
          <a:p>
            <a:pPr algn="ctr"/>
            <a:r>
              <a:rPr lang="en-GB" sz="900" i="1" dirty="0">
                <a:solidFill>
                  <a:schemeClr val="tx1"/>
                </a:solidFill>
                <a:latin typeface="Sassoon Primary Std" panose="020B0503020103030203" pitchFamily="34" charset="0"/>
              </a:rPr>
              <a:t>Music vocabulary used to appraise songs</a:t>
            </a:r>
          </a:p>
          <a:p>
            <a:pPr algn="ctr"/>
            <a:endParaRPr lang="en-GB" sz="900" dirty="0">
              <a:latin typeface="Sassoon Primary Std" panose="020B0503020103030203" pitchFamily="34" charset="0"/>
            </a:endParaRPr>
          </a:p>
        </p:txBody>
      </p:sp>
      <p:grpSp>
        <p:nvGrpSpPr>
          <p:cNvPr id="8" name="Group 7"/>
          <p:cNvGrpSpPr/>
          <p:nvPr/>
        </p:nvGrpSpPr>
        <p:grpSpPr>
          <a:xfrm>
            <a:off x="3170210" y="434263"/>
            <a:ext cx="4732820" cy="3777967"/>
            <a:chOff x="3103581" y="85486"/>
            <a:chExt cx="4968807" cy="3364802"/>
          </a:xfrm>
        </p:grpSpPr>
        <p:sp>
          <p:nvSpPr>
            <p:cNvPr id="38" name="Rounded Rectangle 37"/>
            <p:cNvSpPr/>
            <p:nvPr/>
          </p:nvSpPr>
          <p:spPr>
            <a:xfrm>
              <a:off x="3341230" y="85486"/>
              <a:ext cx="4731158" cy="3335619"/>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r>
                <a:rPr lang="en-GB" dirty="0">
                  <a:latin typeface="Sassoon Primary Std" panose="020B0503020103030203" pitchFamily="34" charset="0"/>
                </a:rPr>
                <a:t>RE</a:t>
              </a:r>
            </a:p>
            <a:p>
              <a:r>
                <a:rPr lang="en-GB"/>
                <a:t> </a:t>
              </a:r>
              <a:r>
                <a:rPr lang="en-GB" sz="1000" dirty="0">
                  <a:solidFill>
                    <a:schemeClr val="tx1"/>
                  </a:solidFill>
                  <a:latin typeface="Sassoon Primary Std" panose="020B0503020103030203" pitchFamily="34" charset="0"/>
                </a:rPr>
                <a:t>Gospel</a:t>
              </a:r>
            </a:p>
            <a:p>
              <a:pPr indent="-359994"/>
              <a:r>
                <a:rPr lang="en-GB" sz="1000" kern="1400" dirty="0">
                  <a:ln>
                    <a:noFill/>
                  </a:ln>
                  <a:solidFill>
                    <a:schemeClr val="bg1"/>
                  </a:solidFill>
                  <a:effectLst/>
                  <a:latin typeface="Sassoon Primary Std" panose="020B0503020103030203" pitchFamily="34" charset="0"/>
                </a:rPr>
                <a:t>· Identify features of Gospel texts (for example, teachings, parable, narrative).</a:t>
              </a:r>
            </a:p>
            <a:p>
              <a:pPr indent="-359994"/>
              <a:r>
                <a:rPr lang="en-GB" sz="1000" kern="1400" dirty="0">
                  <a:ln>
                    <a:noFill/>
                  </a:ln>
                  <a:solidFill>
                    <a:schemeClr val="bg1"/>
                  </a:solidFill>
                  <a:effectLst/>
                  <a:latin typeface="Sassoon Primary Std" panose="020B0503020103030203" pitchFamily="34" charset="0"/>
                </a:rPr>
                <a:t>· Make clear connections between Gospel texts, Jesus’ ‘good news’, and how Christians live in the Christian community and in their individual lives.</a:t>
              </a:r>
              <a:endParaRPr lang="en-GB" sz="1000" b="1" dirty="0">
                <a:solidFill>
                  <a:schemeClr val="tx1"/>
                </a:solidFill>
                <a:latin typeface="Sassoon Primary Std" panose="020B0503020103030203" pitchFamily="34" charset="0"/>
              </a:endParaRPr>
            </a:p>
            <a:p>
              <a:endParaRPr lang="en-GB" dirty="0"/>
            </a:p>
            <a:p>
              <a:r>
                <a:rPr lang="en-GB" sz="1000" dirty="0">
                  <a:solidFill>
                    <a:schemeClr val="tx1"/>
                  </a:solidFill>
                  <a:latin typeface="Sassoon Primary Std" panose="020B0503020103030203" pitchFamily="34" charset="0"/>
                </a:rPr>
                <a:t>ANTI RACIST RE</a:t>
              </a:r>
            </a:p>
            <a:p>
              <a:r>
                <a:rPr lang="en-GB" sz="1000" dirty="0">
                  <a:latin typeface="Sassoon Infant Std" panose="020B0503020103030203" pitchFamily="34" charset="0"/>
                </a:rPr>
                <a:t>· Explore the values and beliefs of different religious texts to identify how they reflect the equality of all people.</a:t>
              </a:r>
            </a:p>
            <a:p>
              <a:r>
                <a:rPr lang="en-GB" sz="1000" dirty="0">
                  <a:latin typeface="Sassoon Infant Std" panose="020B0503020103030203" pitchFamily="34" charset="0"/>
                </a:rPr>
                <a:t>· Examine and identify whether people of faith - in history and today –reflect and adopt anti-racist values and practices in their lives.</a:t>
              </a:r>
            </a:p>
            <a:p>
              <a:r>
                <a:rPr lang="en-GB" sz="1000" dirty="0">
                  <a:latin typeface="Sassoon Infant Std" panose="020B0503020103030203" pitchFamily="34" charset="0"/>
                </a:rPr>
                <a:t>· Consider what can be done to influence and create a positive change in communities to welcome minority groups.</a:t>
              </a:r>
            </a:p>
            <a:p>
              <a:r>
                <a:rPr lang="en-GB" dirty="0"/>
                <a:t> </a:t>
              </a:r>
            </a:p>
            <a:p>
              <a:r>
                <a:rPr lang="en-GB" sz="1000" dirty="0">
                  <a:latin typeface="Sassoon Primary Std" panose="020B0503020103030203" pitchFamily="34" charset="0"/>
                </a:rPr>
                <a:t>. </a:t>
              </a: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r>
                <a:rPr lang="en-GB" sz="1000" dirty="0">
                  <a:latin typeface="Sassoon Primary Std" panose="020B0503020103030203" pitchFamily="34" charset="0"/>
                </a:rPr>
                <a:t>					</a:t>
              </a:r>
            </a:p>
          </p:txBody>
        </p:sp>
        <p:sp>
          <p:nvSpPr>
            <p:cNvPr id="41" name="TextBox 40"/>
            <p:cNvSpPr txBox="1"/>
            <p:nvPr/>
          </p:nvSpPr>
          <p:spPr>
            <a:xfrm>
              <a:off x="3103581" y="2619291"/>
              <a:ext cx="4799448" cy="830997"/>
            </a:xfrm>
            <a:prstGeom prst="rect">
              <a:avLst/>
            </a:prstGeom>
            <a:noFill/>
          </p:spPr>
          <p:txBody>
            <a:bodyPr wrap="square" rtlCol="0">
              <a:spAutoFit/>
            </a:bodyPr>
            <a:lstStyle/>
            <a:p>
              <a:pPr algn="ctr"/>
              <a:r>
                <a:rPr lang="en-GB" sz="1000" i="1" dirty="0">
                  <a:latin typeface="Sassoon Infant Std" panose="020B0503020103030203" pitchFamily="34" charset="0"/>
                </a:rPr>
                <a:t>Religion – connections between the Bible and people’s beliefs</a:t>
              </a:r>
              <a:endParaRPr lang="en-GB" sz="1000" i="1" dirty="0">
                <a:latin typeface="Sassoon Primary Std" panose="020B0503020103030203" pitchFamily="34" charset="0"/>
              </a:endParaRPr>
            </a:p>
            <a:p>
              <a:pPr algn="ctr"/>
              <a:endParaRPr lang="en-GB" sz="1000" i="1" dirty="0">
                <a:latin typeface="Sassoon Primary Std" panose="020B0503020103030203" pitchFamily="34" charset="0"/>
              </a:endParaRPr>
            </a:p>
            <a:p>
              <a:pPr algn="ctr"/>
              <a:r>
                <a:rPr lang="en-GB" sz="1000" i="1" dirty="0">
                  <a:latin typeface="Sassoon Primary Std" panose="020B0503020103030203" pitchFamily="34" charset="0"/>
                </a:rPr>
                <a:t>Deepen understanding of Christianity.</a:t>
              </a:r>
            </a:p>
            <a:p>
              <a:pPr algn="ctr"/>
              <a:r>
                <a:rPr lang="en-GB" sz="1000" i="1" dirty="0">
                  <a:latin typeface="Sassoon Primary Std" panose="020B0503020103030203" pitchFamily="34" charset="0"/>
                </a:rPr>
                <a:t>Vocabulary associated with Belonging</a:t>
              </a:r>
            </a:p>
            <a:p>
              <a:pPr algn="ctr"/>
              <a:endParaRPr lang="en-GB" sz="800" dirty="0">
                <a:solidFill>
                  <a:schemeClr val="bg1"/>
                </a:solidFill>
                <a:latin typeface="Sassoon Primary Std" panose="020B0503020103030203" pitchFamily="34" charset="0"/>
              </a:endParaRPr>
            </a:p>
          </p:txBody>
        </p:sp>
        <p:pic>
          <p:nvPicPr>
            <p:cNvPr id="17" name="Picture 16"/>
            <p:cNvPicPr>
              <a:picLocks noChangeAspect="1"/>
            </p:cNvPicPr>
            <p:nvPr/>
          </p:nvPicPr>
          <p:blipFill>
            <a:blip r:embed="rId5"/>
            <a:stretch>
              <a:fillRect/>
            </a:stretch>
          </p:blipFill>
          <p:spPr>
            <a:xfrm>
              <a:off x="6511762" y="2891096"/>
              <a:ext cx="243219" cy="243219"/>
            </a:xfrm>
            <a:prstGeom prst="rect">
              <a:avLst/>
            </a:prstGeom>
          </p:spPr>
        </p:pic>
        <p:pic>
          <p:nvPicPr>
            <p:cNvPr id="34" name="Picture 33"/>
            <p:cNvPicPr>
              <a:picLocks noChangeAspect="1"/>
            </p:cNvPicPr>
            <p:nvPr/>
          </p:nvPicPr>
          <p:blipFill>
            <a:blip r:embed="rId2"/>
            <a:stretch>
              <a:fillRect/>
            </a:stretch>
          </p:blipFill>
          <p:spPr>
            <a:xfrm>
              <a:off x="4082535" y="3106087"/>
              <a:ext cx="425809" cy="239163"/>
            </a:xfrm>
            <a:prstGeom prst="rect">
              <a:avLst/>
            </a:prstGeom>
          </p:spPr>
        </p:pic>
        <p:pic>
          <p:nvPicPr>
            <p:cNvPr id="29" name="Picture 28"/>
            <p:cNvPicPr>
              <a:picLocks noChangeAspect="1"/>
            </p:cNvPicPr>
            <p:nvPr/>
          </p:nvPicPr>
          <p:blipFill>
            <a:blip r:embed="rId4"/>
            <a:stretch>
              <a:fillRect/>
            </a:stretch>
          </p:blipFill>
          <p:spPr>
            <a:xfrm>
              <a:off x="3586476" y="2580337"/>
              <a:ext cx="335754" cy="312950"/>
            </a:xfrm>
            <a:prstGeom prst="rect">
              <a:avLst/>
            </a:prstGeom>
          </p:spPr>
        </p:pic>
      </p:grpSp>
      <p:pic>
        <p:nvPicPr>
          <p:cNvPr id="35" name="Picture 34"/>
          <p:cNvPicPr>
            <a:picLocks noChangeAspect="1"/>
          </p:cNvPicPr>
          <p:nvPr/>
        </p:nvPicPr>
        <p:blipFill>
          <a:blip r:embed="rId2"/>
          <a:stretch>
            <a:fillRect/>
          </a:stretch>
        </p:blipFill>
        <p:spPr>
          <a:xfrm>
            <a:off x="8619476" y="5966493"/>
            <a:ext cx="328349" cy="234639"/>
          </a:xfrm>
          <a:prstGeom prst="rect">
            <a:avLst/>
          </a:prstGeom>
        </p:spPr>
      </p:pic>
      <p:grpSp>
        <p:nvGrpSpPr>
          <p:cNvPr id="25" name="Group 24"/>
          <p:cNvGrpSpPr/>
          <p:nvPr/>
        </p:nvGrpSpPr>
        <p:grpSpPr>
          <a:xfrm>
            <a:off x="281939" y="338177"/>
            <a:ext cx="2929667" cy="5252726"/>
            <a:chOff x="9108607" y="2480485"/>
            <a:chExt cx="2929667" cy="4254222"/>
          </a:xfrm>
        </p:grpSpPr>
        <p:sp>
          <p:nvSpPr>
            <p:cNvPr id="26" name="Rounded Rectangle 25"/>
            <p:cNvSpPr/>
            <p:nvPr/>
          </p:nvSpPr>
          <p:spPr>
            <a:xfrm>
              <a:off x="9108607" y="2480485"/>
              <a:ext cx="2929667" cy="4254222"/>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SCIENCE</a:t>
              </a:r>
            </a:p>
            <a:p>
              <a:pPr marL="171450" indent="-171450">
                <a:buFont typeface="Arial" panose="020B0604020202020204" pitchFamily="34" charset="0"/>
                <a:buChar char="•"/>
              </a:pPr>
              <a:r>
                <a:rPr lang="en-GB" sz="1000" dirty="0">
                  <a:latin typeface="Sassoon Infant Std" panose="020B0503020103030203" pitchFamily="34" charset="0"/>
                </a:rPr>
                <a:t>Use the idea of the Earth’s rotation to explain day and night and the apparent movement of the sun across the sky</a:t>
              </a:r>
            </a:p>
            <a:p>
              <a:pPr marL="171450" indent="-171450">
                <a:buFont typeface="Arial" panose="020B0604020202020204" pitchFamily="34" charset="0"/>
                <a:buChar char="•"/>
              </a:pPr>
              <a:r>
                <a:rPr lang="en-GB" sz="1000" dirty="0">
                  <a:latin typeface="Sassoon Infant Std" panose="020B0503020103030203" pitchFamily="34" charset="0"/>
                </a:rPr>
                <a:t>Recognise that some mechanisms including levers, pulleys and gears allow a smaller force to have a greater effect</a:t>
              </a:r>
            </a:p>
            <a:p>
              <a:pPr marL="171450" indent="-171450">
                <a:buFont typeface="Arial" panose="020B0604020202020204" pitchFamily="34" charset="0"/>
                <a:buChar char="•"/>
              </a:pPr>
              <a:r>
                <a:rPr lang="en-GB" sz="1000" dirty="0">
                  <a:latin typeface="Sassoon Primary Std" panose="020B0503020103030203" pitchFamily="34" charset="0"/>
                </a:rPr>
                <a:t>Describe the life processes of reproduction in some plants and animals</a:t>
              </a:r>
            </a:p>
            <a:p>
              <a:pPr marL="171450" indent="-171450">
                <a:buFont typeface="Arial" panose="020B0604020202020204" pitchFamily="34" charset="0"/>
                <a:buChar char="•"/>
              </a:pPr>
              <a:r>
                <a:rPr lang="en-GB" sz="1000" dirty="0">
                  <a:latin typeface="Sassoon Primary Std" panose="020B0503020103030203" pitchFamily="34" charset="0"/>
                </a:rPr>
                <a:t>Describe the changes as humans develop into old age</a:t>
              </a:r>
            </a:p>
            <a:p>
              <a:pPr marL="171450" indent="-171450">
                <a:buFont typeface="Arial" panose="020B0604020202020204" pitchFamily="34" charset="0"/>
                <a:buChar char="•"/>
              </a:pPr>
              <a:r>
                <a:rPr lang="en-GB" sz="1000" dirty="0">
                  <a:latin typeface="Sassoon Infant Std" panose="020B0503020103030203" pitchFamily="34" charset="0"/>
                </a:rPr>
                <a:t>Explain that some changes result in the formation of new materials, and that this kind of change is not usually reversible, including changes associated with burning and the action of acid on </a:t>
              </a:r>
              <a:r>
                <a:rPr lang="en-GB" sz="1000" dirty="0"/>
                <a:t>bicarbonate of soda</a:t>
              </a:r>
            </a:p>
            <a:p>
              <a:pPr marL="171450" indent="-171450">
                <a:buFont typeface="Arial" panose="020B0604020202020204" pitchFamily="34" charset="0"/>
                <a:buChar char="•"/>
              </a:pPr>
              <a:r>
                <a:rPr lang="en-GB" sz="1000" dirty="0">
                  <a:latin typeface="Sassoon Primary Std" panose="020B0503020103030203" pitchFamily="34" charset="0"/>
                </a:rPr>
                <a:t>Give reasons, based on evidence from comparative and fair tests, for the particular uses of everyday materials, including metals, wood and plastic </a:t>
              </a:r>
            </a:p>
            <a:p>
              <a:pPr marL="171450" indent="-171450">
                <a:buFont typeface="Arial" panose="020B0604020202020204" pitchFamily="34" charset="0"/>
                <a:buChar char="•"/>
              </a:pPr>
              <a:endParaRPr lang="en-GB" sz="950" dirty="0">
                <a:latin typeface="Sassoon Primary Std" panose="020B0503020103030203" pitchFamily="34" charset="0"/>
              </a:endParaRPr>
            </a:p>
            <a:p>
              <a:pPr marL="171450" indent="-171450">
                <a:buFont typeface="Arial" panose="020B0604020202020204" pitchFamily="34" charset="0"/>
                <a:buChar char="•"/>
              </a:pPr>
              <a:endParaRPr lang="en-GB" sz="950" dirty="0">
                <a:latin typeface="Sassoon Primary Std" panose="020B0503020103030203" pitchFamily="34" charset="0"/>
              </a:endParaRPr>
            </a:p>
            <a:p>
              <a:r>
                <a:rPr lang="en-GB" dirty="0"/>
                <a:t> </a:t>
              </a:r>
              <a:endParaRPr lang="en-GB" sz="1000" i="1" dirty="0">
                <a:solidFill>
                  <a:schemeClr val="tx1"/>
                </a:solidFill>
              </a:endParaRPr>
            </a:p>
            <a:p>
              <a:pPr marL="359994" indent="-359994">
                <a:lnSpc>
                  <a:spcPct val="119000"/>
                </a:lnSpc>
              </a:pPr>
              <a:endParaRPr lang="en-GB" sz="1000" kern="1400" dirty="0">
                <a:solidFill>
                  <a:srgbClr val="000000"/>
                </a:solidFill>
                <a:latin typeface="Sassoon Primary Std" panose="020B0503020103030203" pitchFamily="34" charset="0"/>
              </a:endParaRPr>
            </a:p>
            <a:p>
              <a:pPr>
                <a:lnSpc>
                  <a:spcPct val="119000"/>
                </a:lnSpc>
                <a:spcAft>
                  <a:spcPts val="600"/>
                </a:spcAft>
              </a:pPr>
              <a:r>
                <a:rPr lang="en-GB" kern="1400" dirty="0">
                  <a:solidFill>
                    <a:srgbClr val="000000"/>
                  </a:solidFill>
                  <a:latin typeface="Calibri" panose="020F0502020204030204" pitchFamily="34" charset="0"/>
                </a:rPr>
                <a:t> </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27" name="Picture 26"/>
            <p:cNvPicPr>
              <a:picLocks noChangeAspect="1"/>
            </p:cNvPicPr>
            <p:nvPr/>
          </p:nvPicPr>
          <p:blipFill>
            <a:blip r:embed="rId2"/>
            <a:stretch>
              <a:fillRect/>
            </a:stretch>
          </p:blipFill>
          <p:spPr>
            <a:xfrm>
              <a:off x="9350432" y="5849323"/>
              <a:ext cx="514640" cy="289056"/>
            </a:xfrm>
            <a:prstGeom prst="rect">
              <a:avLst/>
            </a:prstGeom>
          </p:spPr>
        </p:pic>
        <p:sp>
          <p:nvSpPr>
            <p:cNvPr id="31" name="Rectangle 30"/>
            <p:cNvSpPr/>
            <p:nvPr/>
          </p:nvSpPr>
          <p:spPr>
            <a:xfrm>
              <a:off x="9854774" y="6098687"/>
              <a:ext cx="1971945" cy="553998"/>
            </a:xfrm>
            <a:prstGeom prst="rect">
              <a:avLst/>
            </a:prstGeom>
          </p:spPr>
          <p:txBody>
            <a:bodyPr wrap="square">
              <a:spAutoFit/>
            </a:bodyPr>
            <a:lstStyle/>
            <a:p>
              <a:pPr lvl="0"/>
              <a:r>
                <a:rPr lang="en-GB" sz="1000" i="1" dirty="0">
                  <a:solidFill>
                    <a:prstClr val="black"/>
                  </a:solidFill>
                  <a:latin typeface="Sassoon Primary Std" panose="020B0503020103030203" pitchFamily="34" charset="0"/>
                </a:rPr>
                <a:t>Diversity of the natural world.</a:t>
              </a:r>
            </a:p>
            <a:p>
              <a:pPr lvl="0"/>
              <a:r>
                <a:rPr lang="en-GB" sz="1000" i="1" dirty="0">
                  <a:solidFill>
                    <a:prstClr val="black"/>
                  </a:solidFill>
                  <a:latin typeface="Sassoon Primary Std" panose="020B0503020103030203" pitchFamily="34" charset="0"/>
                </a:rPr>
                <a:t>Mutual respect in collaborative group work.</a:t>
              </a:r>
            </a:p>
          </p:txBody>
        </p:sp>
        <p:pic>
          <p:nvPicPr>
            <p:cNvPr id="39" name="Picture 38"/>
            <p:cNvPicPr>
              <a:picLocks noChangeAspect="1"/>
            </p:cNvPicPr>
            <p:nvPr/>
          </p:nvPicPr>
          <p:blipFill>
            <a:blip r:embed="rId4"/>
            <a:stretch>
              <a:fillRect/>
            </a:stretch>
          </p:blipFill>
          <p:spPr>
            <a:xfrm>
              <a:off x="9547257" y="6143337"/>
              <a:ext cx="332045" cy="282454"/>
            </a:xfrm>
            <a:prstGeom prst="rect">
              <a:avLst/>
            </a:prstGeom>
          </p:spPr>
        </p:pic>
        <p:sp>
          <p:nvSpPr>
            <p:cNvPr id="42" name="Rectangle 41"/>
            <p:cNvSpPr/>
            <p:nvPr/>
          </p:nvSpPr>
          <p:spPr>
            <a:xfrm>
              <a:off x="9879302" y="5881084"/>
              <a:ext cx="1236236" cy="246221"/>
            </a:xfrm>
            <a:prstGeom prst="rect">
              <a:avLst/>
            </a:prstGeom>
          </p:spPr>
          <p:txBody>
            <a:bodyPr wrap="none">
              <a:spAutoFit/>
            </a:bodyPr>
            <a:lstStyle/>
            <a:p>
              <a:r>
                <a:rPr lang="en-GB" sz="1000" i="1" dirty="0">
                  <a:solidFill>
                    <a:prstClr val="black"/>
                  </a:solidFill>
                  <a:latin typeface="Sassoon Primary Std" panose="020B0503020103030203" pitchFamily="34" charset="0"/>
                </a:rPr>
                <a:t>Scientific vocabulary</a:t>
              </a:r>
              <a:endParaRPr lang="en-GB" dirty="0">
                <a:latin typeface="Sassoon Primary Std" panose="020B0503020103030203" pitchFamily="34" charset="0"/>
              </a:endParaRPr>
            </a:p>
          </p:txBody>
        </p:sp>
        <p:pic>
          <p:nvPicPr>
            <p:cNvPr id="43" name="Picture 42"/>
            <p:cNvPicPr>
              <a:picLocks noChangeAspect="1"/>
            </p:cNvPicPr>
            <p:nvPr/>
          </p:nvPicPr>
          <p:blipFill>
            <a:blip r:embed="rId3"/>
            <a:stretch>
              <a:fillRect/>
            </a:stretch>
          </p:blipFill>
          <p:spPr>
            <a:xfrm>
              <a:off x="9596676" y="6455285"/>
              <a:ext cx="250260" cy="251605"/>
            </a:xfrm>
            <a:prstGeom prst="rect">
              <a:avLst/>
            </a:prstGeom>
          </p:spPr>
        </p:pic>
      </p:grpSp>
    </p:spTree>
    <p:extLst>
      <p:ext uri="{BB962C8B-B14F-4D97-AF65-F5344CB8AC3E}">
        <p14:creationId xmlns:p14="http://schemas.microsoft.com/office/powerpoint/2010/main" val="557272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711590" y="243400"/>
            <a:ext cx="2671782" cy="3227759"/>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Sassoon Primary Std" panose="020B0503020103030203" pitchFamily="34" charset="0"/>
            </a:endParaRPr>
          </a:p>
          <a:p>
            <a:pPr algn="ctr"/>
            <a:r>
              <a:rPr lang="en-GB" sz="1600" dirty="0">
                <a:latin typeface="Sassoon Primary Std" panose="020B0503020103030203" pitchFamily="34" charset="0"/>
              </a:rPr>
              <a:t>ART</a:t>
            </a:r>
          </a:p>
          <a:p>
            <a:pPr algn="ctr"/>
            <a:r>
              <a:rPr lang="en-GB" sz="1600" dirty="0">
                <a:solidFill>
                  <a:schemeClr val="tx1"/>
                </a:solidFill>
                <a:latin typeface="Sassoon Primary Std" panose="020B0503020103030203" pitchFamily="34" charset="0"/>
              </a:rPr>
              <a:t>Set design</a:t>
            </a:r>
          </a:p>
          <a:p>
            <a:pPr algn="ctr"/>
            <a:endParaRPr lang="en-GB" sz="1000" dirty="0">
              <a:solidFill>
                <a:schemeClr val="tx1"/>
              </a:solidFill>
              <a:latin typeface="Sassoon Primary Std" panose="020B0503020103030203" pitchFamily="34" charset="0"/>
            </a:endParaRPr>
          </a:p>
          <a:p>
            <a:pPr marL="171450" indent="-171450">
              <a:buFont typeface="Arial" panose="020B0604020202020204" pitchFamily="34" charset="0"/>
              <a:buChar char="•"/>
            </a:pPr>
            <a:r>
              <a:rPr lang="en-GB" sz="1000" dirty="0">
                <a:latin typeface="Sassoon Infant Std" panose="020B0503020103030203" pitchFamily="34" charset="0"/>
              </a:rPr>
              <a:t>To explore the work of a set designer working in theatre and to respond to their work in my sketchbook.</a:t>
            </a:r>
          </a:p>
          <a:p>
            <a:pPr marL="171450" indent="-171450">
              <a:buFont typeface="Arial" panose="020B0604020202020204" pitchFamily="34" charset="0"/>
              <a:buChar char="•"/>
            </a:pPr>
            <a:r>
              <a:rPr lang="en-GB" sz="1000" dirty="0">
                <a:latin typeface="Sassoon Infant Std" panose="020B0503020103030203" pitchFamily="34" charset="0"/>
              </a:rPr>
              <a:t>To respond to a dramatic stimulus to create my own theatre model set filled with drama and atmosphere.</a:t>
            </a:r>
          </a:p>
          <a:p>
            <a:pPr algn="ctr"/>
            <a:endParaRPr lang="en-GB" sz="1000" dirty="0">
              <a:latin typeface="Sassoon Primary Std" panose="020B0503020103030203" pitchFamily="34" charset="0"/>
            </a:endParaRPr>
          </a:p>
          <a:p>
            <a:pPr algn="ctr"/>
            <a:r>
              <a:rPr lang="en-GB" sz="1000" i="1" dirty="0">
                <a:solidFill>
                  <a:schemeClr val="tx1"/>
                </a:solidFill>
                <a:latin typeface="Sassoon Primary Std" panose="020B0503020103030203" pitchFamily="34" charset="0"/>
              </a:rPr>
              <a:t>Cultural experiences: Exploring                                                    local galleries, theatres museums and artists (online if necessary).</a:t>
            </a:r>
          </a:p>
          <a:p>
            <a:pPr algn="ctr"/>
            <a:r>
              <a:rPr lang="en-GB" sz="1000" i="1" dirty="0">
                <a:solidFill>
                  <a:schemeClr val="tx1"/>
                </a:solidFill>
                <a:latin typeface="Sassoon Primary Std" panose="020B0503020103030203" pitchFamily="34" charset="0"/>
              </a:rPr>
              <a:t>Personal skills: developing and explaining own ideas to meet a purpose.</a:t>
            </a:r>
          </a:p>
          <a:p>
            <a:pPr algn="ctr"/>
            <a:r>
              <a:rPr lang="en-GB" sz="1000" i="1" dirty="0">
                <a:solidFill>
                  <a:schemeClr val="tx1"/>
                </a:solidFill>
                <a:latin typeface="Sassoon Infant Std" panose="020B0503020103030203" pitchFamily="34" charset="0"/>
              </a:rPr>
              <a:t>Individual liberty and mutual respect- Within their own art and towards others</a:t>
            </a:r>
            <a:endParaRPr lang="en-GB" sz="1000" i="1" dirty="0">
              <a:solidFill>
                <a:schemeClr val="tx1"/>
              </a:solidFill>
              <a:latin typeface="Sassoon Primary Std" panose="020B0503020103030203" pitchFamily="34" charset="0"/>
            </a:endParaRPr>
          </a:p>
          <a:p>
            <a:r>
              <a:rPr lang="en-GB" sz="1100" dirty="0">
                <a:latin typeface="Sassoon Primary Std" panose="020B0503020103030203" pitchFamily="34" charset="0"/>
              </a:rPr>
              <a:t>        </a:t>
            </a: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3" name="Rounded Rectangle 2"/>
          <p:cNvSpPr/>
          <p:nvPr/>
        </p:nvSpPr>
        <p:spPr>
          <a:xfrm>
            <a:off x="7613591" y="237452"/>
            <a:ext cx="4312798" cy="3196382"/>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dirty="0">
                <a:solidFill>
                  <a:schemeClr val="bg1"/>
                </a:solidFill>
                <a:latin typeface="Sassoon Primary Std" panose="020B0503020103030203" pitchFamily="34" charset="0"/>
              </a:rPr>
              <a:t>DT</a:t>
            </a:r>
          </a:p>
          <a:p>
            <a:pPr lvl="0" algn="ctr"/>
            <a:r>
              <a:rPr lang="en-US" sz="1400" kern="0" dirty="0">
                <a:solidFill>
                  <a:sysClr val="windowText" lastClr="000000"/>
                </a:solidFill>
                <a:latin typeface="Sassoon Infant Std" panose="020B0503020103030203" pitchFamily="34" charset="0"/>
              </a:rPr>
              <a:t>Food (continued)</a:t>
            </a:r>
            <a:endParaRPr lang="en-US" dirty="0">
              <a:solidFill>
                <a:schemeClr val="bg1"/>
              </a:solidFill>
              <a:latin typeface="Sassoon Primary Std" panose="020B0503020103030203" pitchFamily="34" charset="0"/>
            </a:endParaRPr>
          </a:p>
          <a:p>
            <a:pPr lvl="0"/>
            <a:r>
              <a:rPr lang="en-GB" sz="1000" dirty="0">
                <a:solidFill>
                  <a:prstClr val="white"/>
                </a:solidFill>
                <a:latin typeface="Sassoon Primary Std" panose="020B0503020103030203" pitchFamily="34" charset="0"/>
              </a:rPr>
              <a:t>Celebrating culture and seasonality by making healthy burgers and side dishes to explore new flavours for themselves. </a:t>
            </a:r>
          </a:p>
          <a:p>
            <a:pPr lvl="0"/>
            <a:r>
              <a:rPr lang="en-GB" sz="1000" i="1" dirty="0">
                <a:solidFill>
                  <a:prstClr val="black"/>
                </a:solidFill>
                <a:latin typeface="Sassoon Primary Std" panose="020B0503020103030203" pitchFamily="34" charset="0"/>
              </a:rPr>
              <a:t>Exploring Mexican culture and food linked to celebrations</a:t>
            </a:r>
            <a:endParaRPr lang="en-US" sz="1000" i="1" dirty="0">
              <a:solidFill>
                <a:prstClr val="black"/>
              </a:solidFill>
              <a:latin typeface="Sassoon Primary Std" panose="020B0503020103030203" pitchFamily="34" charset="0"/>
            </a:endParaRPr>
          </a:p>
          <a:p>
            <a:pPr lvl="0" algn="ctr"/>
            <a:endParaRPr lang="en-US" dirty="0">
              <a:solidFill>
                <a:schemeClr val="bg1"/>
              </a:solidFill>
              <a:latin typeface="Sassoon Primary Std" panose="020B0503020103030203" pitchFamily="34" charset="0"/>
            </a:endParaRPr>
          </a:p>
          <a:p>
            <a:pPr lvl="0" algn="ctr"/>
            <a:r>
              <a:rPr lang="en-US" sz="1400" kern="0" dirty="0">
                <a:solidFill>
                  <a:sysClr val="windowText" lastClr="000000"/>
                </a:solidFill>
                <a:latin typeface="Sassoon Infant Std" panose="020B0503020103030203" pitchFamily="34" charset="0"/>
              </a:rPr>
              <a:t>Frame structures</a:t>
            </a:r>
          </a:p>
          <a:p>
            <a:pPr lvl="0"/>
            <a:r>
              <a:rPr lang="en-US" sz="1100" kern="0" dirty="0">
                <a:solidFill>
                  <a:schemeClr val="bg1"/>
                </a:solidFill>
                <a:latin typeface="Sassoon Infant Std" panose="020B0503020103030203" pitchFamily="34" charset="0"/>
              </a:rPr>
              <a:t>Design, make and evaluate a tent with a frame for a family to use for recreation and protection from the weather.</a:t>
            </a:r>
            <a:br>
              <a:rPr lang="en-US" sz="1100" kern="0" dirty="0">
                <a:solidFill>
                  <a:schemeClr val="bg1"/>
                </a:solidFill>
                <a:latin typeface="Sassoon Infant Std" panose="020B0503020103030203" pitchFamily="34" charset="0"/>
              </a:rPr>
            </a:br>
            <a:r>
              <a:rPr lang="en-US" sz="1100" kern="0" dirty="0">
                <a:solidFill>
                  <a:schemeClr val="bg1"/>
                </a:solidFill>
                <a:latin typeface="Sassoon Infant Std" panose="020B0503020103030203" pitchFamily="34" charset="0"/>
              </a:rPr>
              <a:t>Significant person: </a:t>
            </a:r>
            <a:r>
              <a:rPr lang="en-GB" sz="1100" kern="0" dirty="0">
                <a:solidFill>
                  <a:schemeClr val="bg1"/>
                </a:solidFill>
                <a:latin typeface="Sassoon Infant Std" panose="020B0503020103030203" pitchFamily="34" charset="0"/>
              </a:rPr>
              <a:t>Isambard Brunel / Stephen </a:t>
            </a:r>
            <a:r>
              <a:rPr lang="en-GB" sz="1100" kern="0" dirty="0" err="1">
                <a:solidFill>
                  <a:schemeClr val="bg1"/>
                </a:solidFill>
                <a:latin typeface="Sassoon Infant Std" panose="020B0503020103030203" pitchFamily="34" charset="0"/>
              </a:rPr>
              <a:t>Sauveste</a:t>
            </a:r>
            <a:endParaRPr lang="en-GB" sz="1100" kern="0" dirty="0">
              <a:solidFill>
                <a:schemeClr val="bg1"/>
              </a:solidFill>
              <a:latin typeface="Sassoon Infant Std" panose="020B0503020103030203" pitchFamily="34" charset="0"/>
            </a:endParaRPr>
          </a:p>
          <a:p>
            <a:pPr lvl="0" algn="ctr"/>
            <a:r>
              <a:rPr lang="en-GB" sz="1000" i="1" dirty="0">
                <a:solidFill>
                  <a:prstClr val="black"/>
                </a:solidFill>
                <a:latin typeface="Sassoon Primary Std" panose="020B0503020103030203" pitchFamily="34" charset="0"/>
              </a:rPr>
              <a:t>Cultural experiences: Exploring                                                      the work of significant engineers (online if necessary).</a:t>
            </a:r>
          </a:p>
          <a:p>
            <a:pPr lvl="0" algn="ctr"/>
            <a:r>
              <a:rPr lang="en-GB" sz="1000" i="1" dirty="0">
                <a:solidFill>
                  <a:prstClr val="black"/>
                </a:solidFill>
                <a:latin typeface="Sassoon Primary Std" panose="020B0503020103030203" pitchFamily="34" charset="0"/>
              </a:rPr>
              <a:t>Personal skills: developing and explaining own ideas to meet a purpose.</a:t>
            </a:r>
          </a:p>
          <a:p>
            <a:pPr lvl="0" algn="ctr"/>
            <a:r>
              <a:rPr lang="en-GB" sz="1000" i="1" dirty="0">
                <a:solidFill>
                  <a:prstClr val="black"/>
                </a:solidFill>
                <a:latin typeface="Sassoon Infant Std" panose="020B0503020103030203" pitchFamily="34" charset="0"/>
              </a:rPr>
              <a:t>Individual liberty and mutual respect- Within their own product and towards the work of others</a:t>
            </a:r>
            <a:r>
              <a:rPr lang="en-US" sz="1000" dirty="0">
                <a:solidFill>
                  <a:schemeClr val="bg1"/>
                </a:solidFill>
                <a:latin typeface="Sassoon Infant Std" panose="020B0503020103030203" pitchFamily="34" charset="0"/>
              </a:rPr>
              <a:t> </a:t>
            </a:r>
          </a:p>
          <a:p>
            <a:pPr lvl="0" algn="ctr"/>
            <a:endParaRPr lang="en-US" sz="1400" dirty="0">
              <a:solidFill>
                <a:schemeClr val="bg1"/>
              </a:solidFill>
              <a:latin typeface="Sassoon Primary Std" panose="020B0503020103030203" pitchFamily="34" charset="0"/>
            </a:endParaRPr>
          </a:p>
        </p:txBody>
      </p:sp>
      <p:sp>
        <p:nvSpPr>
          <p:cNvPr id="5" name="Rounded Rectangle 4"/>
          <p:cNvSpPr/>
          <p:nvPr/>
        </p:nvSpPr>
        <p:spPr>
          <a:xfrm>
            <a:off x="186879" y="237452"/>
            <a:ext cx="4373089" cy="4077350"/>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GEOGRAPHY</a:t>
            </a:r>
          </a:p>
          <a:p>
            <a:pPr lvl="0" algn="ctr"/>
            <a:r>
              <a:rPr kumimoji="0" lang="en-GB" sz="1400" b="0" i="0" u="none" strike="noStrike" kern="0" cap="none" spc="0" normalizeH="0" baseline="0" noProof="0" dirty="0">
                <a:ln>
                  <a:noFill/>
                </a:ln>
                <a:solidFill>
                  <a:sysClr val="windowText" lastClr="000000"/>
                </a:solidFill>
                <a:effectLst/>
                <a:uLnTx/>
                <a:uFillTx/>
                <a:latin typeface="Sassoon Primary Std" panose="020B0503020103030203" pitchFamily="34" charset="0"/>
              </a:rPr>
              <a:t>Is there more to North America than</a:t>
            </a:r>
            <a:r>
              <a:rPr kumimoji="0" lang="en-GB" sz="1400" b="0" i="0" u="none" strike="noStrike" kern="0" cap="none" spc="0" normalizeH="0" noProof="0" dirty="0">
                <a:ln>
                  <a:noFill/>
                </a:ln>
                <a:solidFill>
                  <a:sysClr val="windowText" lastClr="000000"/>
                </a:solidFill>
                <a:effectLst/>
                <a:uLnTx/>
                <a:uFillTx/>
                <a:latin typeface="Sassoon Primary Std" panose="020B0503020103030203" pitchFamily="34" charset="0"/>
              </a:rPr>
              <a:t> just the USA? </a:t>
            </a:r>
            <a:endParaRPr kumimoji="0" lang="en-US" sz="1400" b="0" i="0" u="none" strike="noStrike" kern="0" cap="none" spc="0" normalizeH="0" baseline="0" noProof="0" dirty="0">
              <a:ln>
                <a:noFill/>
              </a:ln>
              <a:solidFill>
                <a:sysClr val="windowText" lastClr="000000"/>
              </a:solidFill>
              <a:effectLst/>
              <a:uLnTx/>
              <a:uFillTx/>
              <a:latin typeface="Sassoon Primary Std" panose="020B0503020103030203" pitchFamily="34" charset="0"/>
            </a:endParaRPr>
          </a:p>
          <a:p>
            <a:pPr algn="ctr"/>
            <a:endParaRPr lang="en-GB" sz="1000" dirty="0">
              <a:latin typeface="Sassoon Primary Std" panose="020B0503020103030203" pitchFamily="34" charset="0"/>
            </a:endParaRPr>
          </a:p>
          <a:p>
            <a:pPr lvl="0" indent="-171450">
              <a:buFont typeface="Arial" panose="020B0604020202020204" pitchFamily="34" charset="0"/>
              <a:buChar char="•"/>
            </a:pPr>
            <a:r>
              <a:rPr lang="en-GB" sz="1000" dirty="0">
                <a:solidFill>
                  <a:schemeClr val="bg1"/>
                </a:solidFill>
                <a:latin typeface="Sassoon Primary Std" panose="020B0503020103030203" pitchFamily="34" charset="0"/>
              </a:rPr>
              <a:t>Demonstrate knowledge of the countries  of North and Central. America (linked to previous learning about the  Maya), concentrating on environmental regions, key physical/human characteristics, countries &amp;major cities. </a:t>
            </a:r>
            <a:endParaRPr lang="en-US" sz="1000" dirty="0">
              <a:solidFill>
                <a:schemeClr val="bg1"/>
              </a:solidFill>
              <a:latin typeface="Sassoon Primary Std" panose="020B0503020103030203" pitchFamily="34" charset="0"/>
            </a:endParaRPr>
          </a:p>
          <a:p>
            <a:pPr lvl="0" indent="-171450">
              <a:buFont typeface="Arial" panose="020B0604020202020204" pitchFamily="34" charset="0"/>
              <a:buChar char="•"/>
            </a:pPr>
            <a:r>
              <a:rPr lang="en-GB" sz="1000" dirty="0">
                <a:solidFill>
                  <a:schemeClr val="bg1"/>
                </a:solidFill>
                <a:latin typeface="Sassoon Primary Std" panose="020B0503020103030203" pitchFamily="34" charset="0"/>
              </a:rPr>
              <a:t>To name and locate the countries of North and Central America. To know the difference between countries and states.</a:t>
            </a:r>
          </a:p>
          <a:p>
            <a:pPr lvl="0" indent="-171450">
              <a:buFont typeface="Arial" panose="020B0604020202020204" pitchFamily="34" charset="0"/>
              <a:buChar char="•"/>
            </a:pPr>
            <a:r>
              <a:rPr lang="en-GB" sz="1000" dirty="0">
                <a:solidFill>
                  <a:schemeClr val="bg1"/>
                </a:solidFill>
                <a:latin typeface="Sassoon Primary Std" panose="020B0503020103030203" pitchFamily="34" charset="0"/>
              </a:rPr>
              <a:t>Use maps and atlases to find landmarks of a continent. To name and locate the capital cities of countries of North and Central America.</a:t>
            </a:r>
          </a:p>
          <a:p>
            <a:pPr lvl="0" indent="-171450">
              <a:buFont typeface="Arial" panose="020B0604020202020204" pitchFamily="34" charset="0"/>
              <a:buChar char="•"/>
            </a:pPr>
            <a:r>
              <a:rPr lang="en-GB" sz="1000" dirty="0">
                <a:solidFill>
                  <a:schemeClr val="bg1"/>
                </a:solidFill>
                <a:latin typeface="Sassoon Primary Std" panose="020B0503020103030203" pitchFamily="34" charset="0"/>
              </a:rPr>
              <a:t>Identify the position and significance of lines of latitude, the Arctic Circle and the Tropic of Cancer on North America in terms of climate and environmental regions.</a:t>
            </a:r>
          </a:p>
          <a:p>
            <a:pPr lvl="0" indent="-171450">
              <a:buFont typeface="Arial" panose="020B0604020202020204" pitchFamily="34" charset="0"/>
              <a:buChar char="•"/>
            </a:pPr>
            <a:r>
              <a:rPr lang="en-GB" sz="1000" dirty="0">
                <a:solidFill>
                  <a:schemeClr val="bg1"/>
                </a:solidFill>
                <a:latin typeface="Sassoon Primary Std" panose="020B0503020103030203" pitchFamily="34" charset="0"/>
              </a:rPr>
              <a:t>Explain the effect of the climate and environment on people living in extreme areas.</a:t>
            </a:r>
          </a:p>
          <a:p>
            <a:pPr lvl="0" indent="-171450">
              <a:buFont typeface="Arial" panose="020B0604020202020204" pitchFamily="34" charset="0"/>
              <a:buChar char="•"/>
            </a:pPr>
            <a:r>
              <a:rPr lang="en-GB" sz="1000" dirty="0">
                <a:solidFill>
                  <a:schemeClr val="bg1"/>
                </a:solidFill>
                <a:latin typeface="Sassoon Primary Std" panose="020B0503020103030203" pitchFamily="34" charset="0"/>
              </a:rPr>
              <a:t> To understand the significance of lines of longitude on a country or continent.</a:t>
            </a:r>
          </a:p>
          <a:p>
            <a:pPr lvl="0" indent="-171450">
              <a:buFont typeface="Arial" panose="020B0604020202020204" pitchFamily="34" charset="0"/>
              <a:buChar char="•"/>
            </a:pPr>
            <a:endParaRPr lang="en-GB" sz="1000" dirty="0">
              <a:solidFill>
                <a:schemeClr val="bg1"/>
              </a:solidFill>
              <a:latin typeface="Sassoon Primary Std" panose="020B0503020103030203" pitchFamily="34" charset="0"/>
            </a:endParaRPr>
          </a:p>
          <a:p>
            <a:pPr lvl="0"/>
            <a:endParaRPr lang="en-US" sz="1000" dirty="0">
              <a:solidFill>
                <a:schemeClr val="bg1"/>
              </a:solidFill>
              <a:latin typeface="Sassoon Primary Std" panose="020B0503020103030203" pitchFamily="34" charset="0"/>
            </a:endParaRPr>
          </a:p>
          <a:p>
            <a:pPr lvl="0" indent="-171450">
              <a:buFont typeface="Arial" panose="020B0604020202020204" pitchFamily="34" charset="0"/>
              <a:buChar char="•"/>
            </a:pPr>
            <a:r>
              <a:rPr lang="en-GB" sz="1000" i="1" dirty="0">
                <a:solidFill>
                  <a:schemeClr val="tx1"/>
                </a:solidFill>
                <a:latin typeface="Sassoon Primary Std" panose="020B0503020103030203" pitchFamily="34" charset="0"/>
              </a:rPr>
              <a:t>Environmental impact and sustainability </a:t>
            </a:r>
          </a:p>
          <a:p>
            <a:pPr algn="ctr"/>
            <a:endParaRPr lang="en-GB" sz="12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6" name="Picture 5"/>
          <p:cNvPicPr>
            <a:picLocks noChangeAspect="1"/>
          </p:cNvPicPr>
          <p:nvPr/>
        </p:nvPicPr>
        <p:blipFill>
          <a:blip r:embed="rId2"/>
          <a:stretch>
            <a:fillRect/>
          </a:stretch>
        </p:blipFill>
        <p:spPr>
          <a:xfrm>
            <a:off x="2833148" y="3507539"/>
            <a:ext cx="475665" cy="404625"/>
          </a:xfrm>
          <a:prstGeom prst="rect">
            <a:avLst/>
          </a:prstGeom>
        </p:spPr>
      </p:pic>
      <p:pic>
        <p:nvPicPr>
          <p:cNvPr id="7" name="Picture 6"/>
          <p:cNvPicPr>
            <a:picLocks noChangeAspect="1"/>
          </p:cNvPicPr>
          <p:nvPr/>
        </p:nvPicPr>
        <p:blipFill>
          <a:blip r:embed="rId3"/>
          <a:stretch>
            <a:fillRect/>
          </a:stretch>
        </p:blipFill>
        <p:spPr>
          <a:xfrm>
            <a:off x="3423922" y="3507539"/>
            <a:ext cx="720401" cy="404625"/>
          </a:xfrm>
          <a:prstGeom prst="rect">
            <a:avLst/>
          </a:prstGeom>
        </p:spPr>
      </p:pic>
      <p:grpSp>
        <p:nvGrpSpPr>
          <p:cNvPr id="8" name="Group 7"/>
          <p:cNvGrpSpPr/>
          <p:nvPr/>
        </p:nvGrpSpPr>
        <p:grpSpPr>
          <a:xfrm>
            <a:off x="377921" y="4449144"/>
            <a:ext cx="5651490" cy="2323958"/>
            <a:chOff x="104451" y="95279"/>
            <a:chExt cx="2997732" cy="3133855"/>
          </a:xfrm>
        </p:grpSpPr>
        <p:sp>
          <p:nvSpPr>
            <p:cNvPr id="9" name="Rounded Rectangle 8"/>
            <p:cNvSpPr/>
            <p:nvPr/>
          </p:nvSpPr>
          <p:spPr>
            <a:xfrm>
              <a:off x="104451" y="95279"/>
              <a:ext cx="2997732" cy="3133855"/>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MFL</a:t>
              </a:r>
            </a:p>
            <a:p>
              <a:r>
                <a:rPr lang="en-GB" sz="1100" dirty="0" err="1">
                  <a:solidFill>
                    <a:schemeClr val="tx1"/>
                  </a:solidFill>
                  <a:latin typeface="Sassoon Primary Std" panose="020B0503020103030203" pitchFamily="34" charset="0"/>
                </a:rPr>
                <a:t>Mi</a:t>
              </a:r>
              <a:r>
                <a:rPr lang="en-GB" sz="1100" dirty="0">
                  <a:solidFill>
                    <a:schemeClr val="tx1"/>
                  </a:solidFill>
                  <a:latin typeface="Sassoon Primary Std" panose="020B0503020103030203" pitchFamily="34" charset="0"/>
                </a:rPr>
                <a:t> </a:t>
              </a:r>
              <a:r>
                <a:rPr lang="en-GB" sz="1100" dirty="0" err="1">
                  <a:solidFill>
                    <a:schemeClr val="tx1"/>
                  </a:solidFill>
                  <a:latin typeface="Sassoon Primary Std" panose="020B0503020103030203" pitchFamily="34" charset="0"/>
                </a:rPr>
                <a:t>familia</a:t>
              </a:r>
              <a:endParaRPr lang="en-GB" sz="1100" dirty="0">
                <a:solidFill>
                  <a:schemeClr val="tx1"/>
                </a:solidFill>
                <a:latin typeface="Sassoon Primary Std" panose="020B0503020103030203" pitchFamily="34" charset="0"/>
              </a:endParaRPr>
            </a:p>
            <a:p>
              <a:r>
                <a:rPr lang="en-GB" dirty="0"/>
                <a:t>· </a:t>
              </a:r>
              <a:r>
                <a:rPr lang="en-GB" sz="1000" dirty="0">
                  <a:latin typeface="Sassoon Infant Std" panose="020B0503020103030203" pitchFamily="34" charset="0"/>
                </a:rPr>
                <a:t>Write and speak about  family members in more detail including their likes and dislikes.</a:t>
              </a:r>
              <a:endParaRPr lang="en-GB" dirty="0"/>
            </a:p>
            <a:p>
              <a:r>
                <a:rPr lang="en-GB" sz="1000" dirty="0">
                  <a:solidFill>
                    <a:schemeClr val="tx1"/>
                  </a:solidFill>
                  <a:latin typeface="Sassoon Primary Std" panose="020B0503020103030203" pitchFamily="34" charset="0"/>
                </a:rPr>
                <a:t>La comida </a:t>
              </a:r>
            </a:p>
            <a:p>
              <a:r>
                <a:rPr lang="en-GB" dirty="0"/>
                <a:t>· </a:t>
              </a:r>
              <a:r>
                <a:rPr lang="en-GB" sz="1000" dirty="0">
                  <a:latin typeface="Sassoon Infant Std" panose="020B0503020103030203" pitchFamily="34" charset="0"/>
                </a:rPr>
                <a:t>To express food preferences to create menus for use in ’cafes’ to practice the vocabulary for ordering food and drink in restaurants. </a:t>
              </a:r>
            </a:p>
            <a:p>
              <a:r>
                <a:rPr lang="en-GB" sz="1000" dirty="0">
                  <a:solidFill>
                    <a:schemeClr val="tx1"/>
                  </a:solidFill>
                  <a:latin typeface="Sassoon Primary Std" panose="020B0503020103030203" pitchFamily="34" charset="0"/>
                </a:rPr>
                <a:t>La medicos </a:t>
              </a:r>
            </a:p>
            <a:p>
              <a:r>
                <a:rPr lang="en-GB" dirty="0"/>
                <a:t>· </a:t>
              </a:r>
              <a:r>
                <a:rPr lang="en-GB" sz="1000" dirty="0">
                  <a:latin typeface="Sassoon Infant Std" panose="020B0503020103030203" pitchFamily="34" charset="0"/>
                </a:rPr>
                <a:t>Learn to say if we are unwell or if we have hurt ourselves in the context of going to the doctors.</a:t>
              </a:r>
            </a:p>
            <a:p>
              <a:r>
                <a:rPr lang="en-GB" dirty="0"/>
                <a:t> </a:t>
              </a:r>
              <a:r>
                <a:rPr lang="en-GB" sz="1000" dirty="0">
                  <a:solidFill>
                    <a:schemeClr val="tx1"/>
                  </a:solidFill>
                  <a:latin typeface="Sassoon Infant Std" panose="020B0503020103030203" pitchFamily="34" charset="0"/>
                </a:rPr>
                <a:t>Intercultural understanding </a:t>
              </a:r>
            </a:p>
            <a:p>
              <a:r>
                <a:rPr lang="en-GB" sz="1000" dirty="0">
                  <a:solidFill>
                    <a:schemeClr val="tx1"/>
                  </a:solidFill>
                  <a:latin typeface="Sassoon Infant Std" panose="020B0503020103030203" pitchFamily="34" charset="0"/>
                </a:rPr>
                <a:t>Vocabulary associated with restaurants</a:t>
              </a:r>
              <a:endParaRPr lang="en-GB" sz="1000" dirty="0">
                <a:latin typeface="Sassoon Infant Std" panose="020B0503020103030203" pitchFamily="34" charset="0"/>
              </a:endParaRPr>
            </a:p>
            <a:p>
              <a:pPr marL="171450" indent="-171450">
                <a:buFont typeface="Arial" panose="020B0604020202020204" pitchFamily="34" charset="0"/>
                <a:buChar char="•"/>
              </a:pPr>
              <a:endParaRPr lang="en-GB" sz="1000" dirty="0">
                <a:solidFill>
                  <a:schemeClr val="bg1"/>
                </a:solidFill>
                <a:latin typeface="Sassoon Infant Std" panose="020B0503020103030203" pitchFamily="34" charset="0"/>
              </a:endParaRPr>
            </a:p>
            <a:p>
              <a:r>
                <a:rPr lang="en-GB" sz="1000" dirty="0">
                  <a:latin typeface="Sassoon Infant Std" panose="020B0503020103030203" pitchFamily="34" charset="0"/>
                </a:rPr>
                <a:t> </a:t>
              </a:r>
              <a:endParaRPr lang="en-GB" sz="800" dirty="0">
                <a:latin typeface="Sassoon Infant Std" panose="020B0503020103030203" pitchFamily="34" charset="0"/>
              </a:endParaRPr>
            </a:p>
            <a:p>
              <a:pPr algn="ctr"/>
              <a:endParaRPr lang="en-GB" sz="800" dirty="0">
                <a:latin typeface="Sassoon Infant Std" panose="020B0503020103030203" pitchFamily="34" charset="0"/>
              </a:endParaRPr>
            </a:p>
            <a:p>
              <a:pPr algn="ctr"/>
              <a:endParaRPr lang="en-GB" sz="800" dirty="0">
                <a:latin typeface="Sassoon Infant Std" panose="020B0503020103030203" pitchFamily="34" charset="0"/>
              </a:endParaRPr>
            </a:p>
            <a:p>
              <a:pPr algn="ctr"/>
              <a:endParaRPr lang="en-GB" sz="800" dirty="0">
                <a:latin typeface="Sassoon Infant Std" panose="020B0503020103030203" pitchFamily="34" charset="0"/>
              </a:endParaRPr>
            </a:p>
            <a:p>
              <a:pPr algn="ctr"/>
              <a:endParaRPr lang="en-GB" sz="800" dirty="0">
                <a:latin typeface="Sassoon Infant Std" panose="020B0503020103030203" pitchFamily="34" charset="0"/>
              </a:endParaRPr>
            </a:p>
            <a:p>
              <a:pPr algn="ctr"/>
              <a:endParaRPr lang="en-GB" sz="800" dirty="0">
                <a:latin typeface="Sassoon Infant Std" panose="020B0503020103030203" pitchFamily="34" charset="0"/>
              </a:endParaRPr>
            </a:p>
            <a:p>
              <a:pPr algn="ctr"/>
              <a:endParaRPr lang="en-GB" sz="1000" dirty="0">
                <a:latin typeface="Sassoon Primary Std" panose="020B0503020103030203" pitchFamily="34" charset="0"/>
              </a:endParaRPr>
            </a:p>
          </p:txBody>
        </p:sp>
        <p:pic>
          <p:nvPicPr>
            <p:cNvPr id="10" name="Picture 9"/>
            <p:cNvPicPr>
              <a:picLocks noChangeAspect="1"/>
            </p:cNvPicPr>
            <p:nvPr/>
          </p:nvPicPr>
          <p:blipFill>
            <a:blip r:embed="rId2"/>
            <a:stretch>
              <a:fillRect/>
            </a:stretch>
          </p:blipFill>
          <p:spPr>
            <a:xfrm>
              <a:off x="2388838" y="2821365"/>
              <a:ext cx="335754" cy="312950"/>
            </a:xfrm>
            <a:prstGeom prst="rect">
              <a:avLst/>
            </a:prstGeom>
          </p:spPr>
        </p:pic>
        <p:pic>
          <p:nvPicPr>
            <p:cNvPr id="11" name="Picture 10"/>
            <p:cNvPicPr>
              <a:picLocks noChangeAspect="1"/>
            </p:cNvPicPr>
            <p:nvPr/>
          </p:nvPicPr>
          <p:blipFill>
            <a:blip r:embed="rId4"/>
            <a:stretch>
              <a:fillRect/>
            </a:stretch>
          </p:blipFill>
          <p:spPr>
            <a:xfrm>
              <a:off x="2179911" y="2600306"/>
              <a:ext cx="231521" cy="232766"/>
            </a:xfrm>
            <a:prstGeom prst="rect">
              <a:avLst/>
            </a:prstGeom>
          </p:spPr>
        </p:pic>
      </p:grpSp>
      <p:grpSp>
        <p:nvGrpSpPr>
          <p:cNvPr id="15" name="Group 14"/>
          <p:cNvGrpSpPr/>
          <p:nvPr/>
        </p:nvGrpSpPr>
        <p:grpSpPr>
          <a:xfrm>
            <a:off x="6162590" y="3618412"/>
            <a:ext cx="5763799" cy="3067776"/>
            <a:chOff x="29427" y="3264320"/>
            <a:chExt cx="4069720" cy="3534043"/>
          </a:xfrm>
        </p:grpSpPr>
        <p:sp>
          <p:nvSpPr>
            <p:cNvPr id="16" name="Rounded Rectangle 15"/>
            <p:cNvSpPr/>
            <p:nvPr/>
          </p:nvSpPr>
          <p:spPr>
            <a:xfrm>
              <a:off x="29427" y="3264320"/>
              <a:ext cx="4069720" cy="3534043"/>
            </a:xfrm>
            <a:prstGeom prst="roundRect">
              <a:avLst/>
            </a:prstGeom>
            <a:solidFill>
              <a:srgbClr val="8266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latin typeface="Sassoon Infant Std" panose="020B0503020103030203" pitchFamily="34" charset="0"/>
              </a:endParaRPr>
            </a:p>
            <a:p>
              <a:pPr algn="ctr"/>
              <a:endParaRPr lang="en-GB" sz="1000" dirty="0">
                <a:latin typeface="Sassoon Infant Std" panose="020B0503020103030203" pitchFamily="34" charset="0"/>
              </a:endParaRPr>
            </a:p>
            <a:p>
              <a:pPr algn="ctr"/>
              <a:endParaRPr lang="en-GB" sz="1000" dirty="0">
                <a:latin typeface="Sassoon Infant Std" panose="020B0503020103030203" pitchFamily="34" charset="0"/>
              </a:endParaRPr>
            </a:p>
            <a:p>
              <a:pPr algn="ctr"/>
              <a:endParaRPr lang="en-GB" sz="1000" dirty="0">
                <a:latin typeface="Sassoon Infant Std" panose="020B0503020103030203" pitchFamily="34" charset="0"/>
              </a:endParaRPr>
            </a:p>
            <a:p>
              <a:pPr algn="ctr"/>
              <a:r>
                <a:rPr lang="en-GB" sz="1600" dirty="0">
                  <a:latin typeface="Sassoon Infant Std" panose="020B0503020103030203" pitchFamily="34" charset="0"/>
                </a:rPr>
                <a:t>PSHE</a:t>
              </a:r>
            </a:p>
            <a:p>
              <a:r>
                <a:rPr lang="en-GB" sz="1000" dirty="0">
                  <a:solidFill>
                    <a:schemeClr val="tx1"/>
                  </a:solidFill>
                  <a:latin typeface="Sassoon Infant Std" panose="020B0503020103030203" pitchFamily="34" charset="0"/>
                </a:rPr>
                <a:t>Being my best</a:t>
              </a:r>
            </a:p>
            <a:p>
              <a:pPr marL="171450" indent="-171450">
                <a:buFont typeface="Arial" panose="020B0604020202020204" pitchFamily="34" charset="0"/>
                <a:buChar char="•"/>
              </a:pPr>
              <a:r>
                <a:rPr lang="en-GB" sz="1000" dirty="0">
                  <a:latin typeface="Sassoon Infant Std" panose="020B0503020103030203" pitchFamily="34" charset="0"/>
                </a:rPr>
                <a:t>Identify own strengths and talents.</a:t>
              </a:r>
            </a:p>
            <a:p>
              <a:pPr marL="171450" indent="-171450">
                <a:buFont typeface="Arial" panose="020B0604020202020204" pitchFamily="34" charset="0"/>
                <a:buChar char="•"/>
              </a:pPr>
              <a:r>
                <a:rPr lang="en-GB" sz="1000" dirty="0">
                  <a:latin typeface="Sassoon Infant Std" panose="020B0503020103030203" pitchFamily="34" charset="0"/>
                </a:rPr>
                <a:t>Identify areas that need improvement and describe strategies for achieving those improvements.</a:t>
              </a:r>
            </a:p>
            <a:p>
              <a:pPr marL="171450" indent="-171450">
                <a:buFont typeface="Arial" panose="020B0604020202020204" pitchFamily="34" charset="0"/>
                <a:buChar char="•"/>
              </a:pPr>
              <a:r>
                <a:rPr lang="en-GB" sz="1000" dirty="0">
                  <a:latin typeface="Sassoon Infant Std" panose="020B0503020103030203" pitchFamily="34" charset="0"/>
                </a:rPr>
                <a:t>State what is meant by community</a:t>
              </a:r>
            </a:p>
            <a:p>
              <a:pPr marL="171450" indent="-171450">
                <a:buFont typeface="Arial" panose="020B0604020202020204" pitchFamily="34" charset="0"/>
                <a:buChar char="•"/>
              </a:pPr>
              <a:r>
                <a:rPr lang="en-GB" sz="1000" dirty="0">
                  <a:latin typeface="Sassoon Infant Std" panose="020B0503020103030203" pitchFamily="34" charset="0"/>
                </a:rPr>
                <a:t>Give examples of increased independence and how that has also helped pupils to show responsibility</a:t>
              </a:r>
            </a:p>
            <a:p>
              <a:pPr marL="171450" indent="-171450">
                <a:buFont typeface="Arial" panose="020B0604020202020204" pitchFamily="34" charset="0"/>
                <a:buChar char="•"/>
              </a:pPr>
              <a:r>
                <a:rPr lang="en-GB" sz="1000" dirty="0">
                  <a:latin typeface="Sassoon Infant Std" panose="020B0503020103030203" pitchFamily="34" charset="0"/>
                </a:rPr>
                <a:t>Name several qualities that make people attractive that are nothing to do with how they look, but about how they behave.</a:t>
              </a:r>
            </a:p>
            <a:p>
              <a:endParaRPr lang="en-GB" sz="1000" dirty="0">
                <a:latin typeface="Sassoon Primary Std" panose="020B0503020103030203" pitchFamily="34" charset="0"/>
              </a:endParaRPr>
            </a:p>
            <a:p>
              <a:r>
                <a:rPr lang="en-GB" sz="1000" dirty="0">
                  <a:solidFill>
                    <a:schemeClr val="tx1"/>
                  </a:solidFill>
                  <a:latin typeface="Sassoon Primary Std" panose="020B0503020103030203" pitchFamily="34" charset="0"/>
                </a:rPr>
                <a:t>RSE</a:t>
              </a:r>
            </a:p>
            <a:p>
              <a:r>
                <a:rPr lang="en-GB" sz="1000" dirty="0">
                  <a:latin typeface="Sassoon Infant Std" panose="020B0503020103030203" pitchFamily="34" charset="0"/>
                </a:rPr>
                <a:t>· Recognise the changes that occur in body and emotions during puberty and learn how to manage the changes in practical ways.</a:t>
              </a:r>
            </a:p>
            <a:p>
              <a:r>
                <a:rPr lang="en-GB" sz="1000" dirty="0">
                  <a:latin typeface="Sassoon Infant Std" panose="020B0503020103030203" pitchFamily="34" charset="0"/>
                </a:rPr>
                <a:t>· Identify the human reproductive organs and their function in human reproduction.  </a:t>
              </a:r>
            </a:p>
            <a:p>
              <a:r>
                <a:rPr lang="en-GB" sz="1000" dirty="0">
                  <a:latin typeface="Sassoon Infant Std" panose="020B0503020103030203" pitchFamily="34" charset="0"/>
                </a:rPr>
                <a:t>· Identify gender stereotypes, recognising that people can be bullied because of their gender.</a:t>
              </a:r>
            </a:p>
            <a:p>
              <a:r>
                <a:rPr lang="en-GB" sz="1000" dirty="0">
                  <a:latin typeface="Sassoon Infant Std" panose="020B0503020103030203" pitchFamily="34" charset="0"/>
                </a:rPr>
                <a:t>· Suggest examples of how bullying behaviour can be stopped.</a:t>
              </a:r>
            </a:p>
            <a:p>
              <a:endParaRPr lang="en-GB" sz="1000" dirty="0">
                <a:latin typeface="Sassoon Infant Std" panose="020B0503020103030203" pitchFamily="34" charset="0"/>
              </a:endParaRPr>
            </a:p>
            <a:p>
              <a:r>
                <a:rPr lang="en-GB" sz="1000" i="1" dirty="0">
                  <a:solidFill>
                    <a:schemeClr val="tx1"/>
                  </a:solidFill>
                  <a:latin typeface="Sassoon Primary Std" panose="020B0503020103030203" pitchFamily="34" charset="0"/>
                </a:rPr>
                <a:t>Mutual respect – listening and respecting others in context.</a:t>
              </a:r>
              <a:endParaRPr lang="en-GB" sz="1000" dirty="0">
                <a:latin typeface="Sassoon Infant Std" panose="020B0503020103030203" pitchFamily="34" charset="0"/>
              </a:endParaRPr>
            </a:p>
            <a:p>
              <a:endParaRPr lang="en-GB" sz="1000" dirty="0">
                <a:latin typeface="Sassoon Infant Std" panose="020B0503020103030203" pitchFamily="34" charset="0"/>
              </a:endParaRPr>
            </a:p>
            <a:p>
              <a:endParaRPr lang="en-GB" sz="1000" dirty="0">
                <a:latin typeface="Sassoon Infant Std" panose="020B0503020103030203" pitchFamily="34" charset="0"/>
              </a:endParaRPr>
            </a:p>
            <a:p>
              <a:r>
                <a:rPr lang="en-GB" dirty="0"/>
                <a:t> </a:t>
              </a:r>
              <a:r>
                <a:rPr lang="en-GB" sz="1000" dirty="0">
                  <a:latin typeface="Sassoon Primary Std" panose="020B0503020103030203" pitchFamily="34" charset="0"/>
                </a:rPr>
                <a:t> 	</a:t>
              </a:r>
              <a:endParaRPr lang="en-GB" sz="800" dirty="0">
                <a:latin typeface="Sassoon Primary Std" panose="020B0503020103030203" pitchFamily="34" charset="0"/>
              </a:endParaRPr>
            </a:p>
            <a:p>
              <a:pPr algn="ctr"/>
              <a:endParaRPr lang="en-GB" sz="800" dirty="0">
                <a:latin typeface="Sassoon Primary Std" panose="020B0503020103030203" pitchFamily="34" charset="0"/>
              </a:endParaRPr>
            </a:p>
            <a:p>
              <a:pPr algn="ctr"/>
              <a:endParaRPr lang="en-GB" sz="800" dirty="0">
                <a:latin typeface="Sassoon Primary Std" panose="020B0503020103030203" pitchFamily="34" charset="0"/>
              </a:endParaRPr>
            </a:p>
          </p:txBody>
        </p:sp>
        <p:pic>
          <p:nvPicPr>
            <p:cNvPr id="17" name="Picture 16"/>
            <p:cNvPicPr>
              <a:picLocks noChangeAspect="1"/>
            </p:cNvPicPr>
            <p:nvPr/>
          </p:nvPicPr>
          <p:blipFill>
            <a:blip r:embed="rId5"/>
            <a:stretch>
              <a:fillRect/>
            </a:stretch>
          </p:blipFill>
          <p:spPr>
            <a:xfrm>
              <a:off x="3355988" y="6073224"/>
              <a:ext cx="243219" cy="243219"/>
            </a:xfrm>
            <a:prstGeom prst="rect">
              <a:avLst/>
            </a:prstGeom>
          </p:spPr>
        </p:pic>
      </p:grpSp>
      <p:pic>
        <p:nvPicPr>
          <p:cNvPr id="18" name="Picture 17"/>
          <p:cNvPicPr>
            <a:picLocks noChangeAspect="1"/>
          </p:cNvPicPr>
          <p:nvPr/>
        </p:nvPicPr>
        <p:blipFill>
          <a:blip r:embed="rId3"/>
          <a:stretch>
            <a:fillRect/>
          </a:stretch>
        </p:blipFill>
        <p:spPr>
          <a:xfrm>
            <a:off x="5933615" y="3176619"/>
            <a:ext cx="457950" cy="257215"/>
          </a:xfrm>
          <a:prstGeom prst="rect">
            <a:avLst/>
          </a:prstGeom>
        </p:spPr>
      </p:pic>
      <p:pic>
        <p:nvPicPr>
          <p:cNvPr id="19" name="Picture 18"/>
          <p:cNvPicPr>
            <a:picLocks noChangeAspect="1"/>
          </p:cNvPicPr>
          <p:nvPr/>
        </p:nvPicPr>
        <p:blipFill>
          <a:blip r:embed="rId4"/>
          <a:stretch>
            <a:fillRect/>
          </a:stretch>
        </p:blipFill>
        <p:spPr>
          <a:xfrm>
            <a:off x="6753518" y="3208863"/>
            <a:ext cx="260893" cy="262296"/>
          </a:xfrm>
          <a:prstGeom prst="rect">
            <a:avLst/>
          </a:prstGeom>
        </p:spPr>
      </p:pic>
      <p:pic>
        <p:nvPicPr>
          <p:cNvPr id="20" name="Picture 19"/>
          <p:cNvPicPr>
            <a:picLocks noChangeAspect="1"/>
          </p:cNvPicPr>
          <p:nvPr/>
        </p:nvPicPr>
        <p:blipFill>
          <a:blip r:embed="rId3"/>
          <a:stretch>
            <a:fillRect/>
          </a:stretch>
        </p:blipFill>
        <p:spPr>
          <a:xfrm>
            <a:off x="8592881" y="3082796"/>
            <a:ext cx="457950" cy="257215"/>
          </a:xfrm>
          <a:prstGeom prst="rect">
            <a:avLst/>
          </a:prstGeom>
        </p:spPr>
      </p:pic>
      <p:pic>
        <p:nvPicPr>
          <p:cNvPr id="21" name="Picture 20"/>
          <p:cNvPicPr>
            <a:picLocks noChangeAspect="1"/>
          </p:cNvPicPr>
          <p:nvPr/>
        </p:nvPicPr>
        <p:blipFill>
          <a:blip r:embed="rId4"/>
          <a:stretch>
            <a:fillRect/>
          </a:stretch>
        </p:blipFill>
        <p:spPr>
          <a:xfrm>
            <a:off x="9206922" y="3094051"/>
            <a:ext cx="260893" cy="262296"/>
          </a:xfrm>
          <a:prstGeom prst="rect">
            <a:avLst/>
          </a:prstGeom>
        </p:spPr>
      </p:pic>
      <p:pic>
        <p:nvPicPr>
          <p:cNvPr id="22" name="Picture 21"/>
          <p:cNvPicPr>
            <a:picLocks noChangeAspect="1"/>
          </p:cNvPicPr>
          <p:nvPr/>
        </p:nvPicPr>
        <p:blipFill>
          <a:blip r:embed="rId3"/>
          <a:stretch>
            <a:fillRect/>
          </a:stretch>
        </p:blipFill>
        <p:spPr>
          <a:xfrm>
            <a:off x="11230693" y="1159423"/>
            <a:ext cx="418303" cy="234948"/>
          </a:xfrm>
          <a:prstGeom prst="rect">
            <a:avLst/>
          </a:prstGeom>
        </p:spPr>
      </p:pic>
      <p:pic>
        <p:nvPicPr>
          <p:cNvPr id="23" name="Picture 22"/>
          <p:cNvPicPr>
            <a:picLocks noChangeAspect="1"/>
          </p:cNvPicPr>
          <p:nvPr/>
        </p:nvPicPr>
        <p:blipFill>
          <a:blip r:embed="rId2"/>
          <a:stretch>
            <a:fillRect/>
          </a:stretch>
        </p:blipFill>
        <p:spPr>
          <a:xfrm>
            <a:off x="10936083" y="1159423"/>
            <a:ext cx="223154" cy="207998"/>
          </a:xfrm>
          <a:prstGeom prst="rect">
            <a:avLst/>
          </a:prstGeom>
        </p:spPr>
      </p:pic>
    </p:spTree>
    <p:extLst>
      <p:ext uri="{BB962C8B-B14F-4D97-AF65-F5344CB8AC3E}">
        <p14:creationId xmlns:p14="http://schemas.microsoft.com/office/powerpoint/2010/main" val="2960574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647</TotalTime>
  <Words>1791</Words>
  <Application>Microsoft Office PowerPoint</Application>
  <PresentationFormat>Widescreen</PresentationFormat>
  <Paragraphs>226</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Sassoon Infant Std</vt:lpstr>
      <vt:lpstr>Sassoon Primary Std</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T Peckett</cp:lastModifiedBy>
  <cp:revision>105</cp:revision>
  <dcterms:created xsi:type="dcterms:W3CDTF">2022-12-14T10:54:16Z</dcterms:created>
  <dcterms:modified xsi:type="dcterms:W3CDTF">2026-04-16T15:17:49Z</dcterms:modified>
</cp:coreProperties>
</file>