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5A5A5"/>
    <a:srgbClr val="74F456"/>
    <a:srgbClr val="57E4F3"/>
    <a:srgbClr val="F95161"/>
    <a:srgbClr val="DDEA60"/>
    <a:srgbClr val="F951E1"/>
    <a:srgbClr val="FFC000"/>
    <a:srgbClr val="4472C4"/>
    <a:srgbClr val="8266EA"/>
    <a:srgbClr val="70AD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4" d="100"/>
          <a:sy n="64" d="100"/>
        </p:scale>
        <p:origin x="71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4939C2B-EA23-4D2D-815D-2EBF71DACC45}" type="datetimeFigureOut">
              <a:rPr lang="en-GB" smtClean="0"/>
              <a:t>21/03/2026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8340792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4939C2B-EA23-4D2D-815D-2EBF71DACC45}" type="datetimeFigureOut">
              <a:rPr lang="en-GB" smtClean="0"/>
              <a:t>21/03/2026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5869374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4939C2B-EA23-4D2D-815D-2EBF71DACC45}" type="datetimeFigureOut">
              <a:rPr lang="en-GB" smtClean="0"/>
              <a:t>21/03/2026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38691864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4939C2B-EA23-4D2D-815D-2EBF71DACC45}" type="datetimeFigureOut">
              <a:rPr lang="en-GB" smtClean="0"/>
              <a:t>21/03/2026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5149549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4939C2B-EA23-4D2D-815D-2EBF71DACC45}" type="datetimeFigureOut">
              <a:rPr lang="en-GB" smtClean="0"/>
              <a:t>21/03/2026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805463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4939C2B-EA23-4D2D-815D-2EBF71DACC45}" type="datetimeFigureOut">
              <a:rPr lang="en-GB" smtClean="0"/>
              <a:t>21/03/2026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8466631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4939C2B-EA23-4D2D-815D-2EBF71DACC45}" type="datetimeFigureOut">
              <a:rPr lang="en-GB" smtClean="0"/>
              <a:t>21/03/2026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4006499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4939C2B-EA23-4D2D-815D-2EBF71DACC45}" type="datetimeFigureOut">
              <a:rPr lang="en-GB" smtClean="0"/>
              <a:t>21/03/2026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4175539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4939C2B-EA23-4D2D-815D-2EBF71DACC45}" type="datetimeFigureOut">
              <a:rPr lang="en-GB" smtClean="0"/>
              <a:t>21/03/2026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24625640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4939C2B-EA23-4D2D-815D-2EBF71DACC45}" type="datetimeFigureOut">
              <a:rPr lang="en-GB" smtClean="0"/>
              <a:t>21/03/2026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0384521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4939C2B-EA23-4D2D-815D-2EBF71DACC45}" type="datetimeFigureOut">
              <a:rPr lang="en-GB" smtClean="0"/>
              <a:t>21/03/2026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31936140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939C2B-EA23-4D2D-815D-2EBF71DACC45}" type="datetimeFigureOut">
              <a:rPr lang="en-GB" smtClean="0"/>
              <a:t>21/03/2026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0EAF2A-276F-4364-8C0C-B07AC9725180}" type="slidenum">
              <a:rPr lang="en-GB" smtClean="0"/>
              <a:t>‹#›</a:t>
            </a:fld>
            <a:endParaRPr lang="en-GB"/>
          </a:p>
        </p:txBody>
      </p:sp>
    </p:spTree>
    <p:extLst>
      <p:ext uri="{BB962C8B-B14F-4D97-AF65-F5344CB8AC3E}">
        <p14:creationId xmlns:p14="http://schemas.microsoft.com/office/powerpoint/2010/main" val="32989412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ounded Rectangle 28"/>
          <p:cNvSpPr/>
          <p:nvPr/>
        </p:nvSpPr>
        <p:spPr>
          <a:xfrm>
            <a:off x="264296" y="2814316"/>
            <a:ext cx="4368112" cy="3785646"/>
          </a:xfrm>
          <a:prstGeom prst="roundRect">
            <a:avLst/>
          </a:prstGeom>
          <a:solidFill>
            <a:srgbClr val="A5A5A5"/>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bg1"/>
                </a:solidFill>
                <a:latin typeface="Sassoon Primary Std" panose="020B0503020103030203" pitchFamily="34" charset="0"/>
              </a:rPr>
              <a:t>ENGLISH</a:t>
            </a:r>
          </a:p>
          <a:p>
            <a:r>
              <a:rPr lang="en-GB" sz="1000" dirty="0">
                <a:solidFill>
                  <a:schemeClr val="tx1"/>
                </a:solidFill>
                <a:latin typeface="Sassoon Primary Std" panose="020B0503020103030203" pitchFamily="34" charset="0"/>
              </a:rPr>
              <a:t>Writing</a:t>
            </a:r>
          </a:p>
          <a:p>
            <a:pPr marL="171450" indent="-171450">
              <a:buFont typeface="Arial" panose="020B0604020202020204" pitchFamily="34" charset="0"/>
              <a:buChar char="•"/>
            </a:pPr>
            <a:r>
              <a:rPr lang="en-GB" sz="1000" dirty="0">
                <a:solidFill>
                  <a:schemeClr val="bg1"/>
                </a:solidFill>
                <a:latin typeface="Sassoon Primary Std" panose="020B0503020103030203" pitchFamily="34" charset="0"/>
              </a:rPr>
              <a:t>Using different features of grammar including questions, noun phrases, dialogue, commas, simile, alliteration, onomatopoeia, adverbs, precise language, adverbs, conjunctions, suffixes and contractions. </a:t>
            </a:r>
          </a:p>
          <a:p>
            <a:pPr marL="171450" indent="-171450">
              <a:buFont typeface="Arial" panose="020B0604020202020204" pitchFamily="34" charset="0"/>
              <a:buChar char="•"/>
            </a:pPr>
            <a:r>
              <a:rPr lang="en-GB" sz="1000" dirty="0">
                <a:solidFill>
                  <a:schemeClr val="bg1"/>
                </a:solidFill>
                <a:latin typeface="Sassoon Primary Std" panose="020B0503020103030203" pitchFamily="34" charset="0"/>
              </a:rPr>
              <a:t>Writing a non fiction recount and narrative  including features of these genres and writing for a particular audience. </a:t>
            </a:r>
          </a:p>
          <a:p>
            <a:pPr marL="171450" indent="-171450">
              <a:buFont typeface="Arial" panose="020B0604020202020204" pitchFamily="34" charset="0"/>
              <a:buChar char="•"/>
            </a:pPr>
            <a:r>
              <a:rPr lang="en-GB" sz="1000" dirty="0">
                <a:solidFill>
                  <a:schemeClr val="bg1"/>
                </a:solidFill>
                <a:latin typeface="Sassoon Primary Std" panose="020B0503020103030203" pitchFamily="34" charset="0"/>
              </a:rPr>
              <a:t>Joining handwriting in a neat, legible style.</a:t>
            </a:r>
          </a:p>
          <a:p>
            <a:r>
              <a:rPr lang="en-GB" sz="1000" dirty="0">
                <a:solidFill>
                  <a:schemeClr val="tx1"/>
                </a:solidFill>
                <a:latin typeface="Sassoon Primary Std" panose="020B0503020103030203" pitchFamily="34" charset="0"/>
              </a:rPr>
              <a:t>Reading</a:t>
            </a:r>
          </a:p>
          <a:p>
            <a:pPr marL="171450" indent="-171450">
              <a:buFont typeface="Arial" panose="020B0604020202020204" pitchFamily="34" charset="0"/>
              <a:buChar char="•"/>
            </a:pPr>
            <a:r>
              <a:rPr lang="en-GB" sz="1000" dirty="0">
                <a:solidFill>
                  <a:schemeClr val="bg1"/>
                </a:solidFill>
                <a:latin typeface="Sassoon Primary Std" panose="020B0503020103030203" pitchFamily="34" charset="0"/>
              </a:rPr>
              <a:t>Reading as a class and in groups.</a:t>
            </a:r>
          </a:p>
          <a:p>
            <a:pPr marL="171450" indent="-171450">
              <a:buFont typeface="Arial" panose="020B0604020202020204" pitchFamily="34" charset="0"/>
              <a:buChar char="•"/>
            </a:pPr>
            <a:r>
              <a:rPr lang="en-GB" sz="1000" dirty="0">
                <a:solidFill>
                  <a:schemeClr val="bg1"/>
                </a:solidFill>
                <a:latin typeface="Sassoon Primary Std" panose="020B0503020103030203" pitchFamily="34" charset="0"/>
              </a:rPr>
              <a:t>Discussing texts and answering </a:t>
            </a:r>
            <a:r>
              <a:rPr lang="en-GB" sz="1000" dirty="0">
                <a:solidFill>
                  <a:schemeClr val="bg1"/>
                </a:solidFill>
                <a:latin typeface="Sassoon Infant Std" panose="020B0503020103030203" pitchFamily="34" charset="0"/>
              </a:rPr>
              <a:t>q</a:t>
            </a:r>
            <a:r>
              <a:rPr lang="en-GB" sz="1000" dirty="0">
                <a:solidFill>
                  <a:schemeClr val="bg1"/>
                </a:solidFill>
                <a:latin typeface="Sassoon Primary Std" panose="020B0503020103030203" pitchFamily="34" charset="0"/>
              </a:rPr>
              <a:t>uestions about them focussing on inference skills. </a:t>
            </a:r>
          </a:p>
          <a:p>
            <a:pPr marL="171450" indent="-171450">
              <a:buFont typeface="Arial" panose="020B0604020202020204" pitchFamily="34" charset="0"/>
              <a:buChar char="•"/>
            </a:pPr>
            <a:r>
              <a:rPr lang="en-GB" sz="1000" dirty="0">
                <a:solidFill>
                  <a:schemeClr val="bg1"/>
                </a:solidFill>
                <a:latin typeface="Sassoon Primary Std" panose="020B0503020103030203" pitchFamily="34" charset="0"/>
              </a:rPr>
              <a:t>Completing written comprehension </a:t>
            </a:r>
            <a:r>
              <a:rPr lang="en-GB" sz="1000" dirty="0">
                <a:solidFill>
                  <a:schemeClr val="bg1"/>
                </a:solidFill>
                <a:latin typeface="Sassoon Infant Std" panose="020B0503020103030203" pitchFamily="34" charset="0"/>
              </a:rPr>
              <a:t>q</a:t>
            </a:r>
            <a:r>
              <a:rPr lang="en-GB" sz="1000" dirty="0">
                <a:solidFill>
                  <a:schemeClr val="bg1"/>
                </a:solidFill>
                <a:latin typeface="Sassoon Primary Std" panose="020B0503020103030203" pitchFamily="34" charset="0"/>
              </a:rPr>
              <a:t>uestions.</a:t>
            </a:r>
          </a:p>
          <a:p>
            <a:r>
              <a:rPr lang="en-GB" sz="1000" dirty="0">
                <a:solidFill>
                  <a:schemeClr val="tx1"/>
                </a:solidFill>
                <a:latin typeface="Sassoon Primary Std" panose="020B0503020103030203" pitchFamily="34" charset="0"/>
              </a:rPr>
              <a:t>Spelling</a:t>
            </a:r>
          </a:p>
          <a:p>
            <a:pPr marL="171450" indent="-171450">
              <a:buFont typeface="Arial" panose="020B0604020202020204" pitchFamily="34" charset="0"/>
              <a:buChar char="•"/>
            </a:pPr>
            <a:r>
              <a:rPr lang="en-GB" sz="1000" dirty="0">
                <a:solidFill>
                  <a:schemeClr val="bg1"/>
                </a:solidFill>
                <a:latin typeface="Sassoon Primary Std" panose="020B0503020103030203" pitchFamily="34" charset="0"/>
              </a:rPr>
              <a:t>Exploring spelling patterns and rules.</a:t>
            </a:r>
          </a:p>
          <a:p>
            <a:endParaRPr lang="en-GB" sz="1000" dirty="0">
              <a:solidFill>
                <a:schemeClr val="bg1"/>
              </a:solidFill>
              <a:latin typeface="Sassoon Primary Std" panose="020B0503020103030203" pitchFamily="34" charset="0"/>
            </a:endParaRPr>
          </a:p>
          <a:p>
            <a:r>
              <a:rPr lang="en-GB" sz="1000" dirty="0">
                <a:latin typeface="Sassoon Primary Std" panose="020B0503020103030203" pitchFamily="34" charset="0"/>
              </a:rPr>
              <a:t>              </a:t>
            </a:r>
            <a:endParaRPr lang="en-GB" sz="1000" dirty="0">
              <a:solidFill>
                <a:schemeClr val="tx1"/>
              </a:solidFill>
              <a:latin typeface="Sassoon Primary Std" panose="020B0503020103030203" pitchFamily="34" charset="0"/>
            </a:endParaRPr>
          </a:p>
          <a:p>
            <a:r>
              <a:rPr lang="en-GB" sz="1000" dirty="0">
                <a:solidFill>
                  <a:schemeClr val="tx1"/>
                </a:solidFill>
                <a:latin typeface="Sassoon Primary Std" panose="020B0503020103030203" pitchFamily="34" charset="0"/>
              </a:rPr>
              <a:t>                </a:t>
            </a:r>
            <a:endParaRPr lang="en-GB" sz="900" i="1" dirty="0">
              <a:solidFill>
                <a:schemeClr val="tx1"/>
              </a:solidFill>
              <a:latin typeface="Sassoon Primary Std" panose="020B0503020103030203" pitchFamily="34" charset="0"/>
            </a:endParaRPr>
          </a:p>
          <a:p>
            <a:endParaRPr lang="en-GB" sz="1000" dirty="0">
              <a:latin typeface="Sassoon Primary Std" panose="020B0503020103030203" pitchFamily="34" charset="0"/>
            </a:endParaRPr>
          </a:p>
          <a:p>
            <a:r>
              <a:rPr lang="en-GB" sz="1000" dirty="0">
                <a:latin typeface="Sassoon Primary Std" panose="020B0503020103030203" pitchFamily="34" charset="0"/>
              </a:rPr>
              <a:t>     </a:t>
            </a:r>
          </a:p>
          <a:p>
            <a:pPr algn="ctr"/>
            <a:endParaRPr lang="en-GB" dirty="0">
              <a:latin typeface="Sassoon Primary Std" panose="020B0503020103030203" pitchFamily="34" charset="0"/>
            </a:endParaRPr>
          </a:p>
        </p:txBody>
      </p:sp>
      <p:sp>
        <p:nvSpPr>
          <p:cNvPr id="30" name="Rounded Rectangle 29"/>
          <p:cNvSpPr/>
          <p:nvPr/>
        </p:nvSpPr>
        <p:spPr>
          <a:xfrm>
            <a:off x="4725081" y="2814316"/>
            <a:ext cx="3344666" cy="3779505"/>
          </a:xfrm>
          <a:prstGeom prst="roundRect">
            <a:avLst/>
          </a:prstGeom>
          <a:solidFill>
            <a:srgbClr val="A5A5A5"/>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latin typeface="Sassoon Primary Std" panose="020B0503020103030203" pitchFamily="34" charset="0"/>
              </a:rPr>
              <a:t>MATHS  </a:t>
            </a:r>
          </a:p>
          <a:p>
            <a:r>
              <a:rPr lang="en-GB" sz="1000" dirty="0">
                <a:solidFill>
                  <a:schemeClr val="tx1"/>
                </a:solidFill>
                <a:latin typeface="Sassoon Primary Std" panose="020B0503020103030203" pitchFamily="34" charset="0"/>
              </a:rPr>
              <a:t>Number</a:t>
            </a:r>
          </a:p>
          <a:p>
            <a:pPr marL="171450" indent="-171450">
              <a:buFont typeface="Arial" panose="020B0604020202020204" pitchFamily="34" charset="0"/>
              <a:buChar char="•"/>
            </a:pPr>
            <a:r>
              <a:rPr lang="en-GB" sz="1000" dirty="0">
                <a:latin typeface="Sassoon Primary Std" panose="020B0503020103030203" pitchFamily="34" charset="0"/>
              </a:rPr>
              <a:t>Completing word problems using the four operations of addition, subtraction, multiplication and division, including two step problems.</a:t>
            </a:r>
          </a:p>
          <a:p>
            <a:pPr marL="171450" indent="-171450">
              <a:buFont typeface="Arial" panose="020B0604020202020204" pitchFamily="34" charset="0"/>
              <a:buChar char="•"/>
            </a:pPr>
            <a:r>
              <a:rPr lang="en-GB" sz="1000" dirty="0">
                <a:latin typeface="Sassoon Primary Std" panose="020B0503020103030203" pitchFamily="34" charset="0"/>
              </a:rPr>
              <a:t>Fractions.</a:t>
            </a:r>
          </a:p>
          <a:p>
            <a:r>
              <a:rPr lang="en-GB" sz="1000" dirty="0">
                <a:solidFill>
                  <a:schemeClr val="tx1"/>
                </a:solidFill>
                <a:latin typeface="Sassoon Primary Std" panose="020B0503020103030203" pitchFamily="34" charset="0"/>
              </a:rPr>
              <a:t>Measurement</a:t>
            </a:r>
          </a:p>
          <a:p>
            <a:pPr marL="171450" indent="-171450">
              <a:buFont typeface="Arial" panose="020B0604020202020204" pitchFamily="34" charset="0"/>
              <a:buChar char="•"/>
            </a:pPr>
            <a:r>
              <a:rPr lang="en-GB" sz="1000" dirty="0">
                <a:latin typeface="Sassoon Primary Std" panose="020B0503020103030203" pitchFamily="34" charset="0"/>
              </a:rPr>
              <a:t>Statistics including drawing and interpreting tally charts, pictograms and bar charts.</a:t>
            </a:r>
          </a:p>
          <a:p>
            <a:pPr marL="171450" indent="-171450">
              <a:buFont typeface="Arial" panose="020B0604020202020204" pitchFamily="34" charset="0"/>
              <a:buChar char="•"/>
            </a:pPr>
            <a:r>
              <a:rPr lang="en-GB" sz="1000" dirty="0">
                <a:latin typeface="Sassoon Primary Std" panose="020B0503020103030203" pitchFamily="34" charset="0"/>
              </a:rPr>
              <a:t>Telling the time using an analogue clock.</a:t>
            </a:r>
          </a:p>
          <a:p>
            <a:pPr marL="171450" indent="-171450">
              <a:buFont typeface="Arial" panose="020B0604020202020204" pitchFamily="34" charset="0"/>
              <a:buChar char="•"/>
            </a:pPr>
            <a:r>
              <a:rPr lang="en-GB" sz="1000" dirty="0">
                <a:latin typeface="Sassoon Primary Std" panose="020B0503020103030203" pitchFamily="34" charset="0"/>
              </a:rPr>
              <a:t>Using the language of position.</a:t>
            </a:r>
          </a:p>
          <a:p>
            <a:pPr marL="171450" indent="-171450">
              <a:buFont typeface="Arial" panose="020B0604020202020204" pitchFamily="34" charset="0"/>
              <a:buChar char="•"/>
            </a:pPr>
            <a:r>
              <a:rPr lang="en-GB" sz="1000" dirty="0">
                <a:latin typeface="Sassoon Primary Std" panose="020B0503020103030203" pitchFamily="34" charset="0"/>
              </a:rPr>
              <a:t>Describing movement and turns.</a:t>
            </a:r>
          </a:p>
          <a:p>
            <a:pPr marL="171450" indent="-171450">
              <a:buFont typeface="Arial" panose="020B0604020202020204" pitchFamily="34" charset="0"/>
              <a:buChar char="•"/>
            </a:pPr>
            <a:r>
              <a:rPr lang="en-GB" sz="1000" dirty="0">
                <a:latin typeface="Sassoon Primary Std" panose="020B0503020103030203" pitchFamily="34" charset="0"/>
              </a:rPr>
              <a:t>Statistics including tally charts, pictograms and bar charts.</a:t>
            </a:r>
          </a:p>
          <a:p>
            <a:pPr marL="171450" indent="-171450">
              <a:buFont typeface="Arial" panose="020B0604020202020204" pitchFamily="34" charset="0"/>
              <a:buChar char="•"/>
            </a:pPr>
            <a:endParaRPr lang="en-GB" sz="1000" dirty="0">
              <a:latin typeface="Sassoon Primary Std" panose="020B0503020103030203" pitchFamily="34" charset="0"/>
            </a:endParaRPr>
          </a:p>
          <a:p>
            <a:endParaRPr lang="en-GB" sz="1000" dirty="0">
              <a:latin typeface="Sassoon Primary Std" panose="020B0503020103030203" pitchFamily="34" charset="0"/>
            </a:endParaRPr>
          </a:p>
          <a:p>
            <a:pPr marL="171450" indent="-171450">
              <a:buFont typeface="Arial" panose="020B0604020202020204" pitchFamily="34" charset="0"/>
              <a:buChar char="•"/>
            </a:pPr>
            <a:endParaRPr lang="en-GB" sz="1200" dirty="0">
              <a:latin typeface="Sassoon Primary Std" panose="020B0503020103030203" pitchFamily="34" charset="0"/>
            </a:endParaRPr>
          </a:p>
          <a:p>
            <a:r>
              <a:rPr lang="en-GB" sz="1000" dirty="0">
                <a:latin typeface="Sassoon Primary Std" panose="020B0503020103030203" pitchFamily="34" charset="0"/>
              </a:rPr>
              <a:t>	</a:t>
            </a:r>
            <a:endParaRPr lang="en-GB" sz="1600" i="1" dirty="0">
              <a:solidFill>
                <a:schemeClr val="tx1"/>
              </a:solidFill>
              <a:latin typeface="Sassoon Primary Std" panose="020B0503020103030203" pitchFamily="34" charset="0"/>
            </a:endParaRPr>
          </a:p>
        </p:txBody>
      </p:sp>
      <p:sp>
        <p:nvSpPr>
          <p:cNvPr id="31" name="Rounded Rectangle 30"/>
          <p:cNvSpPr/>
          <p:nvPr/>
        </p:nvSpPr>
        <p:spPr>
          <a:xfrm>
            <a:off x="8238978" y="2814316"/>
            <a:ext cx="3768621" cy="3836715"/>
          </a:xfrm>
          <a:prstGeom prst="roundRect">
            <a:avLst/>
          </a:prstGeom>
          <a:solidFill>
            <a:srgbClr val="A5A5A5"/>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bg1"/>
                </a:solidFill>
                <a:latin typeface="Sassoon Primary Std" panose="020B0503020103030203" pitchFamily="34" charset="0"/>
              </a:rPr>
              <a:t>SCIENCE</a:t>
            </a:r>
          </a:p>
          <a:p>
            <a:pPr marL="285750" indent="-285750">
              <a:buFont typeface="Arial" panose="020B0604020202020204" pitchFamily="34" charset="0"/>
              <a:buChar char="•"/>
            </a:pPr>
            <a:r>
              <a:rPr lang="en-GB" sz="1000" dirty="0">
                <a:solidFill>
                  <a:schemeClr val="bg1"/>
                </a:solidFill>
                <a:latin typeface="Sassoon Primary Std" panose="020B0503020103030203" pitchFamily="34" charset="0"/>
              </a:rPr>
              <a:t>Predict and investigate what would be a suitable material for a given purpose.</a:t>
            </a:r>
          </a:p>
          <a:p>
            <a:pPr marL="285750" indent="-285750">
              <a:buFont typeface="Arial" panose="020B0604020202020204" pitchFamily="34" charset="0"/>
              <a:buChar char="•"/>
            </a:pPr>
            <a:r>
              <a:rPr lang="en-GB" sz="1000" dirty="0">
                <a:solidFill>
                  <a:schemeClr val="bg1"/>
                </a:solidFill>
                <a:latin typeface="Sassoon Primary Std" panose="020B0503020103030203" pitchFamily="34" charset="0"/>
              </a:rPr>
              <a:t>Learn about the development of tarmacadam.</a:t>
            </a:r>
          </a:p>
          <a:p>
            <a:pPr marL="285750" indent="-285750">
              <a:buFont typeface="Arial" panose="020B0604020202020204" pitchFamily="34" charset="0"/>
              <a:buChar char="•"/>
            </a:pPr>
            <a:r>
              <a:rPr lang="en-GB" sz="1000" dirty="0">
                <a:solidFill>
                  <a:schemeClr val="bg1"/>
                </a:solidFill>
                <a:latin typeface="Sassoon Primary Std" panose="020B0503020103030203" pitchFamily="34" charset="0"/>
              </a:rPr>
              <a:t>Consider how offspring are dependent on their parents.</a:t>
            </a:r>
          </a:p>
          <a:p>
            <a:pPr marL="285750" indent="-285750">
              <a:buFont typeface="Arial" panose="020B0604020202020204" pitchFamily="34" charset="0"/>
              <a:buChar char="•"/>
            </a:pPr>
            <a:r>
              <a:rPr lang="en-GB" sz="1000" dirty="0">
                <a:solidFill>
                  <a:schemeClr val="bg1"/>
                </a:solidFill>
                <a:latin typeface="Sassoon Primary Std" panose="020B0503020103030203" pitchFamily="34" charset="0"/>
              </a:rPr>
              <a:t>Consider human’s need for clean water by experimentation.</a:t>
            </a:r>
          </a:p>
          <a:p>
            <a:pPr marL="285750" indent="-285750">
              <a:buFont typeface="Arial" panose="020B0604020202020204" pitchFamily="34" charset="0"/>
              <a:buChar char="•"/>
            </a:pPr>
            <a:r>
              <a:rPr lang="en-GB" sz="1000" dirty="0">
                <a:solidFill>
                  <a:schemeClr val="bg1"/>
                </a:solidFill>
                <a:latin typeface="Sassoon Primary Std" panose="020B0503020103030203" pitchFamily="34" charset="0"/>
              </a:rPr>
              <a:t>Create a balanced menu for a child in year 2.</a:t>
            </a:r>
          </a:p>
          <a:p>
            <a:pPr marL="285750" indent="-285750">
              <a:buFont typeface="Arial" panose="020B0604020202020204" pitchFamily="34" charset="0"/>
              <a:buChar char="•"/>
            </a:pPr>
            <a:r>
              <a:rPr lang="en-GB" sz="1000" kern="1400" dirty="0">
                <a:solidFill>
                  <a:schemeClr val="bg1"/>
                </a:solidFill>
                <a:latin typeface="Sassoon Primary Std" panose="020B0503020103030203" pitchFamily="34" charset="0"/>
              </a:rPr>
              <a:t>Give evidence to show that a particular object            has never been alive.</a:t>
            </a:r>
          </a:p>
          <a:p>
            <a:pPr marL="285750" indent="-285750">
              <a:buFont typeface="Arial" panose="020B0604020202020204" pitchFamily="34" charset="0"/>
              <a:buChar char="•"/>
            </a:pPr>
            <a:r>
              <a:rPr lang="en-GB" sz="1000" kern="1400" dirty="0">
                <a:solidFill>
                  <a:schemeClr val="bg1"/>
                </a:solidFill>
                <a:latin typeface="Sassoon Primary Std" panose="020B0503020103030203" pitchFamily="34" charset="0"/>
              </a:rPr>
              <a:t>Find out by experimentation, what                   conditions woodlice like to live in. </a:t>
            </a:r>
          </a:p>
          <a:p>
            <a:pPr marL="285750" indent="-285750">
              <a:buFont typeface="Arial" panose="020B0604020202020204" pitchFamily="34" charset="0"/>
              <a:buChar char="•"/>
            </a:pPr>
            <a:r>
              <a:rPr lang="en-GB" sz="1000" kern="1400" dirty="0">
                <a:solidFill>
                  <a:schemeClr val="bg1"/>
                </a:solidFill>
                <a:latin typeface="Sassoon Primary Std" panose="020B0503020103030203" pitchFamily="34" charset="0"/>
              </a:rPr>
              <a:t>Design an ideal habitat for a hamster.</a:t>
            </a:r>
          </a:p>
          <a:p>
            <a:pPr marL="285750" indent="-285750">
              <a:buFont typeface="Arial" panose="020B0604020202020204" pitchFamily="34" charset="0"/>
              <a:buChar char="•"/>
            </a:pPr>
            <a:r>
              <a:rPr lang="en-GB" sz="1000" kern="1400" dirty="0">
                <a:solidFill>
                  <a:schemeClr val="bg1"/>
                </a:solidFill>
                <a:latin typeface="Sassoon Primary Std" panose="020B0503020103030203" pitchFamily="34" charset="0"/>
              </a:rPr>
              <a:t>Investigate conditions needed for healthy plant growth.</a:t>
            </a:r>
          </a:p>
          <a:p>
            <a:pPr marL="285750" indent="-285750">
              <a:buFont typeface="Arial" panose="020B0604020202020204" pitchFamily="34" charset="0"/>
              <a:buChar char="•"/>
            </a:pPr>
            <a:r>
              <a:rPr lang="en-GB" sz="1000" kern="1400" dirty="0">
                <a:solidFill>
                  <a:schemeClr val="bg1"/>
                </a:solidFill>
                <a:latin typeface="Sassoon Primary Std" panose="020B0503020103030203" pitchFamily="34" charset="0"/>
              </a:rPr>
              <a:t>To compare food chains. </a:t>
            </a:r>
          </a:p>
          <a:p>
            <a:pPr marL="285750" indent="-285750">
              <a:buFont typeface="Arial" panose="020B0604020202020204" pitchFamily="34" charset="0"/>
              <a:buChar char="•"/>
            </a:pPr>
            <a:r>
              <a:rPr lang="en-GB" sz="1000" kern="1400" dirty="0">
                <a:solidFill>
                  <a:schemeClr val="bg1"/>
                </a:solidFill>
                <a:latin typeface="Sassoon Primary Std" panose="020B0503020103030203" pitchFamily="34" charset="0"/>
              </a:rPr>
              <a:t>Use skills of investigation including prediction, experimentation, data collection , interpretation and drawing conclusions.</a:t>
            </a:r>
          </a:p>
          <a:p>
            <a:pPr marL="285750" indent="-285750">
              <a:buFont typeface="Arial" panose="020B0604020202020204" pitchFamily="34" charset="0"/>
              <a:buChar char="•"/>
            </a:pPr>
            <a:endParaRPr lang="en-GB" sz="1000" kern="1400" dirty="0">
              <a:solidFill>
                <a:schemeClr val="bg1"/>
              </a:solidFill>
              <a:latin typeface="Sassoon Primary Std" panose="020B0503020103030203" pitchFamily="34" charset="0"/>
            </a:endParaRPr>
          </a:p>
          <a:p>
            <a:endParaRPr lang="en-GB" sz="1000" kern="1400" dirty="0">
              <a:solidFill>
                <a:schemeClr val="bg1"/>
              </a:solidFill>
              <a:latin typeface="Sassoon Primary Std" panose="020B0503020103030203" pitchFamily="34" charset="0"/>
            </a:endParaRPr>
          </a:p>
          <a:p>
            <a:r>
              <a:rPr lang="en-GB" sz="1000" kern="1400" dirty="0">
                <a:solidFill>
                  <a:schemeClr val="bg1"/>
                </a:solidFill>
                <a:latin typeface="Sassoon Primary Std" panose="020B0503020103030203" pitchFamily="34" charset="0"/>
              </a:rPr>
              <a:t>         </a:t>
            </a:r>
            <a:endParaRPr lang="en-GB" sz="1000" i="1" kern="1400" dirty="0">
              <a:solidFill>
                <a:schemeClr val="tx1"/>
              </a:solidFill>
              <a:latin typeface="Sassoon Primary Std" panose="020B0503020103030203" pitchFamily="34" charset="0"/>
            </a:endParaRPr>
          </a:p>
          <a:p>
            <a:pPr algn="ctr"/>
            <a:endParaRPr lang="en-GB" dirty="0">
              <a:latin typeface="Sassoon Primary Std" panose="020B0503020103030203" pitchFamily="34" charset="0"/>
            </a:endParaRPr>
          </a:p>
        </p:txBody>
      </p:sp>
      <p:pic>
        <p:nvPicPr>
          <p:cNvPr id="62" name="Picture 61"/>
          <p:cNvPicPr>
            <a:picLocks noChangeAspect="1"/>
          </p:cNvPicPr>
          <p:nvPr/>
        </p:nvPicPr>
        <p:blipFill>
          <a:blip r:embed="rId2"/>
          <a:stretch>
            <a:fillRect/>
          </a:stretch>
        </p:blipFill>
        <p:spPr>
          <a:xfrm>
            <a:off x="496610" y="5650812"/>
            <a:ext cx="294189" cy="294189"/>
          </a:xfrm>
          <a:prstGeom prst="rect">
            <a:avLst/>
          </a:prstGeom>
        </p:spPr>
      </p:pic>
      <p:pic>
        <p:nvPicPr>
          <p:cNvPr id="67" name="Picture 66"/>
          <p:cNvPicPr>
            <a:picLocks noChangeAspect="1"/>
          </p:cNvPicPr>
          <p:nvPr/>
        </p:nvPicPr>
        <p:blipFill>
          <a:blip r:embed="rId3"/>
          <a:stretch>
            <a:fillRect/>
          </a:stretch>
        </p:blipFill>
        <p:spPr>
          <a:xfrm>
            <a:off x="8582419" y="6013868"/>
            <a:ext cx="310462" cy="312131"/>
          </a:xfrm>
          <a:prstGeom prst="rect">
            <a:avLst/>
          </a:prstGeom>
        </p:spPr>
      </p:pic>
      <p:pic>
        <p:nvPicPr>
          <p:cNvPr id="2" name="Picture 1"/>
          <p:cNvPicPr>
            <a:picLocks noChangeAspect="1"/>
          </p:cNvPicPr>
          <p:nvPr/>
        </p:nvPicPr>
        <p:blipFill>
          <a:blip r:embed="rId4"/>
          <a:stretch>
            <a:fillRect/>
          </a:stretch>
        </p:blipFill>
        <p:spPr>
          <a:xfrm>
            <a:off x="4913414" y="5358956"/>
            <a:ext cx="786452" cy="438950"/>
          </a:xfrm>
          <a:prstGeom prst="rect">
            <a:avLst/>
          </a:prstGeom>
        </p:spPr>
      </p:pic>
      <p:pic>
        <p:nvPicPr>
          <p:cNvPr id="18" name="Picture 17"/>
          <p:cNvPicPr>
            <a:picLocks noChangeAspect="1"/>
          </p:cNvPicPr>
          <p:nvPr/>
        </p:nvPicPr>
        <p:blipFill>
          <a:blip r:embed="rId4"/>
          <a:stretch>
            <a:fillRect/>
          </a:stretch>
        </p:blipFill>
        <p:spPr>
          <a:xfrm>
            <a:off x="10034966" y="5833264"/>
            <a:ext cx="675317" cy="376921"/>
          </a:xfrm>
          <a:prstGeom prst="rect">
            <a:avLst/>
          </a:prstGeom>
        </p:spPr>
      </p:pic>
      <p:pic>
        <p:nvPicPr>
          <p:cNvPr id="19" name="Picture 18"/>
          <p:cNvPicPr>
            <a:picLocks noChangeAspect="1"/>
          </p:cNvPicPr>
          <p:nvPr/>
        </p:nvPicPr>
        <p:blipFill>
          <a:blip r:embed="rId5"/>
          <a:stretch>
            <a:fillRect/>
          </a:stretch>
        </p:blipFill>
        <p:spPr>
          <a:xfrm>
            <a:off x="9838548" y="6259655"/>
            <a:ext cx="392836" cy="334166"/>
          </a:xfrm>
          <a:prstGeom prst="rect">
            <a:avLst/>
          </a:prstGeom>
        </p:spPr>
      </p:pic>
      <p:sp>
        <p:nvSpPr>
          <p:cNvPr id="3" name="TextBox 2"/>
          <p:cNvSpPr txBox="1"/>
          <p:nvPr/>
        </p:nvSpPr>
        <p:spPr>
          <a:xfrm>
            <a:off x="10664979" y="5873717"/>
            <a:ext cx="1342620" cy="369332"/>
          </a:xfrm>
          <a:prstGeom prst="rect">
            <a:avLst/>
          </a:prstGeom>
          <a:noFill/>
        </p:spPr>
        <p:txBody>
          <a:bodyPr wrap="square" rtlCol="0">
            <a:spAutoFit/>
          </a:bodyPr>
          <a:lstStyle/>
          <a:p>
            <a:pPr lvl="0"/>
            <a:r>
              <a:rPr lang="en-GB" sz="900" i="1" kern="1400" dirty="0">
                <a:latin typeface="Sassoon Primary Std" panose="020B0503020103030203" pitchFamily="34" charset="0"/>
              </a:rPr>
              <a:t>Understanding and using Scientific vocabulary</a:t>
            </a:r>
          </a:p>
        </p:txBody>
      </p:sp>
      <p:sp>
        <p:nvSpPr>
          <p:cNvPr id="5" name="TextBox 4"/>
          <p:cNvSpPr txBox="1"/>
          <p:nvPr/>
        </p:nvSpPr>
        <p:spPr>
          <a:xfrm>
            <a:off x="10209428" y="6275433"/>
            <a:ext cx="1886060" cy="369332"/>
          </a:xfrm>
          <a:prstGeom prst="rect">
            <a:avLst/>
          </a:prstGeom>
          <a:noFill/>
        </p:spPr>
        <p:txBody>
          <a:bodyPr wrap="square" rtlCol="0">
            <a:spAutoFit/>
          </a:bodyPr>
          <a:lstStyle/>
          <a:p>
            <a:pPr lvl="0"/>
            <a:r>
              <a:rPr lang="en-GB" sz="900" i="1" dirty="0">
                <a:latin typeface="Sassoon Primary Std" panose="020B0503020103030203" pitchFamily="34" charset="0"/>
              </a:rPr>
              <a:t>Diversity of the natural world</a:t>
            </a:r>
          </a:p>
          <a:p>
            <a:pPr lvl="0"/>
            <a:r>
              <a:rPr lang="en-GB" sz="900" i="1" dirty="0">
                <a:latin typeface="Sassoon Primary Std" panose="020B0503020103030203" pitchFamily="34" charset="0"/>
              </a:rPr>
              <a:t>Sustainability – clean water</a:t>
            </a:r>
          </a:p>
        </p:txBody>
      </p:sp>
      <p:sp>
        <p:nvSpPr>
          <p:cNvPr id="6" name="TextBox 5"/>
          <p:cNvSpPr txBox="1"/>
          <p:nvPr/>
        </p:nvSpPr>
        <p:spPr>
          <a:xfrm>
            <a:off x="8895410" y="5956269"/>
            <a:ext cx="1007397" cy="507831"/>
          </a:xfrm>
          <a:prstGeom prst="rect">
            <a:avLst/>
          </a:prstGeom>
          <a:noFill/>
        </p:spPr>
        <p:txBody>
          <a:bodyPr wrap="square" rtlCol="0">
            <a:spAutoFit/>
          </a:bodyPr>
          <a:lstStyle/>
          <a:p>
            <a:r>
              <a:rPr lang="en-GB" sz="900" i="1" kern="1400" dirty="0">
                <a:solidFill>
                  <a:prstClr val="black"/>
                </a:solidFill>
                <a:latin typeface="Sassoon Primary Std" panose="020B0503020103030203" pitchFamily="34" charset="0"/>
              </a:rPr>
              <a:t>Mutual respect in collaborative group work</a:t>
            </a:r>
            <a:endParaRPr lang="en-GB" dirty="0"/>
          </a:p>
        </p:txBody>
      </p:sp>
      <p:sp>
        <p:nvSpPr>
          <p:cNvPr id="8" name="TextBox 7"/>
          <p:cNvSpPr txBox="1"/>
          <p:nvPr/>
        </p:nvSpPr>
        <p:spPr>
          <a:xfrm>
            <a:off x="852020" y="5580348"/>
            <a:ext cx="1768269" cy="507831"/>
          </a:xfrm>
          <a:prstGeom prst="rect">
            <a:avLst/>
          </a:prstGeom>
          <a:noFill/>
        </p:spPr>
        <p:txBody>
          <a:bodyPr wrap="square" rtlCol="0">
            <a:spAutoFit/>
          </a:bodyPr>
          <a:lstStyle/>
          <a:p>
            <a:pPr lvl="0"/>
            <a:r>
              <a:rPr lang="en-GB" sz="900" i="1" dirty="0">
                <a:solidFill>
                  <a:prstClr val="black"/>
                </a:solidFill>
                <a:latin typeface="Sassoon Primary Std" panose="020B0503020103030203" pitchFamily="34" charset="0"/>
              </a:rPr>
              <a:t>Tolerance and Diversity – reading texts about people from a variety of cultures.</a:t>
            </a:r>
          </a:p>
        </p:txBody>
      </p:sp>
      <p:pic>
        <p:nvPicPr>
          <p:cNvPr id="24" name="Picture 23"/>
          <p:cNvPicPr>
            <a:picLocks noChangeAspect="1"/>
          </p:cNvPicPr>
          <p:nvPr/>
        </p:nvPicPr>
        <p:blipFill>
          <a:blip r:embed="rId4"/>
          <a:stretch>
            <a:fillRect/>
          </a:stretch>
        </p:blipFill>
        <p:spPr>
          <a:xfrm>
            <a:off x="3441271" y="5019452"/>
            <a:ext cx="786452" cy="438950"/>
          </a:xfrm>
          <a:prstGeom prst="rect">
            <a:avLst/>
          </a:prstGeom>
        </p:spPr>
      </p:pic>
      <p:sp>
        <p:nvSpPr>
          <p:cNvPr id="25" name="TextBox 24"/>
          <p:cNvSpPr txBox="1"/>
          <p:nvPr/>
        </p:nvSpPr>
        <p:spPr>
          <a:xfrm>
            <a:off x="2789521" y="5458402"/>
            <a:ext cx="1742254" cy="923330"/>
          </a:xfrm>
          <a:prstGeom prst="rect">
            <a:avLst/>
          </a:prstGeom>
          <a:noFill/>
        </p:spPr>
        <p:txBody>
          <a:bodyPr wrap="square" rtlCol="0">
            <a:spAutoFit/>
          </a:bodyPr>
          <a:lstStyle/>
          <a:p>
            <a:r>
              <a:rPr lang="en-GB" sz="900" i="1" kern="1400" dirty="0">
                <a:solidFill>
                  <a:prstClr val="black"/>
                </a:solidFill>
                <a:latin typeface="Sassoon Primary Std" panose="020B0503020103030203" pitchFamily="34" charset="0"/>
              </a:rPr>
              <a:t>Learning new vocabulary through reading and writing.</a:t>
            </a:r>
          </a:p>
          <a:p>
            <a:r>
              <a:rPr lang="en-GB" sz="900" i="1" kern="1400" dirty="0">
                <a:solidFill>
                  <a:prstClr val="black"/>
                </a:solidFill>
                <a:latin typeface="Sassoon Primary Std" panose="020B0503020103030203" pitchFamily="34" charset="0"/>
              </a:rPr>
              <a:t>Broader understanding of the world through learning about Neil Armstrong and other explorers</a:t>
            </a:r>
            <a:endParaRPr lang="en-GB" dirty="0"/>
          </a:p>
        </p:txBody>
      </p:sp>
      <p:sp>
        <p:nvSpPr>
          <p:cNvPr id="11" name="TextBox 10"/>
          <p:cNvSpPr txBox="1"/>
          <p:nvPr/>
        </p:nvSpPr>
        <p:spPr>
          <a:xfrm>
            <a:off x="5699866" y="5106023"/>
            <a:ext cx="2183319" cy="1138773"/>
          </a:xfrm>
          <a:prstGeom prst="rect">
            <a:avLst/>
          </a:prstGeom>
          <a:noFill/>
        </p:spPr>
        <p:txBody>
          <a:bodyPr wrap="square" rtlCol="0">
            <a:spAutoFit/>
          </a:bodyPr>
          <a:lstStyle/>
          <a:p>
            <a:pPr lvl="0"/>
            <a:r>
              <a:rPr lang="en-GB" sz="1000" i="1" dirty="0">
                <a:solidFill>
                  <a:prstClr val="black"/>
                </a:solidFill>
                <a:latin typeface="Sassoon Primary Std" panose="020B0503020103030203" pitchFamily="34" charset="0"/>
              </a:rPr>
              <a:t>Personal skills – Using maths within real life contexts including telling the time, collecting data and using scales.</a:t>
            </a:r>
          </a:p>
          <a:p>
            <a:pPr lvl="0"/>
            <a:r>
              <a:rPr lang="en-GB" sz="1000" i="1" dirty="0">
                <a:solidFill>
                  <a:prstClr val="black"/>
                </a:solidFill>
                <a:latin typeface="Sassoon Primary Std" panose="020B0503020103030203" pitchFamily="34" charset="0"/>
              </a:rPr>
              <a:t>Understanding and using maths vocabulary.</a:t>
            </a:r>
            <a:endParaRPr lang="en-GB" sz="1600" i="1" dirty="0">
              <a:solidFill>
                <a:prstClr val="black"/>
              </a:solidFill>
              <a:latin typeface="Sassoon Primary Std" panose="020B0503020103030203" pitchFamily="34" charset="0"/>
            </a:endParaRPr>
          </a:p>
          <a:p>
            <a:endParaRPr lang="en-GB" dirty="0"/>
          </a:p>
        </p:txBody>
      </p:sp>
      <p:grpSp>
        <p:nvGrpSpPr>
          <p:cNvPr id="21" name="Group 20">
            <a:extLst>
              <a:ext uri="{FF2B5EF4-FFF2-40B4-BE49-F238E27FC236}">
                <a16:creationId xmlns:a16="http://schemas.microsoft.com/office/drawing/2014/main" id="{09F682C2-5CA1-0E66-405D-312425E5A563}"/>
              </a:ext>
            </a:extLst>
          </p:cNvPr>
          <p:cNvGrpSpPr/>
          <p:nvPr/>
        </p:nvGrpSpPr>
        <p:grpSpPr>
          <a:xfrm>
            <a:off x="3378695" y="96646"/>
            <a:ext cx="4504490" cy="542613"/>
            <a:chOff x="3378695" y="96646"/>
            <a:chExt cx="4504490" cy="542613"/>
          </a:xfrm>
        </p:grpSpPr>
        <p:sp>
          <p:nvSpPr>
            <p:cNvPr id="32" name="Rounded Rectangle 67">
              <a:extLst>
                <a:ext uri="{FF2B5EF4-FFF2-40B4-BE49-F238E27FC236}">
                  <a16:creationId xmlns:a16="http://schemas.microsoft.com/office/drawing/2014/main" id="{20993153-A8CB-6D67-2E70-98D6F9D9ACAF}"/>
                </a:ext>
              </a:extLst>
            </p:cNvPr>
            <p:cNvSpPr/>
            <p:nvPr/>
          </p:nvSpPr>
          <p:spPr>
            <a:xfrm>
              <a:off x="3378695" y="96646"/>
              <a:ext cx="4504490" cy="542613"/>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Sassoon Primary Std" panose="020B0503020103030203" pitchFamily="34" charset="0"/>
                </a:rPr>
                <a:t> YEAR 2 – SUMMER TERM 2026</a:t>
              </a:r>
            </a:p>
          </p:txBody>
        </p:sp>
        <p:pic>
          <p:nvPicPr>
            <p:cNvPr id="33" name="Picture 32">
              <a:extLst>
                <a:ext uri="{FF2B5EF4-FFF2-40B4-BE49-F238E27FC236}">
                  <a16:creationId xmlns:a16="http://schemas.microsoft.com/office/drawing/2014/main" id="{C883624B-14B2-EA52-29AD-C227C218663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412882" y="129385"/>
              <a:ext cx="580899" cy="453318"/>
            </a:xfrm>
            <a:prstGeom prst="rect">
              <a:avLst/>
            </a:prstGeom>
          </p:spPr>
        </p:pic>
      </p:grpSp>
      <p:grpSp>
        <p:nvGrpSpPr>
          <p:cNvPr id="22" name="Group 21">
            <a:extLst>
              <a:ext uri="{FF2B5EF4-FFF2-40B4-BE49-F238E27FC236}">
                <a16:creationId xmlns:a16="http://schemas.microsoft.com/office/drawing/2014/main" id="{3BB61FF4-DD8B-D726-2052-775D85088FCC}"/>
              </a:ext>
            </a:extLst>
          </p:cNvPr>
          <p:cNvGrpSpPr/>
          <p:nvPr/>
        </p:nvGrpSpPr>
        <p:grpSpPr>
          <a:xfrm>
            <a:off x="135897" y="350230"/>
            <a:ext cx="11644933" cy="2320102"/>
            <a:chOff x="135897" y="350230"/>
            <a:chExt cx="11644933" cy="2320102"/>
          </a:xfrm>
        </p:grpSpPr>
        <p:sp>
          <p:nvSpPr>
            <p:cNvPr id="23" name="Rounded Rectangle 6">
              <a:extLst>
                <a:ext uri="{FF2B5EF4-FFF2-40B4-BE49-F238E27FC236}">
                  <a16:creationId xmlns:a16="http://schemas.microsoft.com/office/drawing/2014/main" id="{90554122-36D5-3B17-B190-E85F55C6D894}"/>
                </a:ext>
              </a:extLst>
            </p:cNvPr>
            <p:cNvSpPr/>
            <p:nvPr/>
          </p:nvSpPr>
          <p:spPr>
            <a:xfrm>
              <a:off x="8404167" y="376227"/>
              <a:ext cx="3376663" cy="2282061"/>
            </a:xfrm>
            <a:prstGeom prst="roundRect">
              <a:avLst/>
            </a:prstGeom>
            <a:solidFill>
              <a:schemeClr val="bg1"/>
            </a:solid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sz="100" dirty="0">
                <a:latin typeface="Sassoon Primary Std" panose="020B0503020103030203" pitchFamily="34" charset="0"/>
              </a:endParaRPr>
            </a:p>
            <a:p>
              <a:pPr algn="ctr"/>
              <a:r>
                <a:rPr lang="en-GB" sz="1000" dirty="0">
                  <a:solidFill>
                    <a:schemeClr val="tx1"/>
                  </a:solidFill>
                  <a:latin typeface="Sassoon Primary Std" panose="020B0503020103030203" pitchFamily="34" charset="0"/>
                </a:rPr>
                <a:t>   </a:t>
              </a:r>
              <a:r>
                <a:rPr lang="en-GB" sz="1400" b="1" dirty="0">
                  <a:solidFill>
                    <a:schemeClr val="tx1"/>
                  </a:solidFill>
                  <a:latin typeface="Sassoon Primary Std" panose="020B0503020103030203" pitchFamily="34" charset="0"/>
                </a:rPr>
                <a:t>British Values</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Democracy</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Rule of Law</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Individual liberty</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Tolerance of different faiths and beliefs</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Mutual respect</a:t>
              </a:r>
              <a:endParaRPr lang="en-GB" sz="1400" b="1" dirty="0">
                <a:solidFill>
                  <a:schemeClr val="tx1"/>
                </a:solidFill>
                <a:latin typeface="Sassoon Primary Std" panose="020B0503020103030203" pitchFamily="34" charset="0"/>
              </a:endParaRPr>
            </a:p>
            <a:p>
              <a:r>
                <a:rPr lang="en-GB" sz="1000" dirty="0">
                  <a:solidFill>
                    <a:schemeClr val="tx1"/>
                  </a:solidFill>
                  <a:latin typeface="Sassoon Primary Std" panose="020B0503020103030203" pitchFamily="34" charset="0"/>
                </a:rPr>
                <a:t>We want our children to become responsible, active citizens who participate in democracy and public life with respect for diversity and a commitment to working towards greater community cohesion.</a:t>
              </a:r>
              <a:r>
                <a:rPr lang="en-GB" sz="1000" dirty="0"/>
                <a:t> </a:t>
              </a:r>
              <a:r>
                <a:rPr lang="en-GB" sz="1000" dirty="0">
                  <a:solidFill>
                    <a:schemeClr val="tx1"/>
                  </a:solidFill>
                  <a:latin typeface="Sassoon Primary Std" panose="020B0503020103030203" pitchFamily="34" charset="0"/>
                </a:rPr>
                <a:t>Through engaging lessons, challenge and appropriate activities, we can give them a better understanding of themselves and others in the ‘community of communities’ in which they live.</a:t>
              </a:r>
              <a:r>
                <a:rPr lang="en-GB" sz="1000" b="1" dirty="0">
                  <a:solidFill>
                    <a:schemeClr val="tx1"/>
                  </a:solidFill>
                  <a:latin typeface="Sassoon Primary Std" panose="020B0503020103030203" pitchFamily="34" charset="0"/>
                </a:rPr>
                <a:t> </a:t>
              </a:r>
              <a:r>
                <a:rPr lang="en-GB" sz="1000" dirty="0">
                  <a:solidFill>
                    <a:schemeClr val="tx1"/>
                  </a:solidFill>
                  <a:latin typeface="Sassoon Primary Std" panose="020B0503020103030203" pitchFamily="34" charset="0"/>
                </a:rPr>
                <a:t>Children will develop their understanding of British values </a:t>
              </a:r>
            </a:p>
            <a:p>
              <a:pPr marL="171450" indent="-171450" algn="ctr">
                <a:buFont typeface="Arial" panose="020B0604020202020204" pitchFamily="34" charset="0"/>
                <a:buChar char="•"/>
              </a:pPr>
              <a:endParaRPr lang="en-GB" sz="1200" dirty="0">
                <a:latin typeface="Sassoon Primary Std" panose="020B0503020103030203" pitchFamily="34" charset="0"/>
              </a:endParaRPr>
            </a:p>
            <a:p>
              <a:pPr marL="171450" indent="-171450" algn="ctr">
                <a:buFont typeface="Arial" panose="020B0604020202020204" pitchFamily="34" charset="0"/>
                <a:buChar char="•"/>
              </a:pPr>
              <a:endParaRPr lang="en-GB" sz="1200" dirty="0">
                <a:latin typeface="Sassoon Primary Std" panose="020B0503020103030203" pitchFamily="34" charset="0"/>
              </a:endParaRPr>
            </a:p>
            <a:p>
              <a:pPr marL="285750" indent="-285750" algn="ctr">
                <a:buFont typeface="Arial" panose="020B0604020202020204" pitchFamily="34" charset="0"/>
                <a:buChar char="•"/>
              </a:pPr>
              <a:endParaRPr lang="en-GB" dirty="0">
                <a:latin typeface="Sassoon Primary Std" panose="020B0503020103030203" pitchFamily="34" charset="0"/>
              </a:endParaRPr>
            </a:p>
          </p:txBody>
        </p:sp>
        <p:sp>
          <p:nvSpPr>
            <p:cNvPr id="26" name="Rounded Rectangle 8">
              <a:extLst>
                <a:ext uri="{FF2B5EF4-FFF2-40B4-BE49-F238E27FC236}">
                  <a16:creationId xmlns:a16="http://schemas.microsoft.com/office/drawing/2014/main" id="{AB99A698-A467-C80A-220C-36A1E4857A06}"/>
                </a:ext>
              </a:extLst>
            </p:cNvPr>
            <p:cNvSpPr/>
            <p:nvPr/>
          </p:nvSpPr>
          <p:spPr>
            <a:xfrm>
              <a:off x="5780855" y="1044990"/>
              <a:ext cx="2623312" cy="1613298"/>
            </a:xfrm>
            <a:prstGeom prst="roundRect">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solidFill>
                  <a:schemeClr val="tx1"/>
                </a:solidFill>
                <a:latin typeface="Sassoon Primary Std" panose="020B0503020103030203" pitchFamily="34" charset="0"/>
              </a:endParaRPr>
            </a:p>
            <a:p>
              <a:pPr algn="ctr"/>
              <a:endParaRPr lang="en-GB" sz="1400" b="1" dirty="0">
                <a:solidFill>
                  <a:schemeClr val="tx1"/>
                </a:solidFill>
                <a:latin typeface="Sassoon Primary Std" panose="020B0503020103030203" pitchFamily="34" charset="0"/>
              </a:endParaRPr>
            </a:p>
            <a:p>
              <a:pPr algn="ctr"/>
              <a:r>
                <a:rPr lang="en-GB" sz="1400" b="1" dirty="0">
                  <a:solidFill>
                    <a:schemeClr val="tx1"/>
                  </a:solidFill>
                  <a:latin typeface="Sassoon Primary Std" panose="020B0503020103030203" pitchFamily="34" charset="0"/>
                </a:rPr>
                <a:t>Golden Threads</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Sustainability</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Diversity</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Religion</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Outdoor Learning</a:t>
              </a:r>
            </a:p>
            <a:p>
              <a:pPr algn="ctr"/>
              <a:endParaRPr lang="en-GB" sz="1400" b="1" dirty="0">
                <a:solidFill>
                  <a:schemeClr val="tx1"/>
                </a:solidFill>
                <a:latin typeface="Sassoon Primary Std" panose="020B0503020103030203" pitchFamily="34" charset="0"/>
              </a:endParaRPr>
            </a:p>
            <a:p>
              <a:pPr algn="ctr"/>
              <a:r>
                <a:rPr lang="en-GB" sz="1000" dirty="0">
                  <a:solidFill>
                    <a:schemeClr val="tx1"/>
                  </a:solidFill>
                  <a:latin typeface="Sassoon Primary Std" panose="020B0503020103030203" pitchFamily="34" charset="0"/>
                </a:rPr>
                <a:t>Substantive concepts, or golden threads of sustainability, diversity and religion will weave throughout the curriculum</a:t>
              </a:r>
              <a:r>
                <a:rPr lang="en-GB" sz="1000" dirty="0">
                  <a:solidFill>
                    <a:schemeClr val="tx1"/>
                  </a:solidFill>
                </a:rPr>
                <a:t>.</a:t>
              </a:r>
            </a:p>
            <a:p>
              <a:pPr algn="ctr"/>
              <a:endParaRPr lang="en-GB" sz="2000" b="1" dirty="0">
                <a:solidFill>
                  <a:schemeClr val="tx1"/>
                </a:solidFill>
                <a:latin typeface="Sassoon Primary Std" panose="020B0503020103030203" pitchFamily="34" charset="0"/>
              </a:endParaRPr>
            </a:p>
            <a:p>
              <a:pPr algn="ctr"/>
              <a:endParaRPr lang="en-GB" sz="1200" dirty="0"/>
            </a:p>
          </p:txBody>
        </p:sp>
        <p:sp>
          <p:nvSpPr>
            <p:cNvPr id="27" name="Rounded Rectangle 9">
              <a:extLst>
                <a:ext uri="{FF2B5EF4-FFF2-40B4-BE49-F238E27FC236}">
                  <a16:creationId xmlns:a16="http://schemas.microsoft.com/office/drawing/2014/main" id="{2B8CDADD-2B12-C863-275C-75A19BB809D8}"/>
                </a:ext>
              </a:extLst>
            </p:cNvPr>
            <p:cNvSpPr/>
            <p:nvPr/>
          </p:nvSpPr>
          <p:spPr>
            <a:xfrm>
              <a:off x="135897" y="350230"/>
              <a:ext cx="2985277" cy="2288140"/>
            </a:xfrm>
            <a:prstGeom prst="roundRect">
              <a:avLst/>
            </a:prstGeom>
            <a:solidFill>
              <a:schemeClr val="bg1"/>
            </a:solid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b="1" dirty="0">
                <a:solidFill>
                  <a:schemeClr val="tx1"/>
                </a:solidFill>
                <a:latin typeface="Sassoon Primary Std" panose="020B0503020103030203" pitchFamily="34" charset="0"/>
              </a:endParaRPr>
            </a:p>
            <a:p>
              <a:pPr algn="ctr"/>
              <a:r>
                <a:rPr lang="en-GB" sz="1400" b="1" dirty="0">
                  <a:solidFill>
                    <a:schemeClr val="tx1"/>
                  </a:solidFill>
                  <a:latin typeface="Sassoon Primary Std" panose="020B0503020103030203" pitchFamily="34" charset="0"/>
                </a:rPr>
                <a:t>Cultural Capital</a:t>
              </a:r>
            </a:p>
            <a:p>
              <a:pPr marL="285750" indent="-285750" algn="ctr">
                <a:buFont typeface="Arial" panose="020B0604020202020204" pitchFamily="34" charset="0"/>
                <a:buChar char="•"/>
              </a:pPr>
              <a:r>
                <a:rPr lang="en-GB" sz="1000" dirty="0">
                  <a:solidFill>
                    <a:schemeClr val="tx1"/>
                  </a:solidFill>
                  <a:latin typeface="Sassoon Primary Std" panose="020B0503020103030203" pitchFamily="34" charset="0"/>
                </a:rPr>
                <a:t>Broader understanding of the world.</a:t>
              </a:r>
            </a:p>
            <a:p>
              <a:pPr marL="285750" indent="-285750" algn="ctr">
                <a:buFont typeface="Arial" panose="020B0604020202020204" pitchFamily="34" charset="0"/>
                <a:buChar char="•"/>
              </a:pPr>
              <a:r>
                <a:rPr lang="en-GB" sz="1000" dirty="0">
                  <a:solidFill>
                    <a:schemeClr val="tx1"/>
                  </a:solidFill>
                  <a:latin typeface="Sassoon Primary Std" panose="020B0503020103030203" pitchFamily="34" charset="0"/>
                </a:rPr>
                <a:t>Vocabulary</a:t>
              </a:r>
            </a:p>
            <a:p>
              <a:pPr marL="285750" indent="-285750" algn="ctr">
                <a:buFont typeface="Arial" panose="020B0604020202020204" pitchFamily="34" charset="0"/>
                <a:buChar char="•"/>
              </a:pPr>
              <a:r>
                <a:rPr lang="en-GB" sz="1000" dirty="0">
                  <a:solidFill>
                    <a:schemeClr val="tx1"/>
                  </a:solidFill>
                  <a:latin typeface="Sassoon Primary Std" panose="020B0503020103030203" pitchFamily="34" charset="0"/>
                </a:rPr>
                <a:t>Cultural experiences</a:t>
              </a:r>
            </a:p>
            <a:p>
              <a:pPr marL="285750" indent="-285750" algn="ctr">
                <a:buFont typeface="Arial" panose="020B0604020202020204" pitchFamily="34" charset="0"/>
                <a:buChar char="•"/>
              </a:pPr>
              <a:r>
                <a:rPr lang="en-GB" sz="1000" dirty="0">
                  <a:solidFill>
                    <a:schemeClr val="tx1"/>
                  </a:solidFill>
                  <a:latin typeface="Sassoon Primary Std" panose="020B0503020103030203" pitchFamily="34" charset="0"/>
                </a:rPr>
                <a:t>Personal skills</a:t>
              </a:r>
              <a:endParaRPr lang="en-GB" sz="1400" b="1" dirty="0">
                <a:solidFill>
                  <a:schemeClr val="tx1"/>
                </a:solidFill>
                <a:latin typeface="Sassoon Primary Std" panose="020B0503020103030203" pitchFamily="34" charset="0"/>
              </a:endParaRPr>
            </a:p>
            <a:p>
              <a:pPr algn="ctr"/>
              <a:r>
                <a:rPr lang="en-GB" sz="1000" dirty="0">
                  <a:solidFill>
                    <a:schemeClr val="tx1"/>
                  </a:solidFill>
                  <a:latin typeface="Sassoon Primary Std" panose="020B0503020103030203" pitchFamily="34" charset="0"/>
                </a:rPr>
                <a:t>Cultural capital is the essential knowledge that children need to prepare them for their future success. It is about giving children the best possible start to their early education. Our cultural capital helps form our understanding, knowledge, experiences, thoughts and opinions. It helps us achieve goals, be successful, try different things and share our experiences with others.</a:t>
              </a:r>
            </a:p>
            <a:p>
              <a:pPr algn="ctr"/>
              <a:endParaRPr lang="en-GB" dirty="0"/>
            </a:p>
          </p:txBody>
        </p:sp>
        <p:sp>
          <p:nvSpPr>
            <p:cNvPr id="28" name="Rounded Rectangle 26">
              <a:extLst>
                <a:ext uri="{FF2B5EF4-FFF2-40B4-BE49-F238E27FC236}">
                  <a16:creationId xmlns:a16="http://schemas.microsoft.com/office/drawing/2014/main" id="{6DD8CCBD-893F-11FD-C888-FF910CAF5AE0}"/>
                </a:ext>
              </a:extLst>
            </p:cNvPr>
            <p:cNvSpPr/>
            <p:nvPr/>
          </p:nvSpPr>
          <p:spPr>
            <a:xfrm>
              <a:off x="3121174" y="1044990"/>
              <a:ext cx="2623312" cy="1625342"/>
            </a:xfrm>
            <a:prstGeom prst="roundRect">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solidFill>
                  <a:schemeClr val="tx1"/>
                </a:solidFill>
                <a:latin typeface="Sassoon Primary Std" panose="020B0503020103030203" pitchFamily="34" charset="0"/>
              </a:endParaRPr>
            </a:p>
            <a:p>
              <a:pPr algn="ctr"/>
              <a:endParaRPr lang="en-GB" sz="1400" b="1" dirty="0">
                <a:solidFill>
                  <a:schemeClr val="tx1"/>
                </a:solidFill>
                <a:latin typeface="Sassoon Primary Std" panose="020B0503020103030203" pitchFamily="34" charset="0"/>
              </a:endParaRPr>
            </a:p>
            <a:p>
              <a:pPr algn="ctr"/>
              <a:endParaRPr lang="en-GB" sz="1400" b="1" dirty="0">
                <a:solidFill>
                  <a:schemeClr val="tx1"/>
                </a:solidFill>
                <a:latin typeface="Sassoon Primary Std" panose="020B0503020103030203" pitchFamily="34" charset="0"/>
              </a:endParaRPr>
            </a:p>
            <a:p>
              <a:pPr algn="ctr"/>
              <a:endParaRPr lang="en-GB" sz="1400" b="1" dirty="0">
                <a:solidFill>
                  <a:schemeClr val="tx1"/>
                </a:solidFill>
                <a:latin typeface="Sassoon Primary Std" panose="020B0503020103030203" pitchFamily="34" charset="0"/>
              </a:endParaRPr>
            </a:p>
            <a:p>
              <a:pPr algn="ctr"/>
              <a:r>
                <a:rPr lang="en-GB" sz="1400" b="1" dirty="0">
                  <a:solidFill>
                    <a:schemeClr val="tx1"/>
                  </a:solidFill>
                  <a:latin typeface="Sassoon Primary Std" panose="020B0503020103030203" pitchFamily="34" charset="0"/>
                </a:rPr>
                <a:t>Spirituality</a:t>
              </a:r>
            </a:p>
            <a:p>
              <a:pPr algn="ctr"/>
              <a:r>
                <a:rPr lang="en-GB" sz="1000" dirty="0">
                  <a:solidFill>
                    <a:schemeClr val="tx1"/>
                  </a:solidFill>
                  <a:latin typeface="Sassoon Primary Std" panose="020B0503020103030203" pitchFamily="34" charset="0"/>
                </a:rPr>
                <a:t>We work together to encourage everyone to develop the 4 concepts of spirituality: self, others, world and beauty and beyond.</a:t>
              </a:r>
            </a:p>
            <a:p>
              <a:pPr algn="ctr"/>
              <a:endParaRPr lang="en-GB" sz="1000" dirty="0">
                <a:solidFill>
                  <a:schemeClr val="tx1"/>
                </a:solidFill>
                <a:latin typeface="Sassoon Primary Std" panose="020B0503020103030203" pitchFamily="34" charset="0"/>
              </a:endParaRPr>
            </a:p>
            <a:p>
              <a:pPr algn="ctr"/>
              <a:r>
                <a:rPr lang="en-GB" sz="1000" dirty="0">
                  <a:solidFill>
                    <a:schemeClr val="tx1"/>
                  </a:solidFill>
                  <a:latin typeface="Sassoon Primary Std" panose="020B0503020103030203" pitchFamily="34" charset="0"/>
                </a:rPr>
                <a:t> Encounter - Learning about life</a:t>
              </a:r>
            </a:p>
            <a:p>
              <a:pPr algn="ctr"/>
              <a:r>
                <a:rPr lang="en-GB" sz="1000" dirty="0">
                  <a:solidFill>
                    <a:schemeClr val="tx1"/>
                  </a:solidFill>
                  <a:latin typeface="Sassoon Primary Std" panose="020B0503020103030203" pitchFamily="34" charset="0"/>
                </a:rPr>
                <a:t>Reflection - Learning from life</a:t>
              </a:r>
            </a:p>
            <a:p>
              <a:pPr algn="ctr"/>
              <a:r>
                <a:rPr lang="en-GB" sz="1000" dirty="0">
                  <a:solidFill>
                    <a:schemeClr val="tx1"/>
                  </a:solidFill>
                  <a:latin typeface="Sassoon Primary Std" panose="020B0503020103030203" pitchFamily="34" charset="0"/>
                </a:rPr>
                <a:t>Respond - Putting into action what we believe</a:t>
              </a:r>
            </a:p>
            <a:p>
              <a:pPr marL="171450" indent="-171450" algn="ctr">
                <a:buFont typeface="Arial" panose="020B0604020202020204" pitchFamily="34" charset="0"/>
                <a:buChar char="•"/>
              </a:pPr>
              <a:endParaRPr lang="en-GB" sz="800" dirty="0">
                <a:solidFill>
                  <a:schemeClr val="tx1"/>
                </a:solidFill>
                <a:latin typeface="Sassoon Primary Std" panose="020B0503020103030203" pitchFamily="34" charset="0"/>
              </a:endParaRPr>
            </a:p>
            <a:p>
              <a:pPr algn="ctr"/>
              <a:endParaRPr lang="en-GB" sz="1400" dirty="0">
                <a:solidFill>
                  <a:schemeClr val="tx1"/>
                </a:solidFill>
                <a:latin typeface="Sassoon Primary Std" panose="020B0503020103030203" pitchFamily="34" charset="0"/>
              </a:endParaRPr>
            </a:p>
            <a:p>
              <a:pPr algn="ctr"/>
              <a:endParaRPr lang="en-GB" sz="2000" b="1" dirty="0">
                <a:solidFill>
                  <a:schemeClr val="tx1"/>
                </a:solidFill>
                <a:latin typeface="Sassoon Primary Std" panose="020B0503020103030203" pitchFamily="34" charset="0"/>
              </a:endParaRPr>
            </a:p>
            <a:p>
              <a:pPr algn="ctr"/>
              <a:endParaRPr lang="en-GB" sz="1200" dirty="0"/>
            </a:p>
          </p:txBody>
        </p:sp>
      </p:grpSp>
      <p:pic>
        <p:nvPicPr>
          <p:cNvPr id="34" name="Picture 33">
            <a:extLst>
              <a:ext uri="{FF2B5EF4-FFF2-40B4-BE49-F238E27FC236}">
                <a16:creationId xmlns:a16="http://schemas.microsoft.com/office/drawing/2014/main" id="{4BFB764A-2F12-9306-43ED-3C858B7D0ADD}"/>
              </a:ext>
            </a:extLst>
          </p:cNvPr>
          <p:cNvPicPr>
            <a:picLocks noChangeAspect="1"/>
          </p:cNvPicPr>
          <p:nvPr/>
        </p:nvPicPr>
        <p:blipFill>
          <a:blip r:embed="rId5"/>
          <a:stretch>
            <a:fillRect/>
          </a:stretch>
        </p:blipFill>
        <p:spPr>
          <a:xfrm>
            <a:off x="6090782" y="1392621"/>
            <a:ext cx="392836" cy="334166"/>
          </a:xfrm>
          <a:prstGeom prst="rect">
            <a:avLst/>
          </a:prstGeom>
        </p:spPr>
      </p:pic>
      <p:pic>
        <p:nvPicPr>
          <p:cNvPr id="35" name="Picture 34">
            <a:extLst>
              <a:ext uri="{FF2B5EF4-FFF2-40B4-BE49-F238E27FC236}">
                <a16:creationId xmlns:a16="http://schemas.microsoft.com/office/drawing/2014/main" id="{0E6BC296-B216-55A7-FF80-652896F2866E}"/>
              </a:ext>
            </a:extLst>
          </p:cNvPr>
          <p:cNvPicPr>
            <a:picLocks noChangeAspect="1"/>
          </p:cNvPicPr>
          <p:nvPr/>
        </p:nvPicPr>
        <p:blipFill>
          <a:blip r:embed="rId4"/>
          <a:stretch>
            <a:fillRect/>
          </a:stretch>
        </p:blipFill>
        <p:spPr>
          <a:xfrm>
            <a:off x="212716" y="784215"/>
            <a:ext cx="786452" cy="438950"/>
          </a:xfrm>
          <a:prstGeom prst="rect">
            <a:avLst/>
          </a:prstGeom>
        </p:spPr>
      </p:pic>
      <p:pic>
        <p:nvPicPr>
          <p:cNvPr id="36" name="Picture 35">
            <a:extLst>
              <a:ext uri="{FF2B5EF4-FFF2-40B4-BE49-F238E27FC236}">
                <a16:creationId xmlns:a16="http://schemas.microsoft.com/office/drawing/2014/main" id="{1DB29753-3451-9970-6D51-B954BB119AA9}"/>
              </a:ext>
            </a:extLst>
          </p:cNvPr>
          <p:cNvPicPr>
            <a:picLocks noChangeAspect="1"/>
          </p:cNvPicPr>
          <p:nvPr/>
        </p:nvPicPr>
        <p:blipFill>
          <a:blip r:embed="rId3"/>
          <a:stretch>
            <a:fillRect/>
          </a:stretch>
        </p:blipFill>
        <p:spPr>
          <a:xfrm>
            <a:off x="11152458" y="612954"/>
            <a:ext cx="310462" cy="312131"/>
          </a:xfrm>
          <a:prstGeom prst="rect">
            <a:avLst/>
          </a:prstGeom>
        </p:spPr>
      </p:pic>
      <p:pic>
        <p:nvPicPr>
          <p:cNvPr id="37" name="Picture 36">
            <a:extLst>
              <a:ext uri="{FF2B5EF4-FFF2-40B4-BE49-F238E27FC236}">
                <a16:creationId xmlns:a16="http://schemas.microsoft.com/office/drawing/2014/main" id="{B5758D34-88EC-B636-A37C-44590654EC58}"/>
              </a:ext>
            </a:extLst>
          </p:cNvPr>
          <p:cNvPicPr>
            <a:picLocks noChangeAspect="1"/>
          </p:cNvPicPr>
          <p:nvPr/>
        </p:nvPicPr>
        <p:blipFill>
          <a:blip r:embed="rId7"/>
          <a:stretch>
            <a:fillRect/>
          </a:stretch>
        </p:blipFill>
        <p:spPr>
          <a:xfrm>
            <a:off x="3193786" y="1851639"/>
            <a:ext cx="464607" cy="393129"/>
          </a:xfrm>
          <a:prstGeom prst="rect">
            <a:avLst/>
          </a:prstGeom>
        </p:spPr>
      </p:pic>
      <p:pic>
        <p:nvPicPr>
          <p:cNvPr id="38" name="Picture 37">
            <a:extLst>
              <a:ext uri="{FF2B5EF4-FFF2-40B4-BE49-F238E27FC236}">
                <a16:creationId xmlns:a16="http://schemas.microsoft.com/office/drawing/2014/main" id="{DA9D6292-EF20-5F48-67B6-943945929392}"/>
              </a:ext>
            </a:extLst>
          </p:cNvPr>
          <p:cNvPicPr>
            <a:picLocks noChangeAspect="1"/>
          </p:cNvPicPr>
          <p:nvPr/>
        </p:nvPicPr>
        <p:blipFill>
          <a:blip r:embed="rId7"/>
          <a:stretch>
            <a:fillRect/>
          </a:stretch>
        </p:blipFill>
        <p:spPr>
          <a:xfrm>
            <a:off x="10720884" y="4580918"/>
            <a:ext cx="464607" cy="393129"/>
          </a:xfrm>
          <a:prstGeom prst="rect">
            <a:avLst/>
          </a:prstGeom>
        </p:spPr>
      </p:pic>
      <p:sp>
        <p:nvSpPr>
          <p:cNvPr id="39" name="TextBox 38">
            <a:extLst>
              <a:ext uri="{FF2B5EF4-FFF2-40B4-BE49-F238E27FC236}">
                <a16:creationId xmlns:a16="http://schemas.microsoft.com/office/drawing/2014/main" id="{D23BCE12-C2C8-3D2F-1B4B-347E27B2D4EC}"/>
              </a:ext>
            </a:extLst>
          </p:cNvPr>
          <p:cNvSpPr txBox="1"/>
          <p:nvPr/>
        </p:nvSpPr>
        <p:spPr>
          <a:xfrm>
            <a:off x="11158776" y="4007410"/>
            <a:ext cx="963573" cy="1200329"/>
          </a:xfrm>
          <a:prstGeom prst="rect">
            <a:avLst/>
          </a:prstGeom>
          <a:noFill/>
        </p:spPr>
        <p:txBody>
          <a:bodyPr wrap="square" rtlCol="0">
            <a:spAutoFit/>
          </a:bodyPr>
          <a:lstStyle/>
          <a:p>
            <a:r>
              <a:rPr lang="en-GB" sz="900" i="1" dirty="0">
                <a:latin typeface="Sassoon Primary Std" panose="020B0503020103030203" pitchFamily="34" charset="0"/>
              </a:rPr>
              <a:t>Self healthy eating</a:t>
            </a:r>
          </a:p>
          <a:p>
            <a:r>
              <a:rPr lang="en-GB" sz="900" i="1" dirty="0">
                <a:latin typeface="Sassoon Primary Std" panose="020B0503020103030203" pitchFamily="34" charset="0"/>
              </a:rPr>
              <a:t>Communal – completing experiments in groups</a:t>
            </a:r>
          </a:p>
          <a:p>
            <a:r>
              <a:rPr lang="en-GB" sz="900" i="1" dirty="0">
                <a:latin typeface="Sassoon Primary Std" panose="020B0503020103030203" pitchFamily="34" charset="0"/>
              </a:rPr>
              <a:t>World – living things</a:t>
            </a:r>
          </a:p>
        </p:txBody>
      </p:sp>
      <p:pic>
        <p:nvPicPr>
          <p:cNvPr id="40" name="Picture 39">
            <a:extLst>
              <a:ext uri="{FF2B5EF4-FFF2-40B4-BE49-F238E27FC236}">
                <a16:creationId xmlns:a16="http://schemas.microsoft.com/office/drawing/2014/main" id="{B9D610A5-E965-2187-AA6B-6B5EE3876AA6}"/>
              </a:ext>
            </a:extLst>
          </p:cNvPr>
          <p:cNvPicPr>
            <a:picLocks noChangeAspect="1"/>
          </p:cNvPicPr>
          <p:nvPr/>
        </p:nvPicPr>
        <p:blipFill>
          <a:blip r:embed="rId7"/>
          <a:stretch>
            <a:fillRect/>
          </a:stretch>
        </p:blipFill>
        <p:spPr>
          <a:xfrm>
            <a:off x="5048762" y="5957230"/>
            <a:ext cx="464607" cy="393129"/>
          </a:xfrm>
          <a:prstGeom prst="rect">
            <a:avLst/>
          </a:prstGeom>
        </p:spPr>
      </p:pic>
      <p:sp>
        <p:nvSpPr>
          <p:cNvPr id="41" name="TextBox 40">
            <a:extLst>
              <a:ext uri="{FF2B5EF4-FFF2-40B4-BE49-F238E27FC236}">
                <a16:creationId xmlns:a16="http://schemas.microsoft.com/office/drawing/2014/main" id="{EBF4CB65-E989-53F3-D9BB-DE5724FAD255}"/>
              </a:ext>
            </a:extLst>
          </p:cNvPr>
          <p:cNvSpPr txBox="1"/>
          <p:nvPr/>
        </p:nvSpPr>
        <p:spPr>
          <a:xfrm>
            <a:off x="5671669" y="5969128"/>
            <a:ext cx="1896846" cy="369332"/>
          </a:xfrm>
          <a:prstGeom prst="rect">
            <a:avLst/>
          </a:prstGeom>
          <a:noFill/>
        </p:spPr>
        <p:txBody>
          <a:bodyPr wrap="square" rtlCol="0">
            <a:spAutoFit/>
          </a:bodyPr>
          <a:lstStyle/>
          <a:p>
            <a:r>
              <a:rPr lang="en-GB" sz="900" i="1" dirty="0">
                <a:latin typeface="Sassoon Primary Std" panose="020B0503020103030203" pitchFamily="34" charset="0"/>
              </a:rPr>
              <a:t>Communal – working together to gather data.</a:t>
            </a:r>
          </a:p>
        </p:txBody>
      </p:sp>
      <p:pic>
        <p:nvPicPr>
          <p:cNvPr id="42" name="Picture 41">
            <a:extLst>
              <a:ext uri="{FF2B5EF4-FFF2-40B4-BE49-F238E27FC236}">
                <a16:creationId xmlns:a16="http://schemas.microsoft.com/office/drawing/2014/main" id="{0D4CD6D2-FBE3-6E18-7756-A83A7A2A1E12}"/>
              </a:ext>
            </a:extLst>
          </p:cNvPr>
          <p:cNvPicPr>
            <a:picLocks noChangeAspect="1"/>
          </p:cNvPicPr>
          <p:nvPr/>
        </p:nvPicPr>
        <p:blipFill>
          <a:blip r:embed="rId7"/>
          <a:stretch>
            <a:fillRect/>
          </a:stretch>
        </p:blipFill>
        <p:spPr>
          <a:xfrm>
            <a:off x="592650" y="6172725"/>
            <a:ext cx="347678" cy="294189"/>
          </a:xfrm>
          <a:prstGeom prst="rect">
            <a:avLst/>
          </a:prstGeom>
        </p:spPr>
      </p:pic>
      <p:sp>
        <p:nvSpPr>
          <p:cNvPr id="43" name="TextBox 42">
            <a:extLst>
              <a:ext uri="{FF2B5EF4-FFF2-40B4-BE49-F238E27FC236}">
                <a16:creationId xmlns:a16="http://schemas.microsoft.com/office/drawing/2014/main" id="{AE4E70E5-6D28-8E31-1E95-2E5288C15FC3}"/>
              </a:ext>
            </a:extLst>
          </p:cNvPr>
          <p:cNvSpPr txBox="1"/>
          <p:nvPr/>
        </p:nvSpPr>
        <p:spPr>
          <a:xfrm>
            <a:off x="940328" y="6135153"/>
            <a:ext cx="1395069" cy="369332"/>
          </a:xfrm>
          <a:prstGeom prst="rect">
            <a:avLst/>
          </a:prstGeom>
          <a:noFill/>
        </p:spPr>
        <p:txBody>
          <a:bodyPr wrap="square" rtlCol="0">
            <a:spAutoFit/>
          </a:bodyPr>
          <a:lstStyle/>
          <a:p>
            <a:r>
              <a:rPr lang="en-GB" sz="900" i="1" dirty="0">
                <a:latin typeface="Sassoon Primary Std" panose="020B0503020103030203" pitchFamily="34" charset="0"/>
              </a:rPr>
              <a:t>Transcendence through literature.</a:t>
            </a:r>
          </a:p>
        </p:txBody>
      </p:sp>
    </p:spTree>
    <p:extLst>
      <p:ext uri="{BB962C8B-B14F-4D97-AF65-F5344CB8AC3E}">
        <p14:creationId xmlns:p14="http://schemas.microsoft.com/office/powerpoint/2010/main" val="38236827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90401" y="3954947"/>
            <a:ext cx="2182606" cy="2784631"/>
          </a:xfrm>
          <a:prstGeom prst="roundRect">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latin typeface="Sassoon Primary Std" panose="020B0503020103030203" pitchFamily="34" charset="0"/>
              </a:rPr>
              <a:t>MUSIC</a:t>
            </a:r>
          </a:p>
          <a:p>
            <a:pPr marL="171450" indent="-171450">
              <a:buFont typeface="Arial" panose="020B0604020202020204" pitchFamily="34" charset="0"/>
              <a:buChar char="•"/>
            </a:pPr>
            <a:r>
              <a:rPr lang="en-GB" sz="1000" dirty="0">
                <a:latin typeface="Sassoon Primary Std" panose="020B0503020103030203" pitchFamily="34" charset="0"/>
              </a:rPr>
              <a:t>Develop an understanding of musical structure by exploring and ordering rhythms.</a:t>
            </a:r>
          </a:p>
          <a:p>
            <a:pPr marL="171450" indent="-171450">
              <a:buFont typeface="Arial" panose="020B0604020202020204" pitchFamily="34" charset="0"/>
              <a:buChar char="•"/>
            </a:pPr>
            <a:r>
              <a:rPr lang="en-GB" sz="1000" dirty="0">
                <a:latin typeface="Sassoon Primary Std" panose="020B0503020103030203" pitchFamily="34" charset="0"/>
              </a:rPr>
              <a:t>Read simple symbols representing pitch</a:t>
            </a:r>
          </a:p>
          <a:p>
            <a:pPr marL="171450" indent="-171450">
              <a:buFont typeface="Arial" panose="020B0604020202020204" pitchFamily="34" charset="0"/>
              <a:buChar char="•"/>
            </a:pPr>
            <a:r>
              <a:rPr lang="en-GB" sz="1000" dirty="0">
                <a:latin typeface="Sassoon Primary Std" panose="020B0503020103030203" pitchFamily="34" charset="0"/>
              </a:rPr>
              <a:t>Play tuned percussion.</a:t>
            </a: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p:txBody>
      </p:sp>
      <p:sp>
        <p:nvSpPr>
          <p:cNvPr id="3" name="Rounded Rectangle 2"/>
          <p:cNvSpPr/>
          <p:nvPr/>
        </p:nvSpPr>
        <p:spPr>
          <a:xfrm>
            <a:off x="2382426" y="3964040"/>
            <a:ext cx="2866157" cy="2814706"/>
          </a:xfrm>
          <a:prstGeom prst="roundRect">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latin typeface="Sassoon Primary Std" panose="020B0503020103030203" pitchFamily="34" charset="0"/>
              </a:rPr>
              <a:t>COMPUTING</a:t>
            </a:r>
          </a:p>
          <a:p>
            <a:r>
              <a:rPr lang="en-GB" sz="1000" dirty="0">
                <a:solidFill>
                  <a:schemeClr val="tx1"/>
                </a:solidFill>
                <a:latin typeface="Sassoon Primary Std" panose="020B0503020103030203" pitchFamily="34" charset="0"/>
              </a:rPr>
              <a:t>Computing Skills</a:t>
            </a:r>
          </a:p>
          <a:p>
            <a:pPr marL="171450" indent="-171450">
              <a:buFont typeface="Arial" panose="020B0604020202020204" pitchFamily="34" charset="0"/>
              <a:buChar char="•"/>
            </a:pPr>
            <a:r>
              <a:rPr lang="en-GB" sz="1000" dirty="0">
                <a:latin typeface="Sassoon Primary Std" panose="020B0503020103030203" pitchFamily="34" charset="0"/>
              </a:rPr>
              <a:t>Practising using a mouse and trackpad.</a:t>
            </a:r>
          </a:p>
          <a:p>
            <a:pPr marL="171450" indent="-171450">
              <a:buFont typeface="Arial" panose="020B0604020202020204" pitchFamily="34" charset="0"/>
              <a:buChar char="•"/>
            </a:pPr>
            <a:r>
              <a:rPr lang="en-GB" sz="1000" dirty="0">
                <a:latin typeface="Sassoon Primary Std" panose="020B0503020103030203" pitchFamily="34" charset="0"/>
              </a:rPr>
              <a:t>Using different programs.</a:t>
            </a:r>
          </a:p>
          <a:p>
            <a:pPr marL="171450" indent="-171450">
              <a:buFont typeface="Arial" panose="020B0604020202020204" pitchFamily="34" charset="0"/>
              <a:buChar char="•"/>
            </a:pPr>
            <a:r>
              <a:rPr lang="en-GB" sz="1000" dirty="0">
                <a:latin typeface="Sassoon Primary Std" panose="020B0503020103030203" pitchFamily="34" charset="0"/>
              </a:rPr>
              <a:t>Practising keyboard skills.</a:t>
            </a:r>
          </a:p>
          <a:p>
            <a:pPr marL="171450" indent="-171450">
              <a:buFont typeface="Arial" panose="020B0604020202020204" pitchFamily="34" charset="0"/>
              <a:buChar char="•"/>
            </a:pPr>
            <a:r>
              <a:rPr lang="en-GB" sz="1000" dirty="0">
                <a:latin typeface="Sassoon Primary Std" panose="020B0503020103030203" pitchFamily="34" charset="0"/>
              </a:rPr>
              <a:t>Logging on and off.</a:t>
            </a:r>
          </a:p>
          <a:p>
            <a:r>
              <a:rPr lang="en-GB" sz="1000" dirty="0">
                <a:solidFill>
                  <a:schemeClr val="tx1"/>
                </a:solidFill>
                <a:latin typeface="Sassoon Primary Std" panose="020B0503020103030203" pitchFamily="34" charset="0"/>
              </a:rPr>
              <a:t>Programming Quizzes</a:t>
            </a:r>
          </a:p>
          <a:p>
            <a:pPr marL="171450" indent="-171450">
              <a:buFont typeface="Arial" panose="020B0604020202020204" pitchFamily="34" charset="0"/>
              <a:buChar char="•"/>
            </a:pPr>
            <a:r>
              <a:rPr lang="en-GB" sz="1000" dirty="0">
                <a:latin typeface="Sassoon Primary Std" panose="020B0503020103030203" pitchFamily="34" charset="0"/>
              </a:rPr>
              <a:t>To create instructions in a sequence.</a:t>
            </a:r>
          </a:p>
          <a:p>
            <a:pPr marL="171450" indent="-171450">
              <a:buFont typeface="Arial" panose="020B0604020202020204" pitchFamily="34" charset="0"/>
              <a:buChar char="•"/>
            </a:pPr>
            <a:r>
              <a:rPr lang="en-GB" sz="1000" dirty="0">
                <a:latin typeface="Sassoon Primary Std" panose="020B0503020103030203" pitchFamily="34" charset="0"/>
              </a:rPr>
              <a:t>To choose a series of commands that can be run as a program.</a:t>
            </a:r>
          </a:p>
          <a:p>
            <a:pPr marL="171450" indent="-171450">
              <a:buFont typeface="Arial" panose="020B0604020202020204" pitchFamily="34" charset="0"/>
              <a:buChar char="•"/>
            </a:pPr>
            <a:r>
              <a:rPr lang="en-GB" sz="1000" dirty="0">
                <a:latin typeface="Sassoon Primary Std" panose="020B0503020103030203" pitchFamily="34" charset="0"/>
              </a:rPr>
              <a:t>To use logical reasoning to predict the outcome of a program.</a:t>
            </a:r>
          </a:p>
          <a:p>
            <a:pPr marL="171450" indent="-171450">
              <a:buFont typeface="Arial" panose="020B0604020202020204" pitchFamily="34" charset="0"/>
              <a:buChar char="•"/>
            </a:pPr>
            <a:r>
              <a:rPr lang="en-GB" sz="1000" dirty="0">
                <a:latin typeface="Sassoon Primary Std" panose="020B0503020103030203" pitchFamily="34" charset="0"/>
              </a:rPr>
              <a:t>To create and debug a program.</a:t>
            </a:r>
            <a:endParaRPr lang="en-GB" dirty="0">
              <a:latin typeface="Sassoon Primary Std" panose="020B0503020103030203" pitchFamily="34" charset="0"/>
            </a:endParaRPr>
          </a:p>
          <a:p>
            <a:pPr algn="ctr"/>
            <a:endParaRPr lang="en-GB" dirty="0">
              <a:latin typeface="Sassoon Primary Std" panose="020B0503020103030203" pitchFamily="34" charset="0"/>
            </a:endParaRPr>
          </a:p>
        </p:txBody>
      </p:sp>
      <p:sp>
        <p:nvSpPr>
          <p:cNvPr id="4" name="Rounded Rectangle 3"/>
          <p:cNvSpPr/>
          <p:nvPr/>
        </p:nvSpPr>
        <p:spPr>
          <a:xfrm>
            <a:off x="2269529" y="130859"/>
            <a:ext cx="5653314" cy="3674884"/>
          </a:xfrm>
          <a:prstGeom prst="roundRect">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latin typeface="Sassoon Primary Std" panose="020B0503020103030203" pitchFamily="34" charset="0"/>
              </a:rPr>
              <a:t>RE</a:t>
            </a:r>
          </a:p>
          <a:p>
            <a:r>
              <a:rPr lang="en-GB" sz="1000" dirty="0">
                <a:solidFill>
                  <a:schemeClr val="tx1"/>
                </a:solidFill>
                <a:latin typeface="Sassoon Primary Std" panose="020B0503020103030203" pitchFamily="34" charset="0"/>
              </a:rPr>
              <a:t>Remembering</a:t>
            </a:r>
          </a:p>
          <a:p>
            <a:pPr marL="171450" indent="-171450">
              <a:buFont typeface="Arial" panose="020B0604020202020204" pitchFamily="34" charset="0"/>
              <a:buChar char="•"/>
            </a:pPr>
            <a:r>
              <a:rPr lang="en-GB" sz="1000" dirty="0">
                <a:latin typeface="Sassoon Primary Std" panose="020B0503020103030203" pitchFamily="34" charset="0"/>
              </a:rPr>
              <a:t>Describing what remembering means.</a:t>
            </a:r>
          </a:p>
          <a:p>
            <a:pPr marL="171450" indent="-171450">
              <a:buFont typeface="Arial" panose="020B0604020202020204" pitchFamily="34" charset="0"/>
              <a:buChar char="•"/>
            </a:pPr>
            <a:r>
              <a:rPr lang="en-GB" sz="1000" dirty="0">
                <a:latin typeface="Sassoon Primary Std" panose="020B0503020103030203" pitchFamily="34" charset="0"/>
              </a:rPr>
              <a:t>Re telling the story of the Passover from the Jewish religion.</a:t>
            </a:r>
          </a:p>
          <a:p>
            <a:pPr marL="171450" indent="-171450">
              <a:buFont typeface="Arial" panose="020B0604020202020204" pitchFamily="34" charset="0"/>
              <a:buChar char="•"/>
            </a:pPr>
            <a:r>
              <a:rPr lang="en-GB" sz="1000" dirty="0">
                <a:latin typeface="Sassoon Primary Std" panose="020B0503020103030203" pitchFamily="34" charset="0"/>
              </a:rPr>
              <a:t>Exploring the Seder plate and how it helps Jews to remember.</a:t>
            </a:r>
          </a:p>
          <a:p>
            <a:pPr marL="171450" indent="-171450">
              <a:buFont typeface="Arial" panose="020B0604020202020204" pitchFamily="34" charset="0"/>
              <a:buChar char="•"/>
            </a:pPr>
            <a:r>
              <a:rPr lang="en-GB" sz="1000" dirty="0">
                <a:latin typeface="Sassoon Primary Std" panose="020B0503020103030203" pitchFamily="34" charset="0"/>
              </a:rPr>
              <a:t>Thinking about whether it is important for Jews to remember how God helped them.</a:t>
            </a:r>
          </a:p>
          <a:p>
            <a:pPr marL="171450" indent="-171450">
              <a:buFont typeface="Arial" panose="020B0604020202020204" pitchFamily="34" charset="0"/>
              <a:buChar char="•"/>
            </a:pPr>
            <a:r>
              <a:rPr lang="en-GB" sz="1000" dirty="0">
                <a:latin typeface="Sassoon Primary Std" panose="020B0503020103030203" pitchFamily="34" charset="0"/>
              </a:rPr>
              <a:t>Considering what our special things help us to remember?</a:t>
            </a:r>
          </a:p>
          <a:p>
            <a:r>
              <a:rPr lang="en-GB" sz="1000" dirty="0">
                <a:solidFill>
                  <a:schemeClr val="tx1"/>
                </a:solidFill>
                <a:latin typeface="Sassoon Primary Std" panose="020B0503020103030203" pitchFamily="34" charset="0"/>
              </a:rPr>
              <a:t>Creation</a:t>
            </a:r>
          </a:p>
          <a:p>
            <a:pPr marL="171450" indent="-171450">
              <a:buFont typeface="Arial" panose="020B0604020202020204" pitchFamily="34" charset="0"/>
              <a:buChar char="•"/>
            </a:pPr>
            <a:r>
              <a:rPr lang="en-GB" sz="1000" dirty="0">
                <a:latin typeface="Sassoon Primary Std" panose="020B0503020103030203" pitchFamily="34" charset="0"/>
              </a:rPr>
              <a:t>Identifying and talking about the concept of creation.</a:t>
            </a:r>
          </a:p>
          <a:p>
            <a:pPr marL="171450" indent="-171450">
              <a:buFont typeface="Arial" panose="020B0604020202020204" pitchFamily="34" charset="0"/>
              <a:buChar char="•"/>
            </a:pPr>
            <a:r>
              <a:rPr lang="en-GB" sz="1000" dirty="0">
                <a:latin typeface="Sassoon Primary Std" panose="020B0503020103030203" pitchFamily="34" charset="0"/>
              </a:rPr>
              <a:t>Describing the Christian and Hindu creation stories.</a:t>
            </a:r>
          </a:p>
          <a:p>
            <a:pPr marL="171450" indent="-171450">
              <a:buFont typeface="Arial" panose="020B0604020202020204" pitchFamily="34" charset="0"/>
              <a:buChar char="•"/>
            </a:pPr>
            <a:r>
              <a:rPr lang="en-GB" sz="1000" dirty="0">
                <a:latin typeface="Sassoon Primary Std" panose="020B0503020103030203" pitchFamily="34" charset="0"/>
              </a:rPr>
              <a:t>Considering and discussing why Christians and Hindus value these stories.</a:t>
            </a:r>
          </a:p>
          <a:p>
            <a:pPr marL="171450" indent="-171450">
              <a:buFont typeface="Arial" panose="020B0604020202020204" pitchFamily="34" charset="0"/>
              <a:buChar char="•"/>
            </a:pPr>
            <a:r>
              <a:rPr lang="en-GB" sz="1000" dirty="0">
                <a:latin typeface="Sassoon Primary Std" panose="020B0503020103030203" pitchFamily="34" charset="0"/>
              </a:rPr>
              <a:t>Describing a personal response to creation.</a:t>
            </a:r>
          </a:p>
          <a:p>
            <a:pPr marL="171450" indent="-171450">
              <a:buFont typeface="Arial" panose="020B0604020202020204" pitchFamily="34" charset="0"/>
              <a:buChar char="•"/>
            </a:pPr>
            <a:r>
              <a:rPr lang="en-GB" sz="1000" dirty="0">
                <a:latin typeface="Sassoon Primary Std" panose="020B0503020103030203" pitchFamily="34" charset="0"/>
              </a:rPr>
              <a:t>Considering how our personal opinions about creation influence how we live.</a:t>
            </a:r>
          </a:p>
          <a:p>
            <a:pPr marL="171450" indent="-171450">
              <a:buFont typeface="Arial" panose="020B0604020202020204" pitchFamily="34" charset="0"/>
              <a:buChar char="•"/>
            </a:pPr>
            <a:r>
              <a:rPr lang="en-GB" sz="1000" dirty="0">
                <a:latin typeface="Sassoon Primary Std" panose="020B0503020103030203" pitchFamily="34" charset="0"/>
              </a:rPr>
              <a:t>Thinking about how we should or could look after the environment.</a:t>
            </a:r>
          </a:p>
          <a:p>
            <a:endParaRPr lang="en-GB" sz="1000" dirty="0">
              <a:solidFill>
                <a:schemeClr val="tx1"/>
              </a:solidFill>
              <a:latin typeface="Sassoon Primary Std" panose="020B0503020103030203" pitchFamily="34" charset="0"/>
            </a:endParaRPr>
          </a:p>
        </p:txBody>
      </p:sp>
      <p:sp>
        <p:nvSpPr>
          <p:cNvPr id="5" name="Rounded Rectangle 4"/>
          <p:cNvSpPr/>
          <p:nvPr/>
        </p:nvSpPr>
        <p:spPr>
          <a:xfrm>
            <a:off x="5344872" y="3983542"/>
            <a:ext cx="1771232" cy="2819332"/>
          </a:xfrm>
          <a:prstGeom prst="roundRect">
            <a:avLst/>
          </a:prstGeom>
          <a:solidFill>
            <a:srgbClr val="A5A5A5"/>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bg1"/>
                </a:solidFill>
                <a:latin typeface="Sassoon Primary Std" panose="020B0503020103030203" pitchFamily="34" charset="0"/>
              </a:rPr>
              <a:t>PSHE</a:t>
            </a:r>
          </a:p>
          <a:p>
            <a:r>
              <a:rPr lang="en-GB" sz="1000" dirty="0">
                <a:solidFill>
                  <a:schemeClr val="tx1"/>
                </a:solidFill>
                <a:latin typeface="Sassoon Primary Std" panose="020B0503020103030203" pitchFamily="34" charset="0"/>
              </a:rPr>
              <a:t>Being my best</a:t>
            </a:r>
          </a:p>
          <a:p>
            <a:pPr marL="171450" indent="-171450">
              <a:buFont typeface="Arial" panose="020B0604020202020204" pitchFamily="34" charset="0"/>
              <a:buChar char="•"/>
            </a:pPr>
            <a:r>
              <a:rPr lang="en-GB" sz="1000" dirty="0">
                <a:solidFill>
                  <a:schemeClr val="bg1"/>
                </a:solidFill>
                <a:latin typeface="Sassoon Primary Std" panose="020B0503020103030203" pitchFamily="34" charset="0"/>
              </a:rPr>
              <a:t>Learning about how we learn and developing resilience.</a:t>
            </a:r>
          </a:p>
          <a:p>
            <a:pPr marL="171450" indent="-171450">
              <a:buFont typeface="Arial" panose="020B0604020202020204" pitchFamily="34" charset="0"/>
              <a:buChar char="•"/>
            </a:pPr>
            <a:r>
              <a:rPr lang="en-GB" sz="1000" dirty="0">
                <a:solidFill>
                  <a:schemeClr val="bg1"/>
                </a:solidFill>
                <a:latin typeface="Sassoon Primary Std" panose="020B0503020103030203" pitchFamily="34" charset="0"/>
              </a:rPr>
              <a:t>Keeping clean and healthy.</a:t>
            </a:r>
          </a:p>
          <a:p>
            <a:r>
              <a:rPr lang="en-GB" sz="1000" kern="1400" dirty="0">
                <a:solidFill>
                  <a:schemeClr val="tx1"/>
                </a:solidFill>
                <a:latin typeface="Sassoon Primary Std" panose="020B0503020103030203" pitchFamily="34" charset="0"/>
              </a:rPr>
              <a:t>Growing and changing</a:t>
            </a:r>
          </a:p>
          <a:p>
            <a:pPr indent="-179997">
              <a:buFont typeface="Arial" panose="020B0604020202020204" pitchFamily="34" charset="0"/>
              <a:buChar char="•"/>
            </a:pPr>
            <a:r>
              <a:rPr lang="en-GB" sz="1000" kern="1400" dirty="0">
                <a:solidFill>
                  <a:schemeClr val="bg1"/>
                </a:solidFill>
                <a:latin typeface="Sassoon Primary Std" panose="020B0503020103030203" pitchFamily="34" charset="0"/>
              </a:rPr>
              <a:t>Learning about changes as we grow.</a:t>
            </a:r>
          </a:p>
          <a:p>
            <a:pPr indent="-179997">
              <a:buFont typeface="Arial" panose="020B0604020202020204" pitchFamily="34" charset="0"/>
              <a:buChar char="•"/>
            </a:pPr>
            <a:r>
              <a:rPr lang="en-GB" sz="1000" kern="1400" dirty="0">
                <a:solidFill>
                  <a:schemeClr val="bg1"/>
                </a:solidFill>
                <a:latin typeface="Sassoon Primary Std" panose="020B0503020103030203" pitchFamily="34" charset="0"/>
              </a:rPr>
              <a:t>Learning about privacy and how to respect privacy. </a:t>
            </a:r>
          </a:p>
          <a:p>
            <a:pPr>
              <a:lnSpc>
                <a:spcPct val="119000"/>
              </a:lnSpc>
              <a:spcAft>
                <a:spcPts val="600"/>
              </a:spcAft>
            </a:pPr>
            <a:r>
              <a:rPr lang="en-GB" sz="800" kern="1400" dirty="0">
                <a:solidFill>
                  <a:srgbClr val="000000"/>
                </a:solidFill>
                <a:latin typeface="Calibri" panose="020F0502020204030204" pitchFamily="34" charset="0"/>
              </a:rPr>
              <a:t> </a:t>
            </a:r>
          </a:p>
          <a:p>
            <a:pPr marL="171450" indent="-171450">
              <a:buFont typeface="Arial" panose="020B0604020202020204" pitchFamily="34" charset="0"/>
              <a:buChar char="•"/>
            </a:pPr>
            <a:endParaRPr lang="en-GB" sz="1000"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p:txBody>
      </p:sp>
      <p:sp>
        <p:nvSpPr>
          <p:cNvPr id="6" name="Rounded Rectangle 5"/>
          <p:cNvSpPr/>
          <p:nvPr/>
        </p:nvSpPr>
        <p:spPr>
          <a:xfrm>
            <a:off x="107240" y="130859"/>
            <a:ext cx="2047807" cy="3674884"/>
          </a:xfrm>
          <a:prstGeom prst="roundRect">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Sassoon Primary Std" panose="020B0503020103030203" pitchFamily="34" charset="0"/>
              </a:rPr>
              <a:t>PE</a:t>
            </a:r>
          </a:p>
          <a:p>
            <a:pPr marL="171450" indent="-171450">
              <a:buFont typeface="Arial" panose="020B0604020202020204" pitchFamily="34" charset="0"/>
              <a:buChar char="•"/>
            </a:pPr>
            <a:r>
              <a:rPr lang="en-GB" sz="1000" dirty="0">
                <a:latin typeface="Sassoon Primary Std" panose="020B0503020103030203" pitchFamily="34" charset="0"/>
              </a:rPr>
              <a:t>Use space, actions, dynamics and relationships </a:t>
            </a:r>
            <a:r>
              <a:rPr lang="en-GB" sz="1000">
                <a:latin typeface="Sassoon Primary Std" panose="020B0503020103030203" pitchFamily="34" charset="0"/>
              </a:rPr>
              <a:t>in dance.</a:t>
            </a:r>
            <a:endParaRPr lang="en-GB" sz="1000" dirty="0">
              <a:latin typeface="Sassoon Primary Std" panose="020B0503020103030203" pitchFamily="34" charset="0"/>
            </a:endParaRPr>
          </a:p>
          <a:p>
            <a:pPr marL="171450" indent="-171450">
              <a:buFont typeface="Arial" panose="020B0604020202020204" pitchFamily="34" charset="0"/>
              <a:buChar char="•"/>
            </a:pPr>
            <a:r>
              <a:rPr lang="en-GB" sz="1000" dirty="0">
                <a:latin typeface="Sassoon Primary Std" panose="020B0503020103030203" pitchFamily="34" charset="0"/>
              </a:rPr>
              <a:t>Begin to choose specific tactics in ball games.</a:t>
            </a:r>
          </a:p>
          <a:p>
            <a:pPr marL="171450" indent="-171450">
              <a:buFont typeface="Arial" panose="020B0604020202020204" pitchFamily="34" charset="0"/>
              <a:buChar char="•"/>
            </a:pPr>
            <a:r>
              <a:rPr lang="en-GB" sz="1000" dirty="0">
                <a:latin typeface="Sassoon Primary Std" panose="020B0503020103030203" pitchFamily="34" charset="0"/>
              </a:rPr>
              <a:t>Develop net and wall skills.</a:t>
            </a:r>
          </a:p>
          <a:p>
            <a:pPr marL="171450" indent="-171450">
              <a:buFont typeface="Arial" panose="020B0604020202020204" pitchFamily="34" charset="0"/>
              <a:buChar char="•"/>
            </a:pPr>
            <a:r>
              <a:rPr lang="en-GB" sz="1000" dirty="0">
                <a:latin typeface="Sassoon Primary Std" panose="020B0503020103030203" pitchFamily="34" charset="0"/>
              </a:rPr>
              <a:t>Improve agility and coordination and use in a game.</a:t>
            </a:r>
          </a:p>
          <a:p>
            <a:pPr marL="171450" indent="-171450">
              <a:buFont typeface="Arial" panose="020B0604020202020204" pitchFamily="34" charset="0"/>
              <a:buChar char="•"/>
            </a:pPr>
            <a:r>
              <a:rPr lang="en-GB" sz="1000" dirty="0">
                <a:latin typeface="Sassoon Primary Std" panose="020B0503020103030203" pitchFamily="34" charset="0"/>
              </a:rPr>
              <a:t>Throw and handle a variety of objects underarm and overarm.  </a:t>
            </a:r>
          </a:p>
          <a:p>
            <a:pPr marL="171450" indent="-171450">
              <a:buFont typeface="Arial" panose="020B0604020202020204" pitchFamily="34" charset="0"/>
              <a:buChar char="•"/>
            </a:pPr>
            <a:r>
              <a:rPr lang="en-GB" sz="1000" dirty="0">
                <a:latin typeface="Sassoon Primary Std" panose="020B0503020103030203" pitchFamily="34" charset="0"/>
              </a:rPr>
              <a:t>Develop power, agility, coordination and balance.</a:t>
            </a:r>
          </a:p>
          <a:p>
            <a:pPr marL="171450" indent="-171450">
              <a:buFont typeface="Arial" panose="020B0604020202020204" pitchFamily="34" charset="0"/>
              <a:buChar char="•"/>
            </a:pPr>
            <a:r>
              <a:rPr lang="en-GB" sz="1000" dirty="0">
                <a:latin typeface="Sassoon Primary Std" panose="020B0503020103030203" pitchFamily="34" charset="0"/>
              </a:rPr>
              <a:t>Play as part of a team in games.</a:t>
            </a:r>
          </a:p>
          <a:p>
            <a:pPr algn="ct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p:txBody>
      </p:sp>
      <p:pic>
        <p:nvPicPr>
          <p:cNvPr id="11" name="Picture 10"/>
          <p:cNvPicPr>
            <a:picLocks noChangeAspect="1"/>
          </p:cNvPicPr>
          <p:nvPr/>
        </p:nvPicPr>
        <p:blipFill>
          <a:blip r:embed="rId2"/>
          <a:stretch>
            <a:fillRect/>
          </a:stretch>
        </p:blipFill>
        <p:spPr>
          <a:xfrm>
            <a:off x="2593417" y="3077993"/>
            <a:ext cx="341487" cy="343323"/>
          </a:xfrm>
          <a:prstGeom prst="rect">
            <a:avLst/>
          </a:prstGeom>
        </p:spPr>
      </p:pic>
      <p:sp>
        <p:nvSpPr>
          <p:cNvPr id="12" name="Rounded Rectangle 11"/>
          <p:cNvSpPr/>
          <p:nvPr/>
        </p:nvSpPr>
        <p:spPr>
          <a:xfrm>
            <a:off x="9342865" y="3938403"/>
            <a:ext cx="2724680" cy="2817717"/>
          </a:xfrm>
          <a:prstGeom prst="roundRect">
            <a:avLst/>
          </a:prstGeom>
          <a:solidFill>
            <a:srgbClr val="A5A5A5"/>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US" dirty="0">
                <a:solidFill>
                  <a:schemeClr val="bg1"/>
                </a:solidFill>
                <a:latin typeface="Sassoon Primary Std" panose="020B0503020103030203" pitchFamily="34" charset="0"/>
              </a:rPr>
              <a:t>DT</a:t>
            </a:r>
          </a:p>
          <a:p>
            <a:pPr lvl="0" algn="ctr"/>
            <a:r>
              <a:rPr lang="en-US" sz="1000" dirty="0">
                <a:solidFill>
                  <a:schemeClr val="tx1"/>
                </a:solidFill>
                <a:latin typeface="Sassoon Primary Std" panose="020B0503020103030203" pitchFamily="34" charset="0"/>
              </a:rPr>
              <a:t>Design, make and evaluate hand puppets for a child to use to retell a story</a:t>
            </a:r>
          </a:p>
          <a:p>
            <a:pPr marL="171450" lvl="0" indent="-171450">
              <a:buFont typeface="Arial" panose="020B0604020202020204" pitchFamily="34" charset="0"/>
              <a:buChar char="•"/>
            </a:pPr>
            <a:r>
              <a:rPr lang="en-GB" sz="1000" dirty="0">
                <a:solidFill>
                  <a:schemeClr val="bg1"/>
                </a:solidFill>
                <a:latin typeface="Sassoon Primary Std" panose="020B0503020103030203" pitchFamily="34" charset="0"/>
              </a:rPr>
              <a:t>Investigate existing puppets to explore materials to use.</a:t>
            </a:r>
          </a:p>
          <a:p>
            <a:pPr marL="171450" lvl="0" indent="-171450">
              <a:buFont typeface="Arial" panose="020B0604020202020204" pitchFamily="34" charset="0"/>
              <a:buChar char="•"/>
            </a:pPr>
            <a:r>
              <a:rPr lang="en-GB" sz="1000" dirty="0">
                <a:solidFill>
                  <a:schemeClr val="bg1"/>
                </a:solidFill>
                <a:latin typeface="Sassoon Primary Std" panose="020B0503020103030203" pitchFamily="34" charset="0"/>
              </a:rPr>
              <a:t>Create and use templates.</a:t>
            </a:r>
          </a:p>
          <a:p>
            <a:pPr marL="171450" lvl="0" indent="-171450">
              <a:buFont typeface="Arial" panose="020B0604020202020204" pitchFamily="34" charset="0"/>
              <a:buChar char="•"/>
            </a:pPr>
            <a:r>
              <a:rPr lang="en-GB" sz="1000" dirty="0">
                <a:solidFill>
                  <a:schemeClr val="bg1"/>
                </a:solidFill>
                <a:latin typeface="Sassoon Primary Std" panose="020B0503020103030203" pitchFamily="34" charset="0"/>
              </a:rPr>
              <a:t>Learn different techniques for joining materials.</a:t>
            </a:r>
          </a:p>
          <a:p>
            <a:pPr marL="171450" lvl="0" indent="-171450">
              <a:buFont typeface="Arial" panose="020B0604020202020204" pitchFamily="34" charset="0"/>
              <a:buChar char="•"/>
            </a:pPr>
            <a:r>
              <a:rPr lang="en-GB" sz="1000" dirty="0">
                <a:solidFill>
                  <a:schemeClr val="bg1"/>
                </a:solidFill>
                <a:latin typeface="Sassoon Primary Std" panose="020B0503020103030203" pitchFamily="34" charset="0"/>
              </a:rPr>
              <a:t>Make a hand puppet.</a:t>
            </a:r>
          </a:p>
          <a:p>
            <a:pPr marL="171450" lvl="0" indent="-171450">
              <a:buFont typeface="Arial" panose="020B0604020202020204" pitchFamily="34" charset="0"/>
              <a:buChar char="•"/>
            </a:pPr>
            <a:r>
              <a:rPr lang="en-GB" sz="1000" dirty="0">
                <a:solidFill>
                  <a:schemeClr val="bg1"/>
                </a:solidFill>
                <a:latin typeface="Sassoon Primary Std" panose="020B0503020103030203" pitchFamily="34" charset="0"/>
              </a:rPr>
              <a:t>Evaluate the final product</a:t>
            </a:r>
            <a:endParaRPr lang="en-US" sz="1400" dirty="0">
              <a:solidFill>
                <a:schemeClr val="bg1"/>
              </a:solidFill>
              <a:latin typeface="Sassoon Primary Std" panose="020B0503020103030203" pitchFamily="34" charset="0"/>
            </a:endParaRPr>
          </a:p>
        </p:txBody>
      </p:sp>
      <p:sp>
        <p:nvSpPr>
          <p:cNvPr id="13" name="Rounded Rectangle 12"/>
          <p:cNvSpPr/>
          <p:nvPr/>
        </p:nvSpPr>
        <p:spPr>
          <a:xfrm>
            <a:off x="8052660" y="2524165"/>
            <a:ext cx="4014885" cy="1344188"/>
          </a:xfrm>
          <a:prstGeom prst="roundRect">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latin typeface="Sassoon Primary Std" panose="020B0503020103030203" pitchFamily="34" charset="0"/>
              </a:rPr>
              <a:t>ART</a:t>
            </a:r>
          </a:p>
          <a:p>
            <a:r>
              <a:rPr lang="en-GB" sz="1000" dirty="0">
                <a:solidFill>
                  <a:schemeClr val="tx1"/>
                </a:solidFill>
                <a:latin typeface="Sassoon Primary Std" panose="020B0503020103030203" pitchFamily="34" charset="0"/>
              </a:rPr>
              <a:t>Exploring the connection between art and music. How can we use one to inspire the other?</a:t>
            </a:r>
          </a:p>
          <a:p>
            <a:pPr marL="171450" lvl="0" indent="-171450">
              <a:buFont typeface="Arial" panose="020B0604020202020204" pitchFamily="34" charset="0"/>
              <a:buChar char="•"/>
            </a:pPr>
            <a:r>
              <a:rPr lang="en-US" sz="1000" dirty="0">
                <a:solidFill>
                  <a:schemeClr val="bg1"/>
                </a:solidFill>
                <a:latin typeface="Sassoon Primary Std" panose="020B0503020103030203" pitchFamily="34" charset="0"/>
              </a:rPr>
              <a:t>Making marks to rhythms and sounds.</a:t>
            </a:r>
          </a:p>
          <a:p>
            <a:pPr marL="171450" lvl="0" indent="-171450">
              <a:buFont typeface="Arial" panose="020B0604020202020204" pitchFamily="34" charset="0"/>
              <a:buChar char="•"/>
            </a:pPr>
            <a:r>
              <a:rPr lang="en-US" sz="1000" dirty="0">
                <a:solidFill>
                  <a:schemeClr val="bg1"/>
                </a:solidFill>
                <a:latin typeface="Sassoon Primary Std" panose="020B0503020103030203" pitchFamily="34" charset="0"/>
              </a:rPr>
              <a:t>Inventing, designing and making their own musical instrument.</a:t>
            </a:r>
          </a:p>
          <a:p>
            <a:pPr algn="ctr"/>
            <a:endParaRPr lang="en-GB" sz="1100" dirty="0">
              <a:latin typeface="Sassoon Primary Std" panose="020B0503020103030203" pitchFamily="34" charset="0"/>
            </a:endParaRPr>
          </a:p>
          <a:p>
            <a:r>
              <a:rPr lang="en-GB" sz="1100" dirty="0">
                <a:latin typeface="Sassoon Primary Std" panose="020B0503020103030203" pitchFamily="34" charset="0"/>
              </a:rPr>
              <a:t>      </a:t>
            </a:r>
            <a:endParaRPr lang="en-GB" dirty="0">
              <a:latin typeface="Sassoon Primary Std" panose="020B0503020103030203" pitchFamily="34" charset="0"/>
            </a:endParaRPr>
          </a:p>
        </p:txBody>
      </p:sp>
      <p:sp>
        <p:nvSpPr>
          <p:cNvPr id="15" name="Rounded Rectangle 14"/>
          <p:cNvSpPr/>
          <p:nvPr/>
        </p:nvSpPr>
        <p:spPr>
          <a:xfrm>
            <a:off x="8037326" y="173867"/>
            <a:ext cx="4030219" cy="2297932"/>
          </a:xfrm>
          <a:prstGeom prst="roundRect">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latin typeface="Sassoon Primary Std" panose="020B0503020103030203" pitchFamily="34" charset="0"/>
              </a:rPr>
              <a:t>HISTORY</a:t>
            </a:r>
          </a:p>
          <a:p>
            <a:pPr lvl="0"/>
            <a:r>
              <a:rPr lang="en-US" sz="1000" dirty="0">
                <a:solidFill>
                  <a:schemeClr val="tx1"/>
                </a:solidFill>
                <a:latin typeface="Sassoon Primary Std" panose="020B0503020103030203" pitchFamily="34" charset="0"/>
              </a:rPr>
              <a:t>How were the lives of famous explorers the same or different?</a:t>
            </a:r>
          </a:p>
          <a:p>
            <a:pPr marL="171450" lvl="0" indent="-171450">
              <a:buFont typeface="Arial" panose="020B0604020202020204" pitchFamily="34" charset="0"/>
              <a:buChar char="•"/>
            </a:pPr>
            <a:r>
              <a:rPr lang="en-US" sz="1000" dirty="0">
                <a:latin typeface="Sassoon Primary Std" panose="020B0503020103030203" pitchFamily="34" charset="0"/>
              </a:rPr>
              <a:t>Learning about explorers from the past and present who have made a big difference to the world.</a:t>
            </a:r>
          </a:p>
          <a:p>
            <a:pPr marL="171450" lvl="0" indent="-171450">
              <a:buFont typeface="Arial" panose="020B0604020202020204" pitchFamily="34" charset="0"/>
              <a:buChar char="•"/>
            </a:pPr>
            <a:r>
              <a:rPr lang="en-US" sz="1000" dirty="0">
                <a:latin typeface="Sassoon Primary Std" panose="020B0503020103030203" pitchFamily="34" charset="0"/>
              </a:rPr>
              <a:t>Comparing what life was like at the time of                          these explorers in different times.</a:t>
            </a:r>
          </a:p>
          <a:p>
            <a:pPr marL="171450" lvl="0" indent="-171450">
              <a:buFont typeface="Arial" panose="020B0604020202020204" pitchFamily="34" charset="0"/>
              <a:buChar char="•"/>
            </a:pPr>
            <a:r>
              <a:rPr lang="en-US" sz="1000" dirty="0">
                <a:latin typeface="Sassoon Primary Std" panose="020B0503020103030203" pitchFamily="34" charset="0"/>
              </a:rPr>
              <a:t>People to be studied include: Ibn Battuta,                      Christopher Columbus and Amelia Earhart.</a:t>
            </a:r>
          </a:p>
          <a:p>
            <a:pPr algn="ctr"/>
            <a:r>
              <a:rPr lang="en-GB" sz="1600" dirty="0">
                <a:latin typeface="Sassoon Primary Std" panose="020B0503020103030203" pitchFamily="34" charset="0"/>
              </a:rPr>
              <a:t>  </a:t>
            </a:r>
          </a:p>
        </p:txBody>
      </p:sp>
      <p:sp>
        <p:nvSpPr>
          <p:cNvPr id="16" name="Rounded Rectangle 15"/>
          <p:cNvSpPr/>
          <p:nvPr/>
        </p:nvSpPr>
        <p:spPr>
          <a:xfrm>
            <a:off x="7212394" y="3939911"/>
            <a:ext cx="2036502" cy="2862963"/>
          </a:xfrm>
          <a:prstGeom prst="roundRect">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latin typeface="Sassoon Primary Std" panose="020B0503020103030203" pitchFamily="34" charset="0"/>
              </a:rPr>
              <a:t>GEOGRAPHY</a:t>
            </a:r>
          </a:p>
          <a:p>
            <a:pPr lvl="0"/>
            <a:r>
              <a:rPr lang="en-US" sz="1000" dirty="0">
                <a:solidFill>
                  <a:schemeClr val="tx1"/>
                </a:solidFill>
                <a:latin typeface="Sassoon Primary Std" panose="020B0503020103030203" pitchFamily="34" charset="0"/>
              </a:rPr>
              <a:t>Where in the world are the seven continents and five oceans?</a:t>
            </a:r>
            <a:endParaRPr lang="en-GB" sz="1000" dirty="0">
              <a:latin typeface="Sassoon Primary Std" panose="020B0503020103030203" pitchFamily="34" charset="0"/>
            </a:endParaRPr>
          </a:p>
          <a:p>
            <a:pPr marL="171450" lvl="0" indent="-171450">
              <a:buFont typeface="Arial" panose="020B0604020202020204" pitchFamily="34" charset="0"/>
              <a:buChar char="•"/>
            </a:pPr>
            <a:r>
              <a:rPr lang="en-US" sz="1000" dirty="0">
                <a:latin typeface="Sassoon Primary Std" panose="020B0503020103030203" pitchFamily="34" charset="0"/>
              </a:rPr>
              <a:t>Using a globe to find and name the seven continents and five oceans.</a:t>
            </a:r>
          </a:p>
          <a:p>
            <a:pPr marL="171450" lvl="0" indent="-171450">
              <a:buFont typeface="Arial" panose="020B0604020202020204" pitchFamily="34" charset="0"/>
              <a:buChar char="•"/>
            </a:pPr>
            <a:r>
              <a:rPr lang="en-US" sz="1000" dirty="0">
                <a:latin typeface="Sassoon Primary Std" panose="020B0503020103030203" pitchFamily="34" charset="0"/>
              </a:rPr>
              <a:t>Identifying the equator, north and south poles.</a:t>
            </a:r>
          </a:p>
          <a:p>
            <a:pPr marL="171450" lvl="0" indent="-171450">
              <a:buFont typeface="Arial" panose="020B0604020202020204" pitchFamily="34" charset="0"/>
              <a:buChar char="•"/>
            </a:pPr>
            <a:r>
              <a:rPr lang="en-US" sz="1000" dirty="0">
                <a:latin typeface="Sassoon Primary Std" panose="020B0503020103030203" pitchFamily="34" charset="0"/>
              </a:rPr>
              <a:t>Using compass directions to show the position of continents on a map.</a:t>
            </a:r>
            <a:endParaRPr lang="en-GB" sz="1000" dirty="0">
              <a:latin typeface="Sassoon Primary Std" panose="020B0503020103030203" pitchFamily="34" charset="0"/>
            </a:endParaRPr>
          </a:p>
          <a:p>
            <a:pPr lvl="0"/>
            <a:r>
              <a:rPr lang="en-GB" sz="1000" dirty="0">
                <a:latin typeface="Sassoon Primary Std" panose="020B0503020103030203" pitchFamily="34" charset="0"/>
              </a:rPr>
              <a:t>                  </a:t>
            </a:r>
            <a:endParaRPr lang="en-GB" sz="1200"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p:txBody>
      </p:sp>
      <p:pic>
        <p:nvPicPr>
          <p:cNvPr id="17" name="Picture 16"/>
          <p:cNvPicPr>
            <a:picLocks noChangeAspect="1"/>
          </p:cNvPicPr>
          <p:nvPr/>
        </p:nvPicPr>
        <p:blipFill>
          <a:blip r:embed="rId3"/>
          <a:stretch>
            <a:fillRect/>
          </a:stretch>
        </p:blipFill>
        <p:spPr>
          <a:xfrm>
            <a:off x="11478145" y="6316998"/>
            <a:ext cx="319069" cy="319069"/>
          </a:xfrm>
          <a:prstGeom prst="rect">
            <a:avLst/>
          </a:prstGeom>
        </p:spPr>
      </p:pic>
      <p:pic>
        <p:nvPicPr>
          <p:cNvPr id="18" name="Picture 17"/>
          <p:cNvPicPr>
            <a:picLocks noChangeAspect="1"/>
          </p:cNvPicPr>
          <p:nvPr/>
        </p:nvPicPr>
        <p:blipFill>
          <a:blip r:embed="rId4"/>
          <a:stretch>
            <a:fillRect/>
          </a:stretch>
        </p:blipFill>
        <p:spPr>
          <a:xfrm>
            <a:off x="9576995" y="6059769"/>
            <a:ext cx="457974" cy="257229"/>
          </a:xfrm>
          <a:prstGeom prst="rect">
            <a:avLst/>
          </a:prstGeom>
        </p:spPr>
      </p:pic>
      <p:pic>
        <p:nvPicPr>
          <p:cNvPr id="24" name="Picture 23"/>
          <p:cNvPicPr>
            <a:picLocks noChangeAspect="1"/>
          </p:cNvPicPr>
          <p:nvPr/>
        </p:nvPicPr>
        <p:blipFill>
          <a:blip r:embed="rId4"/>
          <a:stretch>
            <a:fillRect/>
          </a:stretch>
        </p:blipFill>
        <p:spPr>
          <a:xfrm>
            <a:off x="5279044" y="3032620"/>
            <a:ext cx="582688" cy="327277"/>
          </a:xfrm>
          <a:prstGeom prst="rect">
            <a:avLst/>
          </a:prstGeom>
        </p:spPr>
      </p:pic>
      <p:pic>
        <p:nvPicPr>
          <p:cNvPr id="7" name="Picture 6"/>
          <p:cNvPicPr>
            <a:picLocks noChangeAspect="1"/>
          </p:cNvPicPr>
          <p:nvPr/>
        </p:nvPicPr>
        <p:blipFill>
          <a:blip r:embed="rId5"/>
          <a:stretch>
            <a:fillRect/>
          </a:stretch>
        </p:blipFill>
        <p:spPr>
          <a:xfrm>
            <a:off x="6965990" y="1499570"/>
            <a:ext cx="389779" cy="332338"/>
          </a:xfrm>
          <a:prstGeom prst="rect">
            <a:avLst/>
          </a:prstGeom>
        </p:spPr>
      </p:pic>
      <p:sp>
        <p:nvSpPr>
          <p:cNvPr id="8" name="Rectangle 7"/>
          <p:cNvSpPr/>
          <p:nvPr/>
        </p:nvSpPr>
        <p:spPr>
          <a:xfrm>
            <a:off x="6825789" y="1894360"/>
            <a:ext cx="1008156" cy="646331"/>
          </a:xfrm>
          <a:prstGeom prst="rect">
            <a:avLst/>
          </a:prstGeom>
        </p:spPr>
        <p:txBody>
          <a:bodyPr wrap="square">
            <a:spAutoFit/>
          </a:bodyPr>
          <a:lstStyle/>
          <a:p>
            <a:r>
              <a:rPr lang="en-GB" sz="900" i="1" dirty="0">
                <a:latin typeface="Sassoon Primary Std" panose="020B0503020103030203" pitchFamily="34" charset="0"/>
              </a:rPr>
              <a:t>Diversity</a:t>
            </a:r>
          </a:p>
          <a:p>
            <a:r>
              <a:rPr lang="en-GB" sz="900" i="1" dirty="0">
                <a:latin typeface="Sassoon Primary Std" panose="020B0503020103030203" pitchFamily="34" charset="0"/>
              </a:rPr>
              <a:t>Religion</a:t>
            </a:r>
          </a:p>
          <a:p>
            <a:r>
              <a:rPr lang="en-GB" sz="900" i="1" dirty="0">
                <a:latin typeface="Sassoon Primary Std" panose="020B0503020103030203" pitchFamily="34" charset="0"/>
              </a:rPr>
              <a:t>Sustainability – the environment</a:t>
            </a:r>
          </a:p>
        </p:txBody>
      </p:sp>
      <p:sp>
        <p:nvSpPr>
          <p:cNvPr id="9" name="Rectangle 8"/>
          <p:cNvSpPr/>
          <p:nvPr/>
        </p:nvSpPr>
        <p:spPr>
          <a:xfrm>
            <a:off x="3064721" y="2857239"/>
            <a:ext cx="2001819" cy="784830"/>
          </a:xfrm>
          <a:prstGeom prst="rect">
            <a:avLst/>
          </a:prstGeom>
        </p:spPr>
        <p:txBody>
          <a:bodyPr wrap="square">
            <a:spAutoFit/>
          </a:bodyPr>
          <a:lstStyle/>
          <a:p>
            <a:r>
              <a:rPr lang="en-GB" sz="900" i="1" dirty="0">
                <a:latin typeface="Sassoon Primary Std" panose="020B0503020103030203" pitchFamily="34" charset="0"/>
              </a:rPr>
              <a:t>Tolerance of different faiths and beliefs when learning about different ideas and concepts.</a:t>
            </a:r>
          </a:p>
          <a:p>
            <a:r>
              <a:rPr lang="en-GB" sz="900" i="1" dirty="0">
                <a:latin typeface="Sassoon Primary Std" panose="020B0503020103030203" pitchFamily="34" charset="0"/>
              </a:rPr>
              <a:t>Mutual respect when exploring and sharing views held by others.</a:t>
            </a:r>
          </a:p>
        </p:txBody>
      </p:sp>
      <p:sp>
        <p:nvSpPr>
          <p:cNvPr id="10" name="Rectangle 9"/>
          <p:cNvSpPr/>
          <p:nvPr/>
        </p:nvSpPr>
        <p:spPr>
          <a:xfrm>
            <a:off x="5880758" y="2885846"/>
            <a:ext cx="2003951" cy="784830"/>
          </a:xfrm>
          <a:prstGeom prst="rect">
            <a:avLst/>
          </a:prstGeom>
        </p:spPr>
        <p:txBody>
          <a:bodyPr wrap="square">
            <a:spAutoFit/>
          </a:bodyPr>
          <a:lstStyle/>
          <a:p>
            <a:r>
              <a:rPr lang="en-GB" sz="900" i="1" dirty="0">
                <a:latin typeface="Sassoon Primary Std" panose="020B0503020103030203" pitchFamily="34" charset="0"/>
              </a:rPr>
              <a:t>Broader understanding of the world when exploring the lived reality of religion in believer’s lives. Understanding and using theological vocabulary.</a:t>
            </a:r>
          </a:p>
        </p:txBody>
      </p:sp>
      <p:sp>
        <p:nvSpPr>
          <p:cNvPr id="19" name="Rectangle 18"/>
          <p:cNvSpPr/>
          <p:nvPr/>
        </p:nvSpPr>
        <p:spPr>
          <a:xfrm>
            <a:off x="540263" y="3424898"/>
            <a:ext cx="1516762" cy="230832"/>
          </a:xfrm>
          <a:prstGeom prst="rect">
            <a:avLst/>
          </a:prstGeom>
        </p:spPr>
        <p:txBody>
          <a:bodyPr wrap="none">
            <a:spAutoFit/>
          </a:bodyPr>
          <a:lstStyle/>
          <a:p>
            <a:r>
              <a:rPr lang="en-GB" sz="900" i="1" dirty="0">
                <a:latin typeface="Sassoon Primary Std" panose="020B0503020103030203" pitchFamily="34" charset="0"/>
              </a:rPr>
              <a:t>Mutual respect in team work</a:t>
            </a:r>
          </a:p>
        </p:txBody>
      </p:sp>
      <p:pic>
        <p:nvPicPr>
          <p:cNvPr id="20" name="Picture 19"/>
          <p:cNvPicPr>
            <a:picLocks noChangeAspect="1"/>
          </p:cNvPicPr>
          <p:nvPr/>
        </p:nvPicPr>
        <p:blipFill>
          <a:blip r:embed="rId3"/>
          <a:stretch>
            <a:fillRect/>
          </a:stretch>
        </p:blipFill>
        <p:spPr>
          <a:xfrm>
            <a:off x="230865" y="3321087"/>
            <a:ext cx="353599" cy="353599"/>
          </a:xfrm>
          <a:prstGeom prst="rect">
            <a:avLst/>
          </a:prstGeom>
        </p:spPr>
      </p:pic>
      <p:sp>
        <p:nvSpPr>
          <p:cNvPr id="21" name="Rectangle 20"/>
          <p:cNvSpPr/>
          <p:nvPr/>
        </p:nvSpPr>
        <p:spPr>
          <a:xfrm>
            <a:off x="8633825" y="1621807"/>
            <a:ext cx="3112698" cy="507831"/>
          </a:xfrm>
          <a:prstGeom prst="rect">
            <a:avLst/>
          </a:prstGeom>
        </p:spPr>
        <p:txBody>
          <a:bodyPr wrap="square">
            <a:spAutoFit/>
          </a:bodyPr>
          <a:lstStyle/>
          <a:p>
            <a:r>
              <a:rPr lang="en-GB" sz="900" i="1" dirty="0">
                <a:latin typeface="Sassoon Primary Std" panose="020B0503020103030203" pitchFamily="34" charset="0"/>
              </a:rPr>
              <a:t>Democracy when deciding whether events and people are significant or not</a:t>
            </a:r>
          </a:p>
          <a:p>
            <a:r>
              <a:rPr lang="en-GB" sz="900" i="1" dirty="0">
                <a:latin typeface="Sassoon Primary Std" panose="020B0503020103030203" pitchFamily="34" charset="0"/>
              </a:rPr>
              <a:t>Mutual respect when listening to the opinions of others</a:t>
            </a:r>
          </a:p>
        </p:txBody>
      </p:sp>
      <p:pic>
        <p:nvPicPr>
          <p:cNvPr id="22" name="Picture 21"/>
          <p:cNvPicPr>
            <a:picLocks noChangeAspect="1"/>
          </p:cNvPicPr>
          <p:nvPr/>
        </p:nvPicPr>
        <p:blipFill>
          <a:blip r:embed="rId3"/>
          <a:stretch>
            <a:fillRect/>
          </a:stretch>
        </p:blipFill>
        <p:spPr>
          <a:xfrm>
            <a:off x="8280226" y="1676360"/>
            <a:ext cx="353599" cy="353599"/>
          </a:xfrm>
          <a:prstGeom prst="rect">
            <a:avLst/>
          </a:prstGeom>
        </p:spPr>
      </p:pic>
      <p:sp>
        <p:nvSpPr>
          <p:cNvPr id="23" name="Rectangle 22"/>
          <p:cNvSpPr/>
          <p:nvPr/>
        </p:nvSpPr>
        <p:spPr>
          <a:xfrm>
            <a:off x="742652" y="5579604"/>
            <a:ext cx="1496104" cy="784830"/>
          </a:xfrm>
          <a:prstGeom prst="rect">
            <a:avLst/>
          </a:prstGeom>
        </p:spPr>
        <p:txBody>
          <a:bodyPr wrap="square">
            <a:spAutoFit/>
          </a:bodyPr>
          <a:lstStyle/>
          <a:p>
            <a:r>
              <a:rPr lang="en-GB" sz="900" i="1" dirty="0">
                <a:latin typeface="Sassoon Primary Std" panose="020B0503020103030203" pitchFamily="34" charset="0"/>
              </a:rPr>
              <a:t>Cultural experience by listening to a variety of music.</a:t>
            </a:r>
          </a:p>
          <a:p>
            <a:r>
              <a:rPr lang="en-GB" sz="900" i="1" dirty="0">
                <a:latin typeface="Sassoon Primary Std" panose="020B0503020103030203" pitchFamily="34" charset="0"/>
              </a:rPr>
              <a:t>Understanding and using musical vocabulary</a:t>
            </a:r>
          </a:p>
        </p:txBody>
      </p:sp>
      <p:pic>
        <p:nvPicPr>
          <p:cNvPr id="25" name="Picture 24"/>
          <p:cNvPicPr>
            <a:picLocks noChangeAspect="1"/>
          </p:cNvPicPr>
          <p:nvPr/>
        </p:nvPicPr>
        <p:blipFill>
          <a:blip r:embed="rId6"/>
          <a:stretch>
            <a:fillRect/>
          </a:stretch>
        </p:blipFill>
        <p:spPr>
          <a:xfrm>
            <a:off x="169083" y="5833544"/>
            <a:ext cx="585267" cy="323116"/>
          </a:xfrm>
          <a:prstGeom prst="rect">
            <a:avLst/>
          </a:prstGeom>
        </p:spPr>
      </p:pic>
      <p:sp>
        <p:nvSpPr>
          <p:cNvPr id="26" name="Rectangle 25"/>
          <p:cNvSpPr/>
          <p:nvPr/>
        </p:nvSpPr>
        <p:spPr>
          <a:xfrm>
            <a:off x="3326558" y="6271097"/>
            <a:ext cx="1866298" cy="507831"/>
          </a:xfrm>
          <a:prstGeom prst="rect">
            <a:avLst/>
          </a:prstGeom>
        </p:spPr>
        <p:txBody>
          <a:bodyPr wrap="square">
            <a:spAutoFit/>
          </a:bodyPr>
          <a:lstStyle/>
          <a:p>
            <a:r>
              <a:rPr lang="en-GB" sz="900" i="1" dirty="0">
                <a:latin typeface="Sassoon Primary Std" panose="020B0503020103030203" pitchFamily="34" charset="0"/>
              </a:rPr>
              <a:t>Understanding and using computing vocabulary. Developing personal computing skills</a:t>
            </a:r>
          </a:p>
        </p:txBody>
      </p:sp>
      <p:pic>
        <p:nvPicPr>
          <p:cNvPr id="27" name="Picture 26"/>
          <p:cNvPicPr>
            <a:picLocks noChangeAspect="1"/>
          </p:cNvPicPr>
          <p:nvPr/>
        </p:nvPicPr>
        <p:blipFill>
          <a:blip r:embed="rId7"/>
          <a:stretch>
            <a:fillRect/>
          </a:stretch>
        </p:blipFill>
        <p:spPr>
          <a:xfrm>
            <a:off x="2750339" y="6442298"/>
            <a:ext cx="592561" cy="330732"/>
          </a:xfrm>
          <a:prstGeom prst="rect">
            <a:avLst/>
          </a:prstGeom>
        </p:spPr>
      </p:pic>
      <p:sp>
        <p:nvSpPr>
          <p:cNvPr id="30" name="Rectangle 29"/>
          <p:cNvSpPr/>
          <p:nvPr/>
        </p:nvSpPr>
        <p:spPr>
          <a:xfrm>
            <a:off x="8807511" y="3471689"/>
            <a:ext cx="3057368" cy="369332"/>
          </a:xfrm>
          <a:prstGeom prst="rect">
            <a:avLst/>
          </a:prstGeom>
        </p:spPr>
        <p:txBody>
          <a:bodyPr wrap="square">
            <a:spAutoFit/>
          </a:bodyPr>
          <a:lstStyle/>
          <a:p>
            <a:r>
              <a:rPr lang="en-GB" sz="900" i="1" dirty="0">
                <a:latin typeface="Sassoon Primary Std" panose="020B0503020103030203" pitchFamily="34" charset="0"/>
              </a:rPr>
              <a:t>Broader understanding of the world by studying the work of different artists including </a:t>
            </a:r>
            <a:r>
              <a:rPr lang="en-GB" sz="900" i="1" dirty="0" err="1">
                <a:latin typeface="Sassoon Primary Std" panose="020B0503020103030203" pitchFamily="34" charset="0"/>
              </a:rPr>
              <a:t>Wassily</a:t>
            </a:r>
            <a:r>
              <a:rPr lang="en-GB" sz="900" i="1" dirty="0">
                <a:latin typeface="Sassoon Primary Std" panose="020B0503020103030203" pitchFamily="34" charset="0"/>
              </a:rPr>
              <a:t> Kandinsky</a:t>
            </a:r>
          </a:p>
        </p:txBody>
      </p:sp>
      <p:pic>
        <p:nvPicPr>
          <p:cNvPr id="31" name="Picture 30"/>
          <p:cNvPicPr>
            <a:picLocks noChangeAspect="1"/>
          </p:cNvPicPr>
          <p:nvPr/>
        </p:nvPicPr>
        <p:blipFill>
          <a:blip r:embed="rId7"/>
          <a:stretch>
            <a:fillRect/>
          </a:stretch>
        </p:blipFill>
        <p:spPr>
          <a:xfrm>
            <a:off x="8262135" y="3533017"/>
            <a:ext cx="544165" cy="303720"/>
          </a:xfrm>
          <a:prstGeom prst="rect">
            <a:avLst/>
          </a:prstGeom>
        </p:spPr>
      </p:pic>
      <p:pic>
        <p:nvPicPr>
          <p:cNvPr id="33" name="Picture 32"/>
          <p:cNvPicPr>
            <a:picLocks noChangeAspect="1"/>
          </p:cNvPicPr>
          <p:nvPr/>
        </p:nvPicPr>
        <p:blipFill>
          <a:blip r:embed="rId6"/>
          <a:stretch>
            <a:fillRect/>
          </a:stretch>
        </p:blipFill>
        <p:spPr>
          <a:xfrm>
            <a:off x="7325584" y="6202876"/>
            <a:ext cx="585267" cy="323116"/>
          </a:xfrm>
          <a:prstGeom prst="rect">
            <a:avLst/>
          </a:prstGeom>
        </p:spPr>
      </p:pic>
      <p:sp>
        <p:nvSpPr>
          <p:cNvPr id="34" name="Rectangle 33"/>
          <p:cNvSpPr/>
          <p:nvPr/>
        </p:nvSpPr>
        <p:spPr>
          <a:xfrm>
            <a:off x="9678818" y="6337889"/>
            <a:ext cx="2052773" cy="369332"/>
          </a:xfrm>
          <a:prstGeom prst="rect">
            <a:avLst/>
          </a:prstGeom>
        </p:spPr>
        <p:txBody>
          <a:bodyPr wrap="square">
            <a:spAutoFit/>
          </a:bodyPr>
          <a:lstStyle/>
          <a:p>
            <a:r>
              <a:rPr lang="en-GB" sz="900" i="1" dirty="0">
                <a:latin typeface="Sassoon Primary Std" panose="020B0503020103030203" pitchFamily="34" charset="0"/>
              </a:rPr>
              <a:t>Individual liberty making individual choices in puppet design </a:t>
            </a:r>
          </a:p>
        </p:txBody>
      </p:sp>
      <p:sp>
        <p:nvSpPr>
          <p:cNvPr id="35" name="Rectangle 34"/>
          <p:cNvSpPr/>
          <p:nvPr/>
        </p:nvSpPr>
        <p:spPr>
          <a:xfrm>
            <a:off x="9970168" y="5995102"/>
            <a:ext cx="1827046" cy="369332"/>
          </a:xfrm>
          <a:prstGeom prst="rect">
            <a:avLst/>
          </a:prstGeom>
        </p:spPr>
        <p:txBody>
          <a:bodyPr wrap="square">
            <a:spAutoFit/>
          </a:bodyPr>
          <a:lstStyle/>
          <a:p>
            <a:r>
              <a:rPr lang="en-GB" sz="900" i="1" dirty="0">
                <a:latin typeface="Sassoon Primary Std" panose="020B0503020103030203" pitchFamily="34" charset="0"/>
              </a:rPr>
              <a:t>Personal skills learning how to work with different materials</a:t>
            </a:r>
          </a:p>
        </p:txBody>
      </p:sp>
      <p:pic>
        <p:nvPicPr>
          <p:cNvPr id="36" name="Picture 35"/>
          <p:cNvPicPr>
            <a:picLocks noChangeAspect="1"/>
          </p:cNvPicPr>
          <p:nvPr/>
        </p:nvPicPr>
        <p:blipFill>
          <a:blip r:embed="rId5"/>
          <a:stretch>
            <a:fillRect/>
          </a:stretch>
        </p:blipFill>
        <p:spPr>
          <a:xfrm>
            <a:off x="11454574" y="5762208"/>
            <a:ext cx="326116" cy="278057"/>
          </a:xfrm>
          <a:prstGeom prst="rect">
            <a:avLst/>
          </a:prstGeom>
        </p:spPr>
      </p:pic>
      <p:sp>
        <p:nvSpPr>
          <p:cNvPr id="37" name="Rectangle 36"/>
          <p:cNvSpPr/>
          <p:nvPr/>
        </p:nvSpPr>
        <p:spPr>
          <a:xfrm>
            <a:off x="9351705" y="5789865"/>
            <a:ext cx="2154604" cy="230832"/>
          </a:xfrm>
          <a:prstGeom prst="rect">
            <a:avLst/>
          </a:prstGeom>
        </p:spPr>
        <p:txBody>
          <a:bodyPr wrap="square">
            <a:spAutoFit/>
          </a:bodyPr>
          <a:lstStyle/>
          <a:p>
            <a:r>
              <a:rPr lang="en-GB" sz="900" i="1" dirty="0">
                <a:latin typeface="Sassoon Primary Std" panose="020B0503020103030203" pitchFamily="34" charset="0"/>
              </a:rPr>
              <a:t>Sustainability using local, material scraps</a:t>
            </a:r>
          </a:p>
        </p:txBody>
      </p:sp>
      <p:pic>
        <p:nvPicPr>
          <p:cNvPr id="38" name="Picture 37"/>
          <p:cNvPicPr>
            <a:picLocks noChangeAspect="1"/>
          </p:cNvPicPr>
          <p:nvPr/>
        </p:nvPicPr>
        <p:blipFill>
          <a:blip r:embed="rId3"/>
          <a:stretch>
            <a:fillRect/>
          </a:stretch>
        </p:blipFill>
        <p:spPr>
          <a:xfrm>
            <a:off x="215223" y="6294495"/>
            <a:ext cx="353599" cy="353599"/>
          </a:xfrm>
          <a:prstGeom prst="rect">
            <a:avLst/>
          </a:prstGeom>
        </p:spPr>
      </p:pic>
      <p:sp>
        <p:nvSpPr>
          <p:cNvPr id="14" name="Rectangle 13"/>
          <p:cNvSpPr/>
          <p:nvPr/>
        </p:nvSpPr>
        <p:spPr>
          <a:xfrm>
            <a:off x="577805" y="6285501"/>
            <a:ext cx="1662156" cy="369332"/>
          </a:xfrm>
          <a:prstGeom prst="rect">
            <a:avLst/>
          </a:prstGeom>
        </p:spPr>
        <p:txBody>
          <a:bodyPr wrap="square">
            <a:spAutoFit/>
          </a:bodyPr>
          <a:lstStyle/>
          <a:p>
            <a:r>
              <a:rPr lang="en-GB" sz="900" i="1" dirty="0">
                <a:latin typeface="Sassoon Primary Std" panose="020B0503020103030203" pitchFamily="34" charset="0"/>
              </a:rPr>
              <a:t>Mutual respect when performing in a group </a:t>
            </a:r>
          </a:p>
        </p:txBody>
      </p:sp>
      <p:pic>
        <p:nvPicPr>
          <p:cNvPr id="39" name="Picture 38"/>
          <p:cNvPicPr>
            <a:picLocks noChangeAspect="1"/>
          </p:cNvPicPr>
          <p:nvPr/>
        </p:nvPicPr>
        <p:blipFill>
          <a:blip r:embed="rId5"/>
          <a:stretch>
            <a:fillRect/>
          </a:stretch>
        </p:blipFill>
        <p:spPr>
          <a:xfrm>
            <a:off x="8262135" y="2092937"/>
            <a:ext cx="389779" cy="332338"/>
          </a:xfrm>
          <a:prstGeom prst="rect">
            <a:avLst/>
          </a:prstGeom>
        </p:spPr>
      </p:pic>
      <p:sp>
        <p:nvSpPr>
          <p:cNvPr id="40" name="Rectangle 39"/>
          <p:cNvSpPr/>
          <p:nvPr/>
        </p:nvSpPr>
        <p:spPr>
          <a:xfrm>
            <a:off x="5872552" y="6188383"/>
            <a:ext cx="1405433" cy="507831"/>
          </a:xfrm>
          <a:prstGeom prst="rect">
            <a:avLst/>
          </a:prstGeom>
        </p:spPr>
        <p:txBody>
          <a:bodyPr wrap="square">
            <a:spAutoFit/>
          </a:bodyPr>
          <a:lstStyle/>
          <a:p>
            <a:r>
              <a:rPr lang="en-GB" sz="900" i="1" dirty="0">
                <a:latin typeface="Sassoon Primary Std" panose="020B0503020103030203" pitchFamily="34" charset="0"/>
              </a:rPr>
              <a:t>Rule of law, mutual respect and individual liberty throughout</a:t>
            </a:r>
          </a:p>
        </p:txBody>
      </p:sp>
      <p:pic>
        <p:nvPicPr>
          <p:cNvPr id="41" name="Picture 40"/>
          <p:cNvPicPr>
            <a:picLocks noChangeAspect="1"/>
          </p:cNvPicPr>
          <p:nvPr/>
        </p:nvPicPr>
        <p:blipFill>
          <a:blip r:embed="rId3"/>
          <a:stretch>
            <a:fillRect/>
          </a:stretch>
        </p:blipFill>
        <p:spPr>
          <a:xfrm>
            <a:off x="5528809" y="6282468"/>
            <a:ext cx="353599" cy="353599"/>
          </a:xfrm>
          <a:prstGeom prst="rect">
            <a:avLst/>
          </a:prstGeom>
        </p:spPr>
      </p:pic>
      <p:sp>
        <p:nvSpPr>
          <p:cNvPr id="32" name="TextBox 31"/>
          <p:cNvSpPr txBox="1"/>
          <p:nvPr/>
        </p:nvSpPr>
        <p:spPr>
          <a:xfrm>
            <a:off x="7878061" y="6163499"/>
            <a:ext cx="1362438" cy="646331"/>
          </a:xfrm>
          <a:prstGeom prst="rect">
            <a:avLst/>
          </a:prstGeom>
          <a:noFill/>
        </p:spPr>
        <p:txBody>
          <a:bodyPr wrap="square" rtlCol="0">
            <a:spAutoFit/>
          </a:bodyPr>
          <a:lstStyle/>
          <a:p>
            <a:pPr lvl="0"/>
            <a:r>
              <a:rPr lang="en-GB" sz="900" i="1" dirty="0">
                <a:latin typeface="Sassoon Primary Std" panose="020B0503020103030203" pitchFamily="34" charset="0"/>
              </a:rPr>
              <a:t>Understanding and using geographical vocabulary</a:t>
            </a:r>
          </a:p>
          <a:p>
            <a:pPr lvl="0"/>
            <a:r>
              <a:rPr lang="en-GB" sz="900" i="1" dirty="0">
                <a:latin typeface="Sassoon Primary Std" panose="020B0503020103030203" pitchFamily="34" charset="0"/>
              </a:rPr>
              <a:t>Broader understanding of the world</a:t>
            </a:r>
          </a:p>
        </p:txBody>
      </p:sp>
      <p:sp>
        <p:nvSpPr>
          <p:cNvPr id="42" name="Rectangle 41"/>
          <p:cNvSpPr/>
          <p:nvPr/>
        </p:nvSpPr>
        <p:spPr>
          <a:xfrm>
            <a:off x="8642870" y="2067280"/>
            <a:ext cx="3322368" cy="369332"/>
          </a:xfrm>
          <a:prstGeom prst="rect">
            <a:avLst/>
          </a:prstGeom>
        </p:spPr>
        <p:txBody>
          <a:bodyPr wrap="square">
            <a:spAutoFit/>
          </a:bodyPr>
          <a:lstStyle/>
          <a:p>
            <a:r>
              <a:rPr lang="en-GB" sz="900" i="1" dirty="0">
                <a:latin typeface="Sassoon Primary Std" panose="020B0503020103030203" pitchFamily="34" charset="0"/>
              </a:rPr>
              <a:t>Diversity when learning about a range of explorers.  </a:t>
            </a:r>
          </a:p>
          <a:p>
            <a:r>
              <a:rPr lang="en-GB" sz="900" i="1" dirty="0">
                <a:latin typeface="Sassoon Primary Std" panose="020B0503020103030203" pitchFamily="34" charset="0"/>
              </a:rPr>
              <a:t>Religion and the part this played in explorers’ lives</a:t>
            </a:r>
          </a:p>
        </p:txBody>
      </p:sp>
      <p:pic>
        <p:nvPicPr>
          <p:cNvPr id="28" name="Picture 27">
            <a:extLst>
              <a:ext uri="{FF2B5EF4-FFF2-40B4-BE49-F238E27FC236}">
                <a16:creationId xmlns:a16="http://schemas.microsoft.com/office/drawing/2014/main" id="{FEFDFC74-FFE9-B999-EDB8-FC789445CFD9}"/>
              </a:ext>
            </a:extLst>
          </p:cNvPr>
          <p:cNvPicPr>
            <a:picLocks noChangeAspect="1"/>
          </p:cNvPicPr>
          <p:nvPr/>
        </p:nvPicPr>
        <p:blipFill>
          <a:blip r:embed="rId8"/>
          <a:stretch>
            <a:fillRect/>
          </a:stretch>
        </p:blipFill>
        <p:spPr>
          <a:xfrm>
            <a:off x="5997781" y="752057"/>
            <a:ext cx="464607" cy="393129"/>
          </a:xfrm>
          <a:prstGeom prst="rect">
            <a:avLst/>
          </a:prstGeom>
        </p:spPr>
      </p:pic>
      <p:sp>
        <p:nvSpPr>
          <p:cNvPr id="29" name="Rectangle 28">
            <a:extLst>
              <a:ext uri="{FF2B5EF4-FFF2-40B4-BE49-F238E27FC236}">
                <a16:creationId xmlns:a16="http://schemas.microsoft.com/office/drawing/2014/main" id="{EA81205F-0A24-A3F7-C101-46FBC910D4A0}"/>
              </a:ext>
            </a:extLst>
          </p:cNvPr>
          <p:cNvSpPr/>
          <p:nvPr/>
        </p:nvSpPr>
        <p:spPr>
          <a:xfrm>
            <a:off x="6462388" y="783458"/>
            <a:ext cx="1357987" cy="369332"/>
          </a:xfrm>
          <a:prstGeom prst="rect">
            <a:avLst/>
          </a:prstGeom>
        </p:spPr>
        <p:txBody>
          <a:bodyPr wrap="square">
            <a:spAutoFit/>
          </a:bodyPr>
          <a:lstStyle/>
          <a:p>
            <a:r>
              <a:rPr lang="en-GB" sz="900" i="1" dirty="0">
                <a:latin typeface="Sassoon Primary Std" panose="020B0503020103030203" pitchFamily="34" charset="0"/>
              </a:rPr>
              <a:t>Self , communal, world and transcendence</a:t>
            </a:r>
          </a:p>
        </p:txBody>
      </p:sp>
      <p:pic>
        <p:nvPicPr>
          <p:cNvPr id="43" name="Picture 42">
            <a:extLst>
              <a:ext uri="{FF2B5EF4-FFF2-40B4-BE49-F238E27FC236}">
                <a16:creationId xmlns:a16="http://schemas.microsoft.com/office/drawing/2014/main" id="{4EAD2E4A-3BF4-FC8A-B044-6F097F774017}"/>
              </a:ext>
            </a:extLst>
          </p:cNvPr>
          <p:cNvPicPr>
            <a:picLocks noChangeAspect="1"/>
          </p:cNvPicPr>
          <p:nvPr/>
        </p:nvPicPr>
        <p:blipFill>
          <a:blip r:embed="rId8"/>
          <a:stretch>
            <a:fillRect/>
          </a:stretch>
        </p:blipFill>
        <p:spPr>
          <a:xfrm>
            <a:off x="875747" y="2960131"/>
            <a:ext cx="464607" cy="393129"/>
          </a:xfrm>
          <a:prstGeom prst="rect">
            <a:avLst/>
          </a:prstGeom>
        </p:spPr>
      </p:pic>
      <p:sp>
        <p:nvSpPr>
          <p:cNvPr id="44" name="Rectangle 43">
            <a:extLst>
              <a:ext uri="{FF2B5EF4-FFF2-40B4-BE49-F238E27FC236}">
                <a16:creationId xmlns:a16="http://schemas.microsoft.com/office/drawing/2014/main" id="{E18E7C01-387A-3C8A-2042-7E3193602BBA}"/>
              </a:ext>
            </a:extLst>
          </p:cNvPr>
          <p:cNvSpPr/>
          <p:nvPr/>
        </p:nvSpPr>
        <p:spPr>
          <a:xfrm>
            <a:off x="1406174" y="3032620"/>
            <a:ext cx="669878" cy="369332"/>
          </a:xfrm>
          <a:prstGeom prst="rect">
            <a:avLst/>
          </a:prstGeom>
        </p:spPr>
        <p:txBody>
          <a:bodyPr wrap="square">
            <a:spAutoFit/>
          </a:bodyPr>
          <a:lstStyle/>
          <a:p>
            <a:r>
              <a:rPr lang="en-GB" sz="900" i="1" dirty="0">
                <a:latin typeface="Sassoon Primary Std" panose="020B0503020103030203" pitchFamily="34" charset="0"/>
              </a:rPr>
              <a:t>Self  and communal</a:t>
            </a:r>
          </a:p>
        </p:txBody>
      </p:sp>
      <p:pic>
        <p:nvPicPr>
          <p:cNvPr id="45" name="Picture 44">
            <a:extLst>
              <a:ext uri="{FF2B5EF4-FFF2-40B4-BE49-F238E27FC236}">
                <a16:creationId xmlns:a16="http://schemas.microsoft.com/office/drawing/2014/main" id="{560C64B5-9C35-A484-4FEB-C16AAA284E72}"/>
              </a:ext>
            </a:extLst>
          </p:cNvPr>
          <p:cNvPicPr>
            <a:picLocks noChangeAspect="1"/>
          </p:cNvPicPr>
          <p:nvPr/>
        </p:nvPicPr>
        <p:blipFill>
          <a:blip r:embed="rId8"/>
          <a:stretch>
            <a:fillRect/>
          </a:stretch>
        </p:blipFill>
        <p:spPr>
          <a:xfrm>
            <a:off x="211841" y="5313445"/>
            <a:ext cx="464607" cy="393129"/>
          </a:xfrm>
          <a:prstGeom prst="rect">
            <a:avLst/>
          </a:prstGeom>
        </p:spPr>
      </p:pic>
      <p:sp>
        <p:nvSpPr>
          <p:cNvPr id="46" name="Rectangle 45">
            <a:extLst>
              <a:ext uri="{FF2B5EF4-FFF2-40B4-BE49-F238E27FC236}">
                <a16:creationId xmlns:a16="http://schemas.microsoft.com/office/drawing/2014/main" id="{D382BB16-036D-F8C4-92BA-213ED1C5161B}"/>
              </a:ext>
            </a:extLst>
          </p:cNvPr>
          <p:cNvSpPr/>
          <p:nvPr/>
        </p:nvSpPr>
        <p:spPr>
          <a:xfrm>
            <a:off x="770417" y="5260467"/>
            <a:ext cx="1357987" cy="369332"/>
          </a:xfrm>
          <a:prstGeom prst="rect">
            <a:avLst/>
          </a:prstGeom>
        </p:spPr>
        <p:txBody>
          <a:bodyPr wrap="square">
            <a:spAutoFit/>
          </a:bodyPr>
          <a:lstStyle/>
          <a:p>
            <a:r>
              <a:rPr lang="en-GB" sz="900" i="1" dirty="0">
                <a:latin typeface="Sassoon Primary Std" panose="020B0503020103030203" pitchFamily="34" charset="0"/>
              </a:rPr>
              <a:t>Self , communal and transcendence</a:t>
            </a:r>
          </a:p>
        </p:txBody>
      </p:sp>
      <p:pic>
        <p:nvPicPr>
          <p:cNvPr id="47" name="Picture 46">
            <a:extLst>
              <a:ext uri="{FF2B5EF4-FFF2-40B4-BE49-F238E27FC236}">
                <a16:creationId xmlns:a16="http://schemas.microsoft.com/office/drawing/2014/main" id="{52E00ECB-2843-0A94-1194-91C0A1794451}"/>
              </a:ext>
            </a:extLst>
          </p:cNvPr>
          <p:cNvPicPr>
            <a:picLocks noChangeAspect="1"/>
          </p:cNvPicPr>
          <p:nvPr/>
        </p:nvPicPr>
        <p:blipFill>
          <a:blip r:embed="rId8"/>
          <a:stretch>
            <a:fillRect/>
          </a:stretch>
        </p:blipFill>
        <p:spPr>
          <a:xfrm>
            <a:off x="6669157" y="4084787"/>
            <a:ext cx="296833" cy="251166"/>
          </a:xfrm>
          <a:prstGeom prst="rect">
            <a:avLst/>
          </a:prstGeom>
        </p:spPr>
      </p:pic>
      <p:sp>
        <p:nvSpPr>
          <p:cNvPr id="48" name="Rectangle 47">
            <a:extLst>
              <a:ext uri="{FF2B5EF4-FFF2-40B4-BE49-F238E27FC236}">
                <a16:creationId xmlns:a16="http://schemas.microsoft.com/office/drawing/2014/main" id="{238C5681-12D7-F29D-C106-5F834625F61E}"/>
              </a:ext>
            </a:extLst>
          </p:cNvPr>
          <p:cNvSpPr/>
          <p:nvPr/>
        </p:nvSpPr>
        <p:spPr>
          <a:xfrm>
            <a:off x="6598242" y="4333489"/>
            <a:ext cx="669878" cy="230832"/>
          </a:xfrm>
          <a:prstGeom prst="rect">
            <a:avLst/>
          </a:prstGeom>
        </p:spPr>
        <p:txBody>
          <a:bodyPr wrap="square">
            <a:spAutoFit/>
          </a:bodyPr>
          <a:lstStyle/>
          <a:p>
            <a:r>
              <a:rPr lang="en-GB" sz="900" i="1" dirty="0">
                <a:latin typeface="Sassoon Primary Std" panose="020B0503020103030203" pitchFamily="34" charset="0"/>
              </a:rPr>
              <a:t>Self  </a:t>
            </a:r>
          </a:p>
        </p:txBody>
      </p:sp>
      <p:pic>
        <p:nvPicPr>
          <p:cNvPr id="49" name="Picture 48">
            <a:extLst>
              <a:ext uri="{FF2B5EF4-FFF2-40B4-BE49-F238E27FC236}">
                <a16:creationId xmlns:a16="http://schemas.microsoft.com/office/drawing/2014/main" id="{EFECF8BF-538F-0827-9EFD-27138B8576A4}"/>
              </a:ext>
            </a:extLst>
          </p:cNvPr>
          <p:cNvPicPr>
            <a:picLocks noChangeAspect="1"/>
          </p:cNvPicPr>
          <p:nvPr/>
        </p:nvPicPr>
        <p:blipFill>
          <a:blip r:embed="rId8"/>
          <a:stretch>
            <a:fillRect/>
          </a:stretch>
        </p:blipFill>
        <p:spPr>
          <a:xfrm>
            <a:off x="8790690" y="5743936"/>
            <a:ext cx="296833" cy="251166"/>
          </a:xfrm>
          <a:prstGeom prst="rect">
            <a:avLst/>
          </a:prstGeom>
        </p:spPr>
      </p:pic>
      <p:sp>
        <p:nvSpPr>
          <p:cNvPr id="50" name="Rectangle 49">
            <a:extLst>
              <a:ext uri="{FF2B5EF4-FFF2-40B4-BE49-F238E27FC236}">
                <a16:creationId xmlns:a16="http://schemas.microsoft.com/office/drawing/2014/main" id="{59DCDC1F-206C-BACF-8A3D-4A45EF3C6B15}"/>
              </a:ext>
            </a:extLst>
          </p:cNvPr>
          <p:cNvSpPr/>
          <p:nvPr/>
        </p:nvSpPr>
        <p:spPr>
          <a:xfrm>
            <a:off x="8004820" y="5995102"/>
            <a:ext cx="1322525" cy="230832"/>
          </a:xfrm>
          <a:prstGeom prst="rect">
            <a:avLst/>
          </a:prstGeom>
        </p:spPr>
        <p:txBody>
          <a:bodyPr wrap="square">
            <a:spAutoFit/>
          </a:bodyPr>
          <a:lstStyle/>
          <a:p>
            <a:r>
              <a:rPr lang="en-GB" sz="900" i="1" dirty="0">
                <a:latin typeface="Sassoon Primary Std" panose="020B0503020103030203" pitchFamily="34" charset="0"/>
              </a:rPr>
              <a:t>Communal and world</a:t>
            </a:r>
          </a:p>
        </p:txBody>
      </p:sp>
      <p:pic>
        <p:nvPicPr>
          <p:cNvPr id="51" name="Picture 50">
            <a:extLst>
              <a:ext uri="{FF2B5EF4-FFF2-40B4-BE49-F238E27FC236}">
                <a16:creationId xmlns:a16="http://schemas.microsoft.com/office/drawing/2014/main" id="{8D24C825-AEB5-A96C-B401-6042F9EA36EF}"/>
              </a:ext>
            </a:extLst>
          </p:cNvPr>
          <p:cNvPicPr>
            <a:picLocks noChangeAspect="1"/>
          </p:cNvPicPr>
          <p:nvPr/>
        </p:nvPicPr>
        <p:blipFill>
          <a:blip r:embed="rId8"/>
          <a:stretch>
            <a:fillRect/>
          </a:stretch>
        </p:blipFill>
        <p:spPr>
          <a:xfrm>
            <a:off x="10959027" y="5357913"/>
            <a:ext cx="296833" cy="251166"/>
          </a:xfrm>
          <a:prstGeom prst="rect">
            <a:avLst/>
          </a:prstGeom>
        </p:spPr>
      </p:pic>
      <p:sp>
        <p:nvSpPr>
          <p:cNvPr id="52" name="Rectangle 51">
            <a:extLst>
              <a:ext uri="{FF2B5EF4-FFF2-40B4-BE49-F238E27FC236}">
                <a16:creationId xmlns:a16="http://schemas.microsoft.com/office/drawing/2014/main" id="{DE5911CB-CD11-A72B-8161-C1E8E11BDC3F}"/>
              </a:ext>
            </a:extLst>
          </p:cNvPr>
          <p:cNvSpPr/>
          <p:nvPr/>
        </p:nvSpPr>
        <p:spPr>
          <a:xfrm>
            <a:off x="11255860" y="5305183"/>
            <a:ext cx="694253" cy="369332"/>
          </a:xfrm>
          <a:prstGeom prst="rect">
            <a:avLst/>
          </a:prstGeom>
        </p:spPr>
        <p:txBody>
          <a:bodyPr wrap="square">
            <a:spAutoFit/>
          </a:bodyPr>
          <a:lstStyle/>
          <a:p>
            <a:r>
              <a:rPr lang="en-GB" sz="900" i="1" dirty="0">
                <a:latin typeface="Sassoon Primary Std" panose="020B0503020103030203" pitchFamily="34" charset="0"/>
              </a:rPr>
              <a:t>Communal and world</a:t>
            </a:r>
          </a:p>
        </p:txBody>
      </p:sp>
      <p:pic>
        <p:nvPicPr>
          <p:cNvPr id="53" name="Picture 52">
            <a:extLst>
              <a:ext uri="{FF2B5EF4-FFF2-40B4-BE49-F238E27FC236}">
                <a16:creationId xmlns:a16="http://schemas.microsoft.com/office/drawing/2014/main" id="{4F53561E-9243-2F42-FA56-53E76DC601DD}"/>
              </a:ext>
            </a:extLst>
          </p:cNvPr>
          <p:cNvPicPr>
            <a:picLocks noChangeAspect="1"/>
          </p:cNvPicPr>
          <p:nvPr/>
        </p:nvPicPr>
        <p:blipFill>
          <a:blip r:embed="rId8"/>
          <a:stretch>
            <a:fillRect/>
          </a:stretch>
        </p:blipFill>
        <p:spPr>
          <a:xfrm>
            <a:off x="10438721" y="3091703"/>
            <a:ext cx="296833" cy="251166"/>
          </a:xfrm>
          <a:prstGeom prst="rect">
            <a:avLst/>
          </a:prstGeom>
        </p:spPr>
      </p:pic>
      <p:sp>
        <p:nvSpPr>
          <p:cNvPr id="54" name="Rectangle 53">
            <a:extLst>
              <a:ext uri="{FF2B5EF4-FFF2-40B4-BE49-F238E27FC236}">
                <a16:creationId xmlns:a16="http://schemas.microsoft.com/office/drawing/2014/main" id="{DCCBB45D-F8A3-88F1-1DC4-62C65DBFC0F9}"/>
              </a:ext>
            </a:extLst>
          </p:cNvPr>
          <p:cNvSpPr/>
          <p:nvPr/>
        </p:nvSpPr>
        <p:spPr>
          <a:xfrm>
            <a:off x="10735554" y="3112037"/>
            <a:ext cx="893229" cy="230832"/>
          </a:xfrm>
          <a:prstGeom prst="rect">
            <a:avLst/>
          </a:prstGeom>
        </p:spPr>
        <p:txBody>
          <a:bodyPr wrap="square">
            <a:spAutoFit/>
          </a:bodyPr>
          <a:lstStyle/>
          <a:p>
            <a:r>
              <a:rPr lang="en-GB" sz="900" i="1" dirty="0">
                <a:latin typeface="Sassoon Primary Std" panose="020B0503020103030203" pitchFamily="34" charset="0"/>
              </a:rPr>
              <a:t>Transcendence</a:t>
            </a:r>
          </a:p>
        </p:txBody>
      </p:sp>
      <p:pic>
        <p:nvPicPr>
          <p:cNvPr id="55" name="Picture 54">
            <a:extLst>
              <a:ext uri="{FF2B5EF4-FFF2-40B4-BE49-F238E27FC236}">
                <a16:creationId xmlns:a16="http://schemas.microsoft.com/office/drawing/2014/main" id="{BB238669-57D4-1458-60BA-DF27055761DE}"/>
              </a:ext>
            </a:extLst>
          </p:cNvPr>
          <p:cNvPicPr>
            <a:picLocks noChangeAspect="1"/>
          </p:cNvPicPr>
          <p:nvPr/>
        </p:nvPicPr>
        <p:blipFill>
          <a:blip r:embed="rId8"/>
          <a:stretch>
            <a:fillRect/>
          </a:stretch>
        </p:blipFill>
        <p:spPr>
          <a:xfrm>
            <a:off x="10810610" y="1268023"/>
            <a:ext cx="296833" cy="251166"/>
          </a:xfrm>
          <a:prstGeom prst="rect">
            <a:avLst/>
          </a:prstGeom>
        </p:spPr>
      </p:pic>
      <p:sp>
        <p:nvSpPr>
          <p:cNvPr id="56" name="Rectangle 55">
            <a:extLst>
              <a:ext uri="{FF2B5EF4-FFF2-40B4-BE49-F238E27FC236}">
                <a16:creationId xmlns:a16="http://schemas.microsoft.com/office/drawing/2014/main" id="{39AA3476-7FB4-68AF-AFCB-CFF7EC691539}"/>
              </a:ext>
            </a:extLst>
          </p:cNvPr>
          <p:cNvSpPr/>
          <p:nvPr/>
        </p:nvSpPr>
        <p:spPr>
          <a:xfrm>
            <a:off x="11107443" y="1226586"/>
            <a:ext cx="893229" cy="369332"/>
          </a:xfrm>
          <a:prstGeom prst="rect">
            <a:avLst/>
          </a:prstGeom>
        </p:spPr>
        <p:txBody>
          <a:bodyPr wrap="square">
            <a:spAutoFit/>
          </a:bodyPr>
          <a:lstStyle/>
          <a:p>
            <a:r>
              <a:rPr lang="en-GB" sz="900" i="1" dirty="0">
                <a:latin typeface="Sassoon Primary Std" panose="020B0503020103030203" pitchFamily="34" charset="0"/>
              </a:rPr>
              <a:t>Self, others and world</a:t>
            </a:r>
          </a:p>
        </p:txBody>
      </p:sp>
      <p:pic>
        <p:nvPicPr>
          <p:cNvPr id="57" name="Picture 56">
            <a:extLst>
              <a:ext uri="{FF2B5EF4-FFF2-40B4-BE49-F238E27FC236}">
                <a16:creationId xmlns:a16="http://schemas.microsoft.com/office/drawing/2014/main" id="{CBD240B4-61D1-DB31-A4DA-6594F7FEC4BF}"/>
              </a:ext>
            </a:extLst>
          </p:cNvPr>
          <p:cNvPicPr>
            <a:picLocks noChangeAspect="1"/>
          </p:cNvPicPr>
          <p:nvPr/>
        </p:nvPicPr>
        <p:blipFill>
          <a:blip r:embed="rId8"/>
          <a:stretch>
            <a:fillRect/>
          </a:stretch>
        </p:blipFill>
        <p:spPr>
          <a:xfrm>
            <a:off x="4214550" y="4795569"/>
            <a:ext cx="296833" cy="251166"/>
          </a:xfrm>
          <a:prstGeom prst="rect">
            <a:avLst/>
          </a:prstGeom>
        </p:spPr>
      </p:pic>
      <p:sp>
        <p:nvSpPr>
          <p:cNvPr id="58" name="Rectangle 57">
            <a:extLst>
              <a:ext uri="{FF2B5EF4-FFF2-40B4-BE49-F238E27FC236}">
                <a16:creationId xmlns:a16="http://schemas.microsoft.com/office/drawing/2014/main" id="{C27D227A-FC7F-B4D8-5C3A-D375AE77A604}"/>
              </a:ext>
            </a:extLst>
          </p:cNvPr>
          <p:cNvSpPr/>
          <p:nvPr/>
        </p:nvSpPr>
        <p:spPr>
          <a:xfrm>
            <a:off x="4491653" y="4805736"/>
            <a:ext cx="669878" cy="230832"/>
          </a:xfrm>
          <a:prstGeom prst="rect">
            <a:avLst/>
          </a:prstGeom>
        </p:spPr>
        <p:txBody>
          <a:bodyPr wrap="square">
            <a:spAutoFit/>
          </a:bodyPr>
          <a:lstStyle/>
          <a:p>
            <a:r>
              <a:rPr lang="en-GB" sz="900" i="1" dirty="0">
                <a:latin typeface="Sassoon Primary Std" panose="020B0503020103030203" pitchFamily="34" charset="0"/>
              </a:rPr>
              <a:t>Self</a:t>
            </a:r>
          </a:p>
        </p:txBody>
      </p:sp>
    </p:spTree>
    <p:extLst>
      <p:ext uri="{BB962C8B-B14F-4D97-AF65-F5344CB8AC3E}">
        <p14:creationId xmlns:p14="http://schemas.microsoft.com/office/powerpoint/2010/main" val="5572726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764</TotalTime>
  <Words>1353</Words>
  <Application>Microsoft Office PowerPoint</Application>
  <PresentationFormat>Widescreen</PresentationFormat>
  <Paragraphs>201</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Sassoon Infant Std</vt:lpstr>
      <vt:lpstr>Sassoon Primary Std</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Morris</dc:creator>
  <cp:lastModifiedBy>J Richardson</cp:lastModifiedBy>
  <cp:revision>122</cp:revision>
  <dcterms:created xsi:type="dcterms:W3CDTF">2022-12-14T10:54:16Z</dcterms:created>
  <dcterms:modified xsi:type="dcterms:W3CDTF">2026-03-21T21:05:23Z</dcterms:modified>
</cp:coreProperties>
</file>