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7D31"/>
    <a:srgbClr val="A5A5A5"/>
    <a:srgbClr val="FFC000"/>
    <a:srgbClr val="4472C4"/>
    <a:srgbClr val="8266EA"/>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83407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86937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39C2B-EA23-4D2D-815D-2EBF71DACC45}"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86918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4939C2B-EA23-4D2D-815D-2EBF71DACC45}" type="datetimeFigureOut">
              <a:rPr lang="en-GB" smtClean="0"/>
              <a:t>13/03/2026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149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4939C2B-EA23-4D2D-815D-2EBF71DACC45}" type="datetimeFigureOut">
              <a:rPr lang="en-GB" smtClean="0"/>
              <a:t>13/03/2026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05463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4939C2B-EA23-4D2D-815D-2EBF71DACC45}" type="datetimeFigureOut">
              <a:rPr lang="en-GB" smtClean="0"/>
              <a:t>13/03/2026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46663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939C2B-EA23-4D2D-815D-2EBF71DACC45}" type="datetimeFigureOut">
              <a:rPr lang="en-GB" smtClean="0"/>
              <a:t>13/03/2026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00649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1755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2462564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03845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19361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39C2B-EA23-4D2D-815D-2EBF71DACC45}" type="datetimeFigureOut">
              <a:rPr lang="en-GB" smtClean="0"/>
              <a:t>13/03/2026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0EAF2A-276F-4364-8C0C-B07AC9725180}" type="slidenum">
              <a:rPr lang="en-GB" smtClean="0"/>
              <a:t>‹#›</a:t>
            </a:fld>
            <a:endParaRPr lang="en-GB"/>
          </a:p>
        </p:txBody>
      </p:sp>
    </p:spTree>
    <p:extLst>
      <p:ext uri="{BB962C8B-B14F-4D97-AF65-F5344CB8AC3E}">
        <p14:creationId xmlns:p14="http://schemas.microsoft.com/office/powerpoint/2010/main" val="329894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38" y="100887"/>
            <a:ext cx="1408345" cy="1033044"/>
          </a:xfrm>
          <a:prstGeom prst="rect">
            <a:avLst/>
          </a:prstGeom>
        </p:spPr>
      </p:pic>
      <p:sp>
        <p:nvSpPr>
          <p:cNvPr id="7" name="Rounded Rectangle 6"/>
          <p:cNvSpPr/>
          <p:nvPr/>
        </p:nvSpPr>
        <p:spPr>
          <a:xfrm>
            <a:off x="8538262" y="376227"/>
            <a:ext cx="3408760" cy="2282061"/>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00" dirty="0">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a:t>
            </a:r>
            <a:r>
              <a:rPr lang="en-GB" sz="1400" b="1" dirty="0">
                <a:solidFill>
                  <a:schemeClr val="tx1"/>
                </a:solidFill>
                <a:latin typeface="Sassoon Primary Std" panose="020B0503020103030203" pitchFamily="34" charset="0"/>
              </a:rPr>
              <a:t>British Values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Democracy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Rule of Law</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Individual liberty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Tolerance of different faiths and beliefs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Mutual respect</a:t>
            </a:r>
            <a:endParaRPr lang="en-GB" sz="1400" b="1"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We want our children to become responsible, active citizens who participate in democracy and public life with respect for diversity and a commitment to working towards greater community cohesion.</a:t>
            </a:r>
            <a:r>
              <a:rPr lang="en-GB" sz="1000" dirty="0"/>
              <a:t> </a:t>
            </a:r>
            <a:r>
              <a:rPr lang="en-GB" sz="1000" dirty="0">
                <a:solidFill>
                  <a:schemeClr val="tx1"/>
                </a:solidFill>
                <a:latin typeface="Sassoon Primary Std" panose="020B0503020103030203" pitchFamily="34" charset="0"/>
              </a:rPr>
              <a:t>Through engaging lessons, challenge and appropriate activities, we can give them a better understanding of themselves and others in the ‘community of communities’ in which they live.</a:t>
            </a:r>
            <a:r>
              <a:rPr lang="en-GB" sz="1000" b="1" dirty="0">
                <a:solidFill>
                  <a:schemeClr val="tx1"/>
                </a:solidFill>
                <a:latin typeface="Sassoon Primary Std" panose="020B0503020103030203" pitchFamily="34" charset="0"/>
              </a:rPr>
              <a:t> </a:t>
            </a:r>
            <a:r>
              <a:rPr lang="en-GB" sz="1000" dirty="0">
                <a:solidFill>
                  <a:schemeClr val="tx1"/>
                </a:solidFill>
                <a:latin typeface="Sassoon Primary Std" panose="020B0503020103030203" pitchFamily="34" charset="0"/>
              </a:rPr>
              <a:t>Children will develop their understanding of British values </a:t>
            </a: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285750" indent="-285750" algn="ctr">
              <a:buFont typeface="Arial" panose="020B0604020202020204" pitchFamily="34" charset="0"/>
              <a:buChar char="•"/>
            </a:pPr>
            <a:endParaRPr lang="en-GB" dirty="0">
              <a:latin typeface="Sassoon Primary Std" panose="020B0503020103030203" pitchFamily="34" charset="0"/>
            </a:endParaRPr>
          </a:p>
        </p:txBody>
      </p:sp>
      <p:sp>
        <p:nvSpPr>
          <p:cNvPr id="9" name="Rounded Rectangle 8"/>
          <p:cNvSpPr/>
          <p:nvPr/>
        </p:nvSpPr>
        <p:spPr>
          <a:xfrm>
            <a:off x="426605" y="1133931"/>
            <a:ext cx="1875564" cy="1426021"/>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900" b="1" dirty="0">
                <a:solidFill>
                  <a:schemeClr val="tx1"/>
                </a:solidFill>
                <a:latin typeface="Sassoon Primary Std" panose="020B0503020103030203" pitchFamily="34" charset="0"/>
              </a:rPr>
              <a:t>Golden Threads</a:t>
            </a:r>
          </a:p>
          <a:p>
            <a:pPr marL="171450" indent="-171450" algn="ctr">
              <a:buFont typeface="Arial" panose="020B0604020202020204" pitchFamily="34" charset="0"/>
              <a:buChar char="•"/>
            </a:pPr>
            <a:r>
              <a:rPr lang="en-GB" sz="900" dirty="0">
                <a:solidFill>
                  <a:schemeClr val="tx1"/>
                </a:solidFill>
                <a:latin typeface="Sassoon Primary Std" panose="020B0503020103030203" pitchFamily="34" charset="0"/>
              </a:rPr>
              <a:t>Sustainability</a:t>
            </a:r>
          </a:p>
          <a:p>
            <a:pPr marL="171450" indent="-171450" algn="ctr">
              <a:buFont typeface="Arial" panose="020B0604020202020204" pitchFamily="34" charset="0"/>
              <a:buChar char="•"/>
            </a:pPr>
            <a:r>
              <a:rPr lang="en-GB" sz="900" dirty="0">
                <a:solidFill>
                  <a:schemeClr val="tx1"/>
                </a:solidFill>
                <a:latin typeface="Sassoon Primary Std" panose="020B0503020103030203" pitchFamily="34" charset="0"/>
              </a:rPr>
              <a:t>Diversity</a:t>
            </a:r>
          </a:p>
          <a:p>
            <a:pPr marL="171450" indent="-171450" algn="ctr">
              <a:buFont typeface="Arial" panose="020B0604020202020204" pitchFamily="34" charset="0"/>
              <a:buChar char="•"/>
            </a:pPr>
            <a:r>
              <a:rPr lang="en-GB" sz="900" dirty="0">
                <a:solidFill>
                  <a:schemeClr val="tx1"/>
                </a:solidFill>
                <a:latin typeface="Sassoon Primary Std" panose="020B0503020103030203" pitchFamily="34" charset="0"/>
              </a:rPr>
              <a:t>Religion</a:t>
            </a:r>
          </a:p>
          <a:p>
            <a:pPr algn="ctr"/>
            <a:endParaRPr lang="en-GB" sz="900" b="1" dirty="0">
              <a:solidFill>
                <a:schemeClr val="tx1"/>
              </a:solidFill>
              <a:latin typeface="Sassoon Primary Std" panose="020B0503020103030203" pitchFamily="34" charset="0"/>
            </a:endParaRPr>
          </a:p>
          <a:p>
            <a:pPr algn="ctr"/>
            <a:r>
              <a:rPr lang="en-GB" sz="900" dirty="0">
                <a:solidFill>
                  <a:schemeClr val="tx1"/>
                </a:solidFill>
                <a:latin typeface="Sassoon Primary Std" panose="020B0503020103030203" pitchFamily="34" charset="0"/>
              </a:rPr>
              <a:t>Substantive concepts, or golden threads of sustainability, diversity and religion will weave throughout the curriculum</a:t>
            </a:r>
            <a:r>
              <a:rPr lang="en-GB" sz="900" dirty="0">
                <a:solidFill>
                  <a:schemeClr val="tx1"/>
                </a:solidFill>
              </a:rPr>
              <a:t>.</a:t>
            </a:r>
          </a:p>
          <a:p>
            <a:pPr algn="ctr"/>
            <a:endParaRPr lang="en-GB" sz="2000" b="1" dirty="0">
              <a:solidFill>
                <a:schemeClr val="tx1"/>
              </a:solidFill>
              <a:latin typeface="Sassoon Primary Std" panose="020B0503020103030203" pitchFamily="34" charset="0"/>
            </a:endParaRPr>
          </a:p>
          <a:p>
            <a:pPr algn="ctr"/>
            <a:endParaRPr lang="en-GB" sz="1200" dirty="0"/>
          </a:p>
        </p:txBody>
      </p:sp>
      <p:sp>
        <p:nvSpPr>
          <p:cNvPr id="10" name="Rounded Rectangle 9"/>
          <p:cNvSpPr/>
          <p:nvPr/>
        </p:nvSpPr>
        <p:spPr>
          <a:xfrm>
            <a:off x="4783900" y="643500"/>
            <a:ext cx="3704055" cy="1916452"/>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Cultural Capital</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Broader understanding of the world.</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Vocabulary</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Cultural experiences</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Personal skills</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Cultural capital is the essential knowledge that children need to prepare them for their future success. It is about giving children the best possible start to their early education. Our cultural capital helps form our understanding, knowledge, experiences, thoughts and opinions. It helps us achieve goals, be successful, try different things and share our experiences with others.</a:t>
            </a:r>
          </a:p>
          <a:p>
            <a:pPr algn="ctr"/>
            <a:endParaRPr lang="en-GB" dirty="0"/>
          </a:p>
        </p:txBody>
      </p:sp>
      <p:sp>
        <p:nvSpPr>
          <p:cNvPr id="29" name="Rounded Rectangle 28"/>
          <p:cNvSpPr/>
          <p:nvPr/>
        </p:nvSpPr>
        <p:spPr>
          <a:xfrm>
            <a:off x="124691" y="2658288"/>
            <a:ext cx="5696401" cy="4089850"/>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ENGLISH</a:t>
            </a:r>
          </a:p>
          <a:p>
            <a:r>
              <a:rPr lang="en-GB" sz="1000" dirty="0">
                <a:latin typeface="Sassoon Primary Std" panose="020B0503020103030203" pitchFamily="34" charset="0"/>
              </a:rPr>
              <a:t>Reading:</a:t>
            </a:r>
          </a:p>
          <a:p>
            <a:pPr marL="171450" indent="-171450">
              <a:buFont typeface="Arial" panose="020B0604020202020204" pitchFamily="34" charset="0"/>
              <a:buChar char="•"/>
            </a:pPr>
            <a:r>
              <a:rPr lang="en-GB" sz="1000" dirty="0">
                <a:latin typeface="Sassoon Primary Std" panose="020B0503020103030203" pitchFamily="34" charset="0"/>
              </a:rPr>
              <a:t>apply phonic knowledge and skills as the route to decode words</a:t>
            </a:r>
          </a:p>
          <a:p>
            <a:pPr marL="171450" indent="-171450">
              <a:buFont typeface="Arial" panose="020B0604020202020204" pitchFamily="34" charset="0"/>
              <a:buChar char="•"/>
            </a:pPr>
            <a:r>
              <a:rPr lang="en-GB" sz="1000" dirty="0">
                <a:latin typeface="Sassoon Primary Std" panose="020B0503020103030203" pitchFamily="34" charset="0"/>
              </a:rPr>
              <a:t>read books aloud, accurately, that are consistent with their developing phonic knowledge and that do not require them to use other strategies to work out words</a:t>
            </a:r>
          </a:p>
          <a:p>
            <a:pPr marL="171450" indent="-171450">
              <a:buFont typeface="Arial" panose="020B0604020202020204" pitchFamily="34" charset="0"/>
              <a:buChar char="•"/>
            </a:pPr>
            <a:r>
              <a:rPr lang="en-GB" sz="1000" dirty="0">
                <a:latin typeface="Sassoon Primary Std" panose="020B0503020103030203" pitchFamily="34" charset="0"/>
              </a:rPr>
              <a:t>reread these books to build up their fluency and confidence in word reading</a:t>
            </a:r>
          </a:p>
          <a:p>
            <a:pPr marL="171450" indent="-171450">
              <a:buFont typeface="Arial" panose="020B0604020202020204" pitchFamily="34" charset="0"/>
              <a:buChar char="•"/>
            </a:pPr>
            <a:r>
              <a:rPr lang="en-GB" sz="1000" dirty="0">
                <a:latin typeface="Sassoon Primary Std" panose="020B0503020103030203" pitchFamily="34" charset="0"/>
              </a:rPr>
              <a:t>develop pleasure in reading, motivation to read, vocabulary and understanding</a:t>
            </a:r>
          </a:p>
          <a:p>
            <a:pPr marL="171450" indent="-171450">
              <a:buFont typeface="Arial" panose="020B0604020202020204" pitchFamily="34" charset="0"/>
              <a:buChar char="•"/>
            </a:pPr>
            <a:r>
              <a:rPr lang="en-GB" sz="1000" dirty="0">
                <a:latin typeface="Sassoon Primary Std" panose="020B0503020103030203" pitchFamily="34" charset="0"/>
              </a:rPr>
              <a:t>understand both the books they can already read accurately and fluently and those they listen to</a:t>
            </a:r>
          </a:p>
          <a:p>
            <a:r>
              <a:rPr lang="en-GB" sz="1000" dirty="0">
                <a:latin typeface="Sassoon Primary Std" panose="020B0503020103030203" pitchFamily="34" charset="0"/>
              </a:rPr>
              <a:t>Writing:</a:t>
            </a:r>
          </a:p>
          <a:p>
            <a:pPr marL="171450" indent="-171450">
              <a:buFont typeface="Arial" panose="020B0604020202020204" pitchFamily="34" charset="0"/>
              <a:buChar char="•"/>
            </a:pPr>
            <a:r>
              <a:rPr lang="en-GB" sz="1000" dirty="0">
                <a:latin typeface="Sassoon Primary Std" panose="020B0503020103030203" pitchFamily="34" charset="0"/>
              </a:rPr>
              <a:t>begin to form lower-case letters in the correct direction, starting and finishing in the right place</a:t>
            </a:r>
          </a:p>
          <a:p>
            <a:pPr marL="171450" indent="-171450">
              <a:buFont typeface="Arial" panose="020B0604020202020204" pitchFamily="34" charset="0"/>
              <a:buChar char="•"/>
            </a:pPr>
            <a:r>
              <a:rPr lang="en-GB" sz="1000" dirty="0">
                <a:latin typeface="Sassoon Primary Std" panose="020B0503020103030203" pitchFamily="34" charset="0"/>
              </a:rPr>
              <a:t>Write sentences by: saying out loud what they are going to write about; composing a sentence orally before writing it; sequencing sentences to form short narratives; re-reading what they have written to check that it makes sense</a:t>
            </a:r>
          </a:p>
          <a:p>
            <a:pPr marL="171450" indent="-171450">
              <a:buFont typeface="Arial" panose="020B0604020202020204" pitchFamily="34" charset="0"/>
              <a:buChar char="•"/>
            </a:pPr>
            <a:r>
              <a:rPr lang="en-GB" sz="1000" dirty="0">
                <a:latin typeface="Sassoon Primary Std" panose="020B0503020103030203" pitchFamily="34" charset="0"/>
              </a:rPr>
              <a:t>Learn to leave spaces between words</a:t>
            </a:r>
          </a:p>
          <a:p>
            <a:pPr marL="171450" indent="-171450">
              <a:buFont typeface="Arial" panose="020B0604020202020204" pitchFamily="34" charset="0"/>
              <a:buChar char="•"/>
            </a:pPr>
            <a:r>
              <a:rPr lang="en-GB" sz="1000" dirty="0">
                <a:latin typeface="Sassoon Primary Std" panose="020B0503020103030203" pitchFamily="34" charset="0"/>
              </a:rPr>
              <a:t>joining words and joining clauses using ‘and’</a:t>
            </a:r>
          </a:p>
          <a:p>
            <a:pPr marL="171450" indent="-171450">
              <a:buFont typeface="Arial" panose="020B0604020202020204" pitchFamily="34" charset="0"/>
              <a:buChar char="•"/>
            </a:pPr>
            <a:r>
              <a:rPr lang="en-GB" sz="1000" dirty="0">
                <a:latin typeface="Sassoon Primary Std" panose="020B0503020103030203" pitchFamily="34" charset="0"/>
              </a:rPr>
              <a:t>beginning to punctuate sentences using a capital letter and a full stop, question mark or exclamation mark</a:t>
            </a:r>
          </a:p>
          <a:p>
            <a:pPr marL="171450" indent="-171450">
              <a:buFont typeface="Arial" panose="020B0604020202020204" pitchFamily="34" charset="0"/>
              <a:buChar char="•"/>
            </a:pPr>
            <a:r>
              <a:rPr lang="en-GB" sz="1000" dirty="0">
                <a:latin typeface="Sassoon Primary Std" panose="020B0503020103030203" pitchFamily="34" charset="0"/>
              </a:rPr>
              <a:t>using a capital letter for names of people, places, the days of the week, and the personal pronoun ‘I’</a:t>
            </a:r>
            <a:endParaRPr lang="en-GB" sz="1000" dirty="0">
              <a:solidFill>
                <a:schemeClr val="tx1"/>
              </a:solidFill>
              <a:latin typeface="Sassoon Primary Std" panose="020B0503020103030203" pitchFamily="34" charset="0"/>
            </a:endParaRPr>
          </a:p>
          <a:p>
            <a:r>
              <a:rPr lang="en-GB" sz="800" dirty="0">
                <a:solidFill>
                  <a:schemeClr val="tx1"/>
                </a:solidFill>
                <a:latin typeface="Sassoon Primary Std" panose="020B0503020103030203" pitchFamily="34" charset="0"/>
              </a:rPr>
              <a:t>              Democracy – discussing opinions	                           Vocabulary – reading new words</a:t>
            </a:r>
          </a:p>
          <a:p>
            <a:r>
              <a:rPr lang="en-GB" sz="800" dirty="0">
                <a:solidFill>
                  <a:schemeClr val="tx1"/>
                </a:solidFill>
                <a:latin typeface="Sassoon Primary Std" panose="020B0503020103030203" pitchFamily="34" charset="0"/>
              </a:rPr>
              <a:t>              and valuing others.		and understanding their meaning.</a:t>
            </a:r>
          </a:p>
          <a:p>
            <a:r>
              <a:rPr lang="en-GB" sz="800" dirty="0">
                <a:solidFill>
                  <a:schemeClr val="tx1"/>
                </a:solidFill>
                <a:latin typeface="Sassoon Primary Std" panose="020B0503020103030203" pitchFamily="34" charset="0"/>
              </a:rPr>
              <a:t>			Broader Understanding of the world – </a:t>
            </a:r>
          </a:p>
          <a:p>
            <a:r>
              <a:rPr lang="en-GB" sz="800" dirty="0">
                <a:solidFill>
                  <a:schemeClr val="tx1"/>
                </a:solidFill>
                <a:latin typeface="Sassoon Primary Std" panose="020B0503020103030203" pitchFamily="34" charset="0"/>
              </a:rPr>
              <a:t>			reading a variety of genres from around the </a:t>
            </a:r>
          </a:p>
          <a:p>
            <a:r>
              <a:rPr lang="en-GB" sz="800" dirty="0">
                <a:solidFill>
                  <a:schemeClr val="tx1"/>
                </a:solidFill>
                <a:latin typeface="Sassoon Primary Std" panose="020B0503020103030203" pitchFamily="34" charset="0"/>
              </a:rPr>
              <a:t>			world. </a:t>
            </a:r>
          </a:p>
          <a:p>
            <a:endParaRPr lang="en-GB" sz="800" dirty="0">
              <a:latin typeface="Sassoon Primary Std" panose="020B0503020103030203" pitchFamily="34" charset="0"/>
            </a:endParaRPr>
          </a:p>
          <a:p>
            <a:endParaRPr lang="en-GB" sz="800" dirty="0">
              <a:latin typeface="Sassoon Primary Std" panose="020B0503020103030203" pitchFamily="34" charset="0"/>
            </a:endParaRPr>
          </a:p>
        </p:txBody>
      </p:sp>
      <p:sp>
        <p:nvSpPr>
          <p:cNvPr id="30" name="Rounded Rectangle 29"/>
          <p:cNvSpPr/>
          <p:nvPr/>
        </p:nvSpPr>
        <p:spPr>
          <a:xfrm>
            <a:off x="5867908" y="2658288"/>
            <a:ext cx="2760703" cy="4089850"/>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Sassoon Primary Std" panose="020B0503020103030203" pitchFamily="34" charset="0"/>
              </a:rPr>
              <a:t>MATHS</a:t>
            </a:r>
          </a:p>
          <a:p>
            <a:pPr algn="ctr"/>
            <a:endParaRPr lang="en-GB" sz="800" dirty="0">
              <a:solidFill>
                <a:schemeClr val="bg1"/>
              </a:solidFill>
              <a:latin typeface="Sassoon Primary Std" panose="020B0503020103030203" pitchFamily="34" charset="0"/>
            </a:endParaRP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Counting forwards and backwards in 2s, 5s and 10s</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Making arrays</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Equal groups.</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Fractions – Halves and quarters of shapes and quantities.</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Recognising and finding halves and quarters.</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Describing turns and position – left, right, forwards and backwards.</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Comparing numbers within 100</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Ordering numbers within 100</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Money - recognising coins and notes</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Money – adding coins together to make a total.</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Time – Days of the week, months.</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Time - before/after/ hour/ half hour.</a:t>
            </a:r>
          </a:p>
          <a:p>
            <a:pPr marL="285750" indent="-285750" fontAlgn="t">
              <a:lnSpc>
                <a:spcPct val="107000"/>
              </a:lnSpc>
              <a:buFont typeface="Arial" panose="020B0604020202020204" pitchFamily="34" charset="0"/>
              <a:buChar char="•"/>
            </a:pPr>
            <a:r>
              <a:rPr lang="en-GB" sz="1000" dirty="0">
                <a:solidFill>
                  <a:schemeClr val="bg1"/>
                </a:solidFill>
                <a:latin typeface="Sassoon Infant Std" panose="020B0503020103030203" pitchFamily="34" charset="0"/>
              </a:rPr>
              <a:t>Time – draw hands on a clock face.</a:t>
            </a:r>
          </a:p>
          <a:p>
            <a:pPr fontAlgn="t">
              <a:lnSpc>
                <a:spcPct val="107000"/>
              </a:lnSpc>
            </a:pPr>
            <a:r>
              <a:rPr lang="en-GB" sz="1000" dirty="0">
                <a:solidFill>
                  <a:schemeClr val="tx1"/>
                </a:solidFill>
                <a:latin typeface="Sassoon Infant Std" panose="020B0503020103030203" pitchFamily="34" charset="0"/>
              </a:rPr>
              <a:t>          </a:t>
            </a:r>
            <a:r>
              <a:rPr lang="en-GB" sz="800" dirty="0">
                <a:solidFill>
                  <a:schemeClr val="tx1"/>
                </a:solidFill>
                <a:latin typeface="Sassoon Infant Std" panose="020B0503020103030203" pitchFamily="34" charset="0"/>
              </a:rPr>
              <a:t>Self – money.</a:t>
            </a:r>
          </a:p>
          <a:p>
            <a:pPr fontAlgn="t">
              <a:lnSpc>
                <a:spcPct val="107000"/>
              </a:lnSpc>
            </a:pPr>
            <a:r>
              <a:rPr lang="en-GB" sz="1000" dirty="0">
                <a:solidFill>
                  <a:schemeClr val="tx1"/>
                </a:solidFill>
                <a:latin typeface="Sassoon Infant Std" panose="020B0503020103030203" pitchFamily="34" charset="0"/>
              </a:rPr>
              <a:t>          </a:t>
            </a:r>
            <a:r>
              <a:rPr lang="en-GB" sz="800" dirty="0">
                <a:solidFill>
                  <a:schemeClr val="tx1"/>
                </a:solidFill>
                <a:latin typeface="Sassoon Primary Std" panose="020B0503020103030203" pitchFamily="34" charset="0"/>
              </a:rPr>
              <a:t>Vocabulary – understanding the </a:t>
            </a:r>
          </a:p>
          <a:p>
            <a:pPr fontAlgn="t">
              <a:lnSpc>
                <a:spcPct val="107000"/>
              </a:lnSpc>
            </a:pPr>
            <a:r>
              <a:rPr lang="en-GB" sz="800" dirty="0">
                <a:solidFill>
                  <a:schemeClr val="tx1"/>
                </a:solidFill>
                <a:latin typeface="Sassoon Primary Std" panose="020B0503020103030203" pitchFamily="34" charset="0"/>
              </a:rPr>
              <a:t>            meaning of mathematical concepts,</a:t>
            </a:r>
          </a:p>
          <a:p>
            <a:pPr fontAlgn="t">
              <a:lnSpc>
                <a:spcPct val="107000"/>
              </a:lnSpc>
            </a:pPr>
            <a:r>
              <a:rPr lang="en-GB" sz="800" dirty="0">
                <a:solidFill>
                  <a:schemeClr val="tx1"/>
                </a:solidFill>
                <a:latin typeface="Sassoon Primary Std" panose="020B0503020103030203" pitchFamily="34" charset="0"/>
              </a:rPr>
              <a:t>            fewer, more, less, greater than. </a:t>
            </a:r>
          </a:p>
          <a:p>
            <a:pPr algn="ctr"/>
            <a:r>
              <a:rPr lang="en-GB" sz="1000" dirty="0">
                <a:latin typeface="Sassoon Primary Std" panose="020B0503020103030203" pitchFamily="34" charset="0"/>
              </a:rPr>
              <a:t>                                 </a:t>
            </a:r>
          </a:p>
        </p:txBody>
      </p:sp>
      <p:sp>
        <p:nvSpPr>
          <p:cNvPr id="31" name="Rounded Rectangle 30"/>
          <p:cNvSpPr/>
          <p:nvPr/>
        </p:nvSpPr>
        <p:spPr>
          <a:xfrm>
            <a:off x="8721267" y="2803020"/>
            <a:ext cx="3332172" cy="3945117"/>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dirty="0">
              <a:solidFill>
                <a:schemeClr val="tx1"/>
              </a:solidFill>
              <a:latin typeface="Sassoon Primary Std" panose="020B0503020103030203" pitchFamily="34" charset="0"/>
            </a:endParaRPr>
          </a:p>
          <a:p>
            <a:pPr algn="ctr"/>
            <a:endParaRPr lang="en-GB" sz="1000" dirty="0">
              <a:solidFill>
                <a:schemeClr val="tx1"/>
              </a:solidFill>
              <a:latin typeface="Sassoon Primary Std" panose="020B0503020103030203" pitchFamily="34" charset="0"/>
            </a:endParaRPr>
          </a:p>
          <a:p>
            <a:pPr algn="ctr"/>
            <a:endParaRPr lang="en-GB" sz="1000" dirty="0">
              <a:solidFill>
                <a:schemeClr val="bg1"/>
              </a:solidFill>
              <a:latin typeface="Sassoon Primary Std" panose="020B0503020103030203" pitchFamily="34" charset="0"/>
            </a:endParaRPr>
          </a:p>
          <a:p>
            <a:pPr algn="ctr"/>
            <a:endParaRPr lang="en-GB" sz="1000" dirty="0">
              <a:solidFill>
                <a:schemeClr val="bg1"/>
              </a:solidFill>
              <a:latin typeface="Sassoon Primary Std" panose="020B0503020103030203" pitchFamily="34" charset="0"/>
            </a:endParaRPr>
          </a:p>
          <a:p>
            <a:pPr algn="ctr"/>
            <a:endParaRPr lang="en-GB" sz="1000" dirty="0">
              <a:solidFill>
                <a:schemeClr val="bg1"/>
              </a:solidFill>
              <a:latin typeface="Sassoon Primary Std" panose="020B0503020103030203" pitchFamily="34" charset="0"/>
            </a:endParaRPr>
          </a:p>
          <a:p>
            <a:pPr algn="ctr"/>
            <a:endParaRPr lang="en-GB" sz="1000" dirty="0">
              <a:solidFill>
                <a:schemeClr val="bg1"/>
              </a:solidFill>
              <a:latin typeface="Sassoon Primary Std" panose="020B0503020103030203" pitchFamily="34" charset="0"/>
            </a:endParaRPr>
          </a:p>
          <a:p>
            <a:pPr algn="ctr"/>
            <a:endParaRPr lang="en-GB" sz="1600" dirty="0">
              <a:solidFill>
                <a:schemeClr val="bg1"/>
              </a:solidFill>
              <a:latin typeface="Sassoon Primary Std" panose="020B0503020103030203" pitchFamily="34" charset="0"/>
            </a:endParaRPr>
          </a:p>
          <a:p>
            <a:pPr algn="ctr"/>
            <a:endParaRPr lang="en-GB" sz="1600" dirty="0">
              <a:solidFill>
                <a:schemeClr val="bg1"/>
              </a:solidFill>
              <a:latin typeface="Sassoon Primary Std" panose="020B0503020103030203" pitchFamily="34" charset="0"/>
            </a:endParaRPr>
          </a:p>
          <a:p>
            <a:pPr algn="ctr"/>
            <a:r>
              <a:rPr lang="en-GB" sz="1600" dirty="0">
                <a:solidFill>
                  <a:schemeClr val="bg1"/>
                </a:solidFill>
                <a:latin typeface="Sassoon Primary Std" panose="020B0503020103030203" pitchFamily="34" charset="0"/>
              </a:rPr>
              <a:t>SCIENCE</a:t>
            </a:r>
          </a:p>
          <a:p>
            <a:pPr lvl="0" algn="ctr"/>
            <a:endParaRPr lang="en-GB" dirty="0">
              <a:solidFill>
                <a:prstClr val="white"/>
              </a:solidFill>
              <a:latin typeface="Sassoon Primary Std" panose="020B0503020103030203" pitchFamily="34" charset="0"/>
            </a:endParaRPr>
          </a:p>
          <a:p>
            <a:pPr lvl="0" algn="ctr"/>
            <a:r>
              <a:rPr lang="en-GB" sz="1000" dirty="0">
                <a:solidFill>
                  <a:prstClr val="white"/>
                </a:solidFill>
                <a:latin typeface="Sassoon Primary Std" panose="020B0503020103030203" pitchFamily="34" charset="0"/>
              </a:rPr>
              <a:t> </a:t>
            </a: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a:p>
            <a:pPr algn="ctr"/>
            <a:endParaRPr lang="en-GB" dirty="0">
              <a:solidFill>
                <a:schemeClr val="bg1"/>
              </a:solidFill>
              <a:latin typeface="Sassoon Primary Std" panose="020B0503020103030203" pitchFamily="34" charset="0"/>
            </a:endParaRPr>
          </a:p>
          <a:p>
            <a:pPr algn="ctr"/>
            <a:r>
              <a:rPr lang="en-GB" dirty="0">
                <a:solidFill>
                  <a:schemeClr val="bg1"/>
                </a:solidFill>
                <a:latin typeface="Sassoon Primary Std" panose="020B0503020103030203" pitchFamily="34" charset="0"/>
              </a:rPr>
              <a:t>Science</a:t>
            </a:r>
            <a:endParaRPr lang="en-GB" sz="1000" dirty="0">
              <a:solidFill>
                <a:prstClr val="white"/>
              </a:solidFill>
              <a:latin typeface="Sassoon Primary Std" panose="020B0503020103030203" pitchFamily="34" charset="0"/>
            </a:endParaRPr>
          </a:p>
          <a:p>
            <a:pPr marL="285750" lvl="0" indent="-285750">
              <a:buFont typeface="Arial" panose="020B0604020202020204" pitchFamily="34" charset="0"/>
              <a:buChar char="•"/>
            </a:pPr>
            <a:r>
              <a:rPr lang="en-GB" sz="1000" dirty="0">
                <a:solidFill>
                  <a:prstClr val="white"/>
                </a:solidFill>
                <a:latin typeface="Sassoon Primary Std" panose="020B0503020103030203" pitchFamily="34" charset="0"/>
              </a:rPr>
              <a:t>Suggest a garden plan for someone who likes privacy and bright autumn colours. </a:t>
            </a:r>
          </a:p>
          <a:p>
            <a:pPr marL="285750" lvl="0" indent="-285750">
              <a:buFont typeface="Arial" panose="020B0604020202020204" pitchFamily="34" charset="0"/>
              <a:buChar char="•"/>
            </a:pPr>
            <a:r>
              <a:rPr lang="en-GB" sz="1000" dirty="0">
                <a:solidFill>
                  <a:prstClr val="white"/>
                </a:solidFill>
                <a:latin typeface="Sassoon Primary Std" panose="020B0503020103030203" pitchFamily="34" charset="0"/>
              </a:rPr>
              <a:t>Discuss why roots are found at the bottom of plants. </a:t>
            </a:r>
          </a:p>
          <a:p>
            <a:pPr marL="285750" lvl="0" indent="-285750">
              <a:buFont typeface="Arial" panose="020B0604020202020204" pitchFamily="34" charset="0"/>
              <a:buChar char="•"/>
            </a:pPr>
            <a:r>
              <a:rPr lang="en-GB" sz="1000" dirty="0">
                <a:solidFill>
                  <a:prstClr val="white"/>
                </a:solidFill>
                <a:latin typeface="Sassoon Primary Std" panose="020B0503020103030203" pitchFamily="34" charset="0"/>
              </a:rPr>
              <a:t>Create a guide to recognising different types of animals.</a:t>
            </a:r>
          </a:p>
          <a:p>
            <a:pPr marL="285750" lvl="0" indent="-285750">
              <a:buFont typeface="Arial" panose="020B0604020202020204" pitchFamily="34" charset="0"/>
              <a:buChar char="•"/>
            </a:pPr>
            <a:r>
              <a:rPr lang="en-GB" sz="1000" dirty="0">
                <a:solidFill>
                  <a:prstClr val="white"/>
                </a:solidFill>
                <a:latin typeface="Sassoon Primary Std" panose="020B0503020103030203" pitchFamily="34" charset="0"/>
              </a:rPr>
              <a:t>Prove whether carnivores are eaten by other carnivores. </a:t>
            </a:r>
          </a:p>
          <a:p>
            <a:pPr marL="285750" lvl="0" indent="-285750" fontAlgn="ctr">
              <a:lnSpc>
                <a:spcPct val="107000"/>
              </a:lnSpc>
              <a:buFont typeface="Arial" panose="020B0604020202020204" pitchFamily="34" charset="0"/>
              <a:buChar char="•"/>
            </a:pPr>
            <a:r>
              <a:rPr lang="en-GB" sz="1000" dirty="0">
                <a:solidFill>
                  <a:prstClr val="white"/>
                </a:solidFill>
                <a:latin typeface="Sassoon Primary Std" panose="020B0503020103030203" pitchFamily="34" charset="0"/>
              </a:rPr>
              <a:t>What evidence is there to prove that reptiles cannot be confused with a mammal. </a:t>
            </a:r>
          </a:p>
          <a:p>
            <a:pPr marL="285750" lvl="0" indent="-285750" fontAlgn="ctr">
              <a:lnSpc>
                <a:spcPct val="107000"/>
              </a:lnSpc>
              <a:buFont typeface="Arial" panose="020B0604020202020204" pitchFamily="34" charset="0"/>
              <a:buChar char="•"/>
            </a:pPr>
            <a:r>
              <a:rPr lang="en-GB" sz="1000" dirty="0">
                <a:solidFill>
                  <a:prstClr val="white"/>
                </a:solidFill>
                <a:latin typeface="Sassoon Primary Std" panose="020B0503020103030203" pitchFamily="34" charset="0"/>
              </a:rPr>
              <a:t>Suggest adjustments that can be made around school for a blind or deaf student. </a:t>
            </a:r>
          </a:p>
          <a:p>
            <a:pPr marL="285750" lvl="0" indent="-285750" fontAlgn="ctr">
              <a:lnSpc>
                <a:spcPct val="107000"/>
              </a:lnSpc>
              <a:buFont typeface="Arial" panose="020B0604020202020204" pitchFamily="34" charset="0"/>
              <a:buChar char="•"/>
            </a:pPr>
            <a:r>
              <a:rPr lang="en-GB" sz="1000" dirty="0">
                <a:solidFill>
                  <a:prstClr val="white"/>
                </a:solidFill>
                <a:latin typeface="Sassoon Primary Std" panose="020B0503020103030203" pitchFamily="34" charset="0"/>
              </a:rPr>
              <a:t>Investigate objects which started off as a plant. </a:t>
            </a:r>
          </a:p>
          <a:p>
            <a:pPr marL="285750" lvl="0" indent="-285750" fontAlgn="ctr">
              <a:lnSpc>
                <a:spcPct val="107000"/>
              </a:lnSpc>
              <a:buFont typeface="Arial" panose="020B0604020202020204" pitchFamily="34" charset="0"/>
              <a:buChar char="•"/>
            </a:pPr>
            <a:r>
              <a:rPr lang="en-GB" sz="1000" dirty="0">
                <a:solidFill>
                  <a:prstClr val="white"/>
                </a:solidFill>
                <a:latin typeface="Sassoon Primary Std" panose="020B0503020103030203" pitchFamily="34" charset="0"/>
              </a:rPr>
              <a:t>Seasonal changes – go for a walk and identify the signs of Spring/Summer. Including the length of the day.</a:t>
            </a:r>
          </a:p>
          <a:p>
            <a:pPr lvl="0" fontAlgn="ctr">
              <a:lnSpc>
                <a:spcPct val="107000"/>
              </a:lnSpc>
            </a:pPr>
            <a:endParaRPr lang="en-GB" sz="1000" dirty="0">
              <a:solidFill>
                <a:prstClr val="white"/>
              </a:solidFill>
              <a:latin typeface="Sassoon Primary Std" panose="020B0503020103030203" pitchFamily="34" charset="0"/>
            </a:endParaRPr>
          </a:p>
          <a:p>
            <a:pPr lvl="0" fontAlgn="ctr">
              <a:lnSpc>
                <a:spcPct val="107000"/>
              </a:lnSpc>
            </a:pPr>
            <a:r>
              <a:rPr lang="en-GB" sz="800" dirty="0">
                <a:solidFill>
                  <a:prstClr val="white"/>
                </a:solidFill>
                <a:latin typeface="Sassoon Primary Std" panose="020B0503020103030203" pitchFamily="34" charset="0"/>
              </a:rPr>
              <a:t>          </a:t>
            </a:r>
            <a:r>
              <a:rPr lang="en-GB" sz="800" dirty="0">
                <a:solidFill>
                  <a:schemeClr val="tx1"/>
                </a:solidFill>
                <a:latin typeface="Sassoon Primary Std" panose="020B0503020103030203" pitchFamily="34" charset="0"/>
              </a:rPr>
              <a:t>Sustainability -  learning about the importance </a:t>
            </a:r>
          </a:p>
          <a:p>
            <a:pPr lvl="0" fontAlgn="ctr">
              <a:lnSpc>
                <a:spcPct val="107000"/>
              </a:lnSpc>
            </a:pPr>
            <a:r>
              <a:rPr lang="en-GB" sz="800" dirty="0">
                <a:solidFill>
                  <a:schemeClr val="tx1"/>
                </a:solidFill>
                <a:latin typeface="Sassoon Primary Std" panose="020B0503020103030203" pitchFamily="34" charset="0"/>
              </a:rPr>
              <a:t>           of plants for our planet. </a:t>
            </a:r>
          </a:p>
          <a:p>
            <a:pPr lvl="0" fontAlgn="ctr">
              <a:lnSpc>
                <a:spcPct val="107000"/>
              </a:lnSpc>
            </a:pPr>
            <a:r>
              <a:rPr lang="en-GB" sz="800" dirty="0">
                <a:solidFill>
                  <a:schemeClr val="tx1"/>
                </a:solidFill>
                <a:latin typeface="Sassoon Primary Std" panose="020B0503020103030203" pitchFamily="34" charset="0"/>
              </a:rPr>
              <a:t>                  Broader understanding of the seasons,</a:t>
            </a:r>
          </a:p>
          <a:p>
            <a:pPr lvl="0" fontAlgn="ctr">
              <a:lnSpc>
                <a:spcPct val="107000"/>
              </a:lnSpc>
            </a:pPr>
            <a:r>
              <a:rPr lang="en-GB" sz="800" dirty="0">
                <a:solidFill>
                  <a:schemeClr val="tx1"/>
                </a:solidFill>
                <a:latin typeface="Sassoon Primary Std" panose="020B0503020103030203" pitchFamily="34" charset="0"/>
              </a:rPr>
              <a:t>                  the world we live in and extension of</a:t>
            </a:r>
          </a:p>
          <a:p>
            <a:pPr lvl="0" fontAlgn="ctr">
              <a:lnSpc>
                <a:spcPct val="107000"/>
              </a:lnSpc>
            </a:pPr>
            <a:r>
              <a:rPr lang="en-GB" sz="800" dirty="0">
                <a:solidFill>
                  <a:schemeClr val="tx1"/>
                </a:solidFill>
                <a:latin typeface="Sassoon Primary Std" panose="020B0503020103030203" pitchFamily="34" charset="0"/>
              </a:rPr>
              <a:t>                  vocabulary related to each topic.                           </a:t>
            </a:r>
          </a:p>
          <a:p>
            <a:pPr lvl="0" fontAlgn="ctr">
              <a:lnSpc>
                <a:spcPct val="107000"/>
              </a:lnSpc>
            </a:pPr>
            <a:r>
              <a:rPr lang="en-GB" sz="1000" dirty="0">
                <a:solidFill>
                  <a:schemeClr val="tx1"/>
                </a:solidFill>
                <a:latin typeface="Sassoon Primary Std" panose="020B0503020103030203" pitchFamily="34" charset="0"/>
              </a:rPr>
              <a:t>                    </a:t>
            </a:r>
            <a:r>
              <a:rPr lang="en-GB" sz="800" dirty="0">
                <a:solidFill>
                  <a:schemeClr val="tx1"/>
                </a:solidFill>
                <a:latin typeface="Sassoon Primary Std" panose="020B0503020103030203" pitchFamily="34" charset="0"/>
              </a:rPr>
              <a:t>World – living things.   </a:t>
            </a:r>
          </a:p>
          <a:p>
            <a:pPr lvl="0" fontAlgn="ctr">
              <a:lnSpc>
                <a:spcPct val="107000"/>
              </a:lnSpc>
            </a:pPr>
            <a:r>
              <a:rPr lang="en-GB" sz="800" dirty="0">
                <a:solidFill>
                  <a:schemeClr val="tx1"/>
                </a:solidFill>
                <a:latin typeface="Sassoon Primary Std" panose="020B0503020103030203" pitchFamily="34" charset="0"/>
              </a:rPr>
              <a:t>                       </a:t>
            </a:r>
          </a:p>
          <a:p>
            <a:pPr algn="ctr"/>
            <a:endParaRPr lang="en-GB" sz="1000" dirty="0">
              <a:solidFill>
                <a:schemeClr val="bg1"/>
              </a:solidFill>
              <a:latin typeface="Sassoon Primary Std" panose="020B0503020103030203" pitchFamily="34" charset="0"/>
            </a:endParaRPr>
          </a:p>
          <a:p>
            <a:pPr algn="ctr"/>
            <a:r>
              <a:rPr lang="en-GB" sz="1000" dirty="0">
                <a:solidFill>
                  <a:schemeClr val="bg1"/>
                </a:solidFill>
                <a:latin typeface="Sassoon Primary Std" panose="020B0503020103030203" pitchFamily="34" charset="0"/>
              </a:rPr>
              <a:t> </a:t>
            </a: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endParaRPr lang="en-GB" sz="1000" dirty="0">
              <a:solidFill>
                <a:schemeClr val="bg1"/>
              </a:solidFill>
              <a:latin typeface="Sassoon Primary Std" panose="020B0503020103030203" pitchFamily="34" charset="0"/>
            </a:endParaRPr>
          </a:p>
          <a:p>
            <a:pPr fontAlgn="ctr">
              <a:lnSpc>
                <a:spcPct val="107000"/>
              </a:lnSpc>
            </a:pPr>
            <a:r>
              <a:rPr lang="en-GB" sz="1000" dirty="0">
                <a:solidFill>
                  <a:schemeClr val="bg1"/>
                </a:solidFill>
                <a:latin typeface="Sassoon Primary Std" panose="020B0503020103030203" pitchFamily="34" charset="0"/>
              </a:rPr>
              <a:t>#the world we live in and extension of</a:t>
            </a:r>
          </a:p>
          <a:p>
            <a:pPr fontAlgn="ctr">
              <a:lnSpc>
                <a:spcPct val="107000"/>
              </a:lnSpc>
            </a:pPr>
            <a:r>
              <a:rPr lang="en-GB" sz="1000" dirty="0">
                <a:solidFill>
                  <a:schemeClr val="bg1"/>
                </a:solidFill>
                <a:latin typeface="Sassoon Primary Std" panose="020B0503020103030203" pitchFamily="34" charset="0"/>
              </a:rPr>
              <a:t>                  vocabulary related to each topic. </a:t>
            </a:r>
          </a:p>
          <a:p>
            <a:pPr fontAlgn="ctr">
              <a:lnSpc>
                <a:spcPct val="107000"/>
              </a:lnSpc>
            </a:pPr>
            <a:r>
              <a:rPr lang="en-GB" sz="900" dirty="0">
                <a:solidFill>
                  <a:schemeClr val="bg1"/>
                </a:solidFill>
                <a:latin typeface="Sassoon Infant Std" panose="020B0503020103030203" pitchFamily="34" charset="0"/>
              </a:rPr>
              <a:t>                </a:t>
            </a:r>
          </a:p>
          <a:p>
            <a:pPr marL="285750" indent="-285750">
              <a:buFont typeface="Arial" panose="020B0604020202020204" pitchFamily="34" charset="0"/>
              <a:buChar char="•"/>
            </a:pPr>
            <a:endParaRPr lang="en-GB" sz="1000" dirty="0">
              <a:latin typeface="Sassoon Infant Std" panose="020B0503020103030203" pitchFamily="34" charset="0"/>
            </a:endParaRPr>
          </a:p>
          <a:p>
            <a:pPr algn="ctr"/>
            <a:endParaRPr lang="en-GB" sz="1600" dirty="0">
              <a:solidFill>
                <a:schemeClr val="bg1"/>
              </a:solidFill>
              <a:latin typeface="Sassoon Primary Std" panose="020B0503020103030203" pitchFamily="34" charset="0"/>
            </a:endParaRPr>
          </a:p>
          <a:p>
            <a:r>
              <a:rPr lang="en-GB" sz="1000" dirty="0">
                <a:latin typeface="Sassoon Primary Std" panose="020B0503020103030203" pitchFamily="34" charset="0"/>
              </a:rPr>
              <a:t>· </a:t>
            </a:r>
            <a:r>
              <a:rPr lang="en-GB" dirty="0"/>
              <a:t> </a:t>
            </a:r>
          </a:p>
          <a:p>
            <a:pPr marL="359994" indent="-359994">
              <a:lnSpc>
                <a:spcPct val="119000"/>
              </a:lnSpc>
            </a:pPr>
            <a:r>
              <a:rPr lang="en-GB" sz="1000" kern="1400" dirty="0">
                <a:solidFill>
                  <a:srgbClr val="000000"/>
                </a:solidFill>
                <a:latin typeface="Sassoon Primary Std" panose="020B0503020103030203" pitchFamily="34" charset="0"/>
              </a:rPr>
              <a:t>.</a:t>
            </a:r>
          </a:p>
          <a:p>
            <a:pPr>
              <a:lnSpc>
                <a:spcPct val="119000"/>
              </a:lnSpc>
              <a:spcAft>
                <a:spcPts val="600"/>
              </a:spcAft>
            </a:pPr>
            <a:r>
              <a:rPr lang="en-GB" kern="1400" dirty="0">
                <a:solidFill>
                  <a:srgbClr val="000000"/>
                </a:solidFill>
                <a:latin typeface="Calibri" panose="020F0502020204030204" pitchFamily="34" charset="0"/>
              </a:rPr>
              <a:t> </a:t>
            </a: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57" name="Picture 56"/>
          <p:cNvPicPr>
            <a:picLocks noChangeAspect="1"/>
          </p:cNvPicPr>
          <p:nvPr/>
        </p:nvPicPr>
        <p:blipFill>
          <a:blip r:embed="rId3"/>
          <a:stretch>
            <a:fillRect/>
          </a:stretch>
        </p:blipFill>
        <p:spPr>
          <a:xfrm>
            <a:off x="10922484" y="613194"/>
            <a:ext cx="353959" cy="355862"/>
          </a:xfrm>
          <a:prstGeom prst="rect">
            <a:avLst/>
          </a:prstGeom>
        </p:spPr>
      </p:pic>
      <p:pic>
        <p:nvPicPr>
          <p:cNvPr id="61" name="Picture 60"/>
          <p:cNvPicPr>
            <a:picLocks noChangeAspect="1"/>
          </p:cNvPicPr>
          <p:nvPr/>
        </p:nvPicPr>
        <p:blipFill>
          <a:blip r:embed="rId4"/>
          <a:stretch>
            <a:fillRect/>
          </a:stretch>
        </p:blipFill>
        <p:spPr>
          <a:xfrm>
            <a:off x="7478770" y="969056"/>
            <a:ext cx="689559" cy="441456"/>
          </a:xfrm>
          <a:prstGeom prst="rect">
            <a:avLst/>
          </a:prstGeom>
        </p:spPr>
      </p:pic>
      <p:pic>
        <p:nvPicPr>
          <p:cNvPr id="62" name="Picture 61"/>
          <p:cNvPicPr>
            <a:picLocks noChangeAspect="1"/>
          </p:cNvPicPr>
          <p:nvPr/>
        </p:nvPicPr>
        <p:blipFill>
          <a:blip r:embed="rId5"/>
          <a:stretch>
            <a:fillRect/>
          </a:stretch>
        </p:blipFill>
        <p:spPr>
          <a:xfrm>
            <a:off x="426605" y="6010198"/>
            <a:ext cx="410198" cy="277722"/>
          </a:xfrm>
          <a:prstGeom prst="rect">
            <a:avLst/>
          </a:prstGeom>
        </p:spPr>
      </p:pic>
      <p:pic>
        <p:nvPicPr>
          <p:cNvPr id="65" name="Picture 64"/>
          <p:cNvPicPr>
            <a:picLocks noChangeAspect="1"/>
          </p:cNvPicPr>
          <p:nvPr/>
        </p:nvPicPr>
        <p:blipFill>
          <a:blip r:embed="rId6"/>
          <a:stretch>
            <a:fillRect/>
          </a:stretch>
        </p:blipFill>
        <p:spPr>
          <a:xfrm>
            <a:off x="1823925" y="1331785"/>
            <a:ext cx="436071" cy="370944"/>
          </a:xfrm>
          <a:prstGeom prst="rect">
            <a:avLst/>
          </a:prstGeom>
        </p:spPr>
      </p:pic>
      <p:sp>
        <p:nvSpPr>
          <p:cNvPr id="68" name="Rounded Rectangle 67"/>
          <p:cNvSpPr/>
          <p:nvPr/>
        </p:nvSpPr>
        <p:spPr>
          <a:xfrm>
            <a:off x="1948070" y="100887"/>
            <a:ext cx="5177152" cy="466935"/>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Sassoon Primary Std" panose="020B0503020103030203" pitchFamily="34" charset="0"/>
              </a:rPr>
              <a:t>YEAR 1 – SUMMER TERM 2026</a:t>
            </a:r>
          </a:p>
        </p:txBody>
      </p:sp>
      <p:pic>
        <p:nvPicPr>
          <p:cNvPr id="15" name="Picture 14"/>
          <p:cNvPicPr>
            <a:picLocks noChangeAspect="1"/>
          </p:cNvPicPr>
          <p:nvPr/>
        </p:nvPicPr>
        <p:blipFill>
          <a:blip r:embed="rId4"/>
          <a:stretch>
            <a:fillRect/>
          </a:stretch>
        </p:blipFill>
        <p:spPr>
          <a:xfrm>
            <a:off x="2577909" y="5986827"/>
            <a:ext cx="555685" cy="312110"/>
          </a:xfrm>
          <a:prstGeom prst="rect">
            <a:avLst/>
          </a:prstGeom>
        </p:spPr>
      </p:pic>
      <p:pic>
        <p:nvPicPr>
          <p:cNvPr id="16" name="Picture 15"/>
          <p:cNvPicPr>
            <a:picLocks noChangeAspect="1"/>
          </p:cNvPicPr>
          <p:nvPr/>
        </p:nvPicPr>
        <p:blipFill>
          <a:blip r:embed="rId4"/>
          <a:stretch>
            <a:fillRect/>
          </a:stretch>
        </p:blipFill>
        <p:spPr>
          <a:xfrm>
            <a:off x="6096000" y="6281963"/>
            <a:ext cx="322353" cy="181055"/>
          </a:xfrm>
          <a:prstGeom prst="rect">
            <a:avLst/>
          </a:prstGeom>
        </p:spPr>
      </p:pic>
      <p:pic>
        <p:nvPicPr>
          <p:cNvPr id="17" name="Picture 16"/>
          <p:cNvPicPr>
            <a:picLocks noChangeAspect="1"/>
          </p:cNvPicPr>
          <p:nvPr/>
        </p:nvPicPr>
        <p:blipFill>
          <a:blip r:embed="rId6"/>
          <a:stretch>
            <a:fillRect/>
          </a:stretch>
        </p:blipFill>
        <p:spPr>
          <a:xfrm>
            <a:off x="8882506" y="5639915"/>
            <a:ext cx="352670" cy="299999"/>
          </a:xfrm>
          <a:prstGeom prst="rect">
            <a:avLst/>
          </a:prstGeom>
        </p:spPr>
      </p:pic>
      <p:pic>
        <p:nvPicPr>
          <p:cNvPr id="18" name="Picture 17"/>
          <p:cNvPicPr>
            <a:picLocks noChangeAspect="1"/>
          </p:cNvPicPr>
          <p:nvPr/>
        </p:nvPicPr>
        <p:blipFill>
          <a:blip r:embed="rId4"/>
          <a:stretch>
            <a:fillRect/>
          </a:stretch>
        </p:blipFill>
        <p:spPr>
          <a:xfrm>
            <a:off x="9139014" y="6003428"/>
            <a:ext cx="381380" cy="214208"/>
          </a:xfrm>
          <a:prstGeom prst="rect">
            <a:avLst/>
          </a:prstGeom>
        </p:spPr>
      </p:pic>
      <p:sp>
        <p:nvSpPr>
          <p:cNvPr id="2" name="Rounded Rectangle 18">
            <a:extLst>
              <a:ext uri="{FF2B5EF4-FFF2-40B4-BE49-F238E27FC236}">
                <a16:creationId xmlns:a16="http://schemas.microsoft.com/office/drawing/2014/main" id="{4E786243-16A0-05FD-023D-A802C922C61B}"/>
              </a:ext>
            </a:extLst>
          </p:cNvPr>
          <p:cNvSpPr/>
          <p:nvPr/>
        </p:nvSpPr>
        <p:spPr>
          <a:xfrm>
            <a:off x="2352475" y="987665"/>
            <a:ext cx="2381119" cy="1550922"/>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900" b="1" dirty="0">
                <a:solidFill>
                  <a:schemeClr val="tx1"/>
                </a:solidFill>
                <a:latin typeface="Sassoon Primary Std" panose="020B0503020103030203" pitchFamily="34" charset="0"/>
              </a:rPr>
              <a:t>Spirituality</a:t>
            </a:r>
          </a:p>
          <a:p>
            <a:pPr algn="ctr"/>
            <a:r>
              <a:rPr lang="en-GB" sz="900" dirty="0">
                <a:solidFill>
                  <a:schemeClr val="tx1"/>
                </a:solidFill>
                <a:latin typeface="Sassoon Primary Std" panose="020B0503020103030203" pitchFamily="34" charset="0"/>
              </a:rPr>
              <a:t>We work together to encourage everyone to develop the 4 concepts of spirituality: self, others, world and beauty and beyond.</a:t>
            </a:r>
          </a:p>
          <a:p>
            <a:pPr algn="ctr"/>
            <a:endParaRPr lang="en-GB" sz="900" dirty="0">
              <a:solidFill>
                <a:schemeClr val="tx1"/>
              </a:solidFill>
              <a:latin typeface="Sassoon Primary Std" panose="020B0503020103030203" pitchFamily="34" charset="0"/>
            </a:endParaRPr>
          </a:p>
          <a:p>
            <a:pPr algn="ctr"/>
            <a:r>
              <a:rPr lang="en-GB" sz="900" dirty="0">
                <a:solidFill>
                  <a:schemeClr val="tx1"/>
                </a:solidFill>
                <a:latin typeface="Sassoon Primary Std" panose="020B0503020103030203" pitchFamily="34" charset="0"/>
              </a:rPr>
              <a:t>Encounter - Learning about life</a:t>
            </a:r>
          </a:p>
          <a:p>
            <a:pPr algn="ctr"/>
            <a:r>
              <a:rPr lang="en-GB" sz="900" dirty="0">
                <a:solidFill>
                  <a:schemeClr val="tx1"/>
                </a:solidFill>
                <a:latin typeface="Sassoon Primary Std" panose="020B0503020103030203" pitchFamily="34" charset="0"/>
              </a:rPr>
              <a:t>Reflection - Learning from life</a:t>
            </a:r>
          </a:p>
          <a:p>
            <a:pPr algn="ctr"/>
            <a:r>
              <a:rPr lang="en-GB" sz="900" dirty="0">
                <a:solidFill>
                  <a:schemeClr val="tx1"/>
                </a:solidFill>
                <a:latin typeface="Sassoon Primary Std" panose="020B0503020103030203" pitchFamily="34" charset="0"/>
              </a:rPr>
              <a:t>Respond - Putting into action what we believe</a:t>
            </a:r>
          </a:p>
          <a:p>
            <a:pPr marL="171450" indent="-171450" algn="ctr">
              <a:buFont typeface="Arial" panose="020B0604020202020204" pitchFamily="34" charset="0"/>
              <a:buChar char="•"/>
            </a:pPr>
            <a:endParaRPr lang="en-GB" sz="800" dirty="0">
              <a:solidFill>
                <a:schemeClr val="tx1"/>
              </a:solidFill>
              <a:latin typeface="Sassoon Primary Std" panose="020B0503020103030203" pitchFamily="34" charset="0"/>
            </a:endParaRPr>
          </a:p>
          <a:p>
            <a:pPr algn="ctr"/>
            <a:endParaRPr lang="en-GB" sz="1400" dirty="0">
              <a:solidFill>
                <a:schemeClr val="tx1"/>
              </a:solidFill>
              <a:latin typeface="Sassoon Primary Std" panose="020B0503020103030203" pitchFamily="34" charset="0"/>
            </a:endParaRPr>
          </a:p>
          <a:p>
            <a:pPr algn="ctr"/>
            <a:endParaRPr lang="en-GB" sz="2000" b="1" dirty="0">
              <a:solidFill>
                <a:schemeClr val="tx1"/>
              </a:solidFill>
              <a:latin typeface="Sassoon Primary Std" panose="020B0503020103030203" pitchFamily="34" charset="0"/>
            </a:endParaRPr>
          </a:p>
          <a:p>
            <a:pPr algn="ctr"/>
            <a:endParaRPr lang="en-GB" sz="1200" dirty="0"/>
          </a:p>
        </p:txBody>
      </p:sp>
      <p:pic>
        <p:nvPicPr>
          <p:cNvPr id="3" name="Picture 2">
            <a:extLst>
              <a:ext uri="{FF2B5EF4-FFF2-40B4-BE49-F238E27FC236}">
                <a16:creationId xmlns:a16="http://schemas.microsoft.com/office/drawing/2014/main" id="{E50ED1B4-BCB3-A4E0-6C34-6710A8CBA2E1}"/>
              </a:ext>
            </a:extLst>
          </p:cNvPr>
          <p:cNvPicPr>
            <a:picLocks noChangeAspect="1"/>
          </p:cNvPicPr>
          <p:nvPr/>
        </p:nvPicPr>
        <p:blipFill>
          <a:blip r:embed="rId7"/>
          <a:stretch>
            <a:fillRect/>
          </a:stretch>
        </p:blipFill>
        <p:spPr>
          <a:xfrm>
            <a:off x="2995985" y="1047915"/>
            <a:ext cx="275218" cy="255948"/>
          </a:xfrm>
          <a:prstGeom prst="rect">
            <a:avLst/>
          </a:prstGeom>
        </p:spPr>
      </p:pic>
      <p:pic>
        <p:nvPicPr>
          <p:cNvPr id="5" name="Picture 4">
            <a:extLst>
              <a:ext uri="{FF2B5EF4-FFF2-40B4-BE49-F238E27FC236}">
                <a16:creationId xmlns:a16="http://schemas.microsoft.com/office/drawing/2014/main" id="{8445C4CD-9406-3030-C40C-276ADC3C4179}"/>
              </a:ext>
            </a:extLst>
          </p:cNvPr>
          <p:cNvPicPr>
            <a:picLocks noChangeAspect="1"/>
          </p:cNvPicPr>
          <p:nvPr/>
        </p:nvPicPr>
        <p:blipFill>
          <a:blip r:embed="rId7"/>
          <a:stretch>
            <a:fillRect/>
          </a:stretch>
        </p:blipFill>
        <p:spPr>
          <a:xfrm>
            <a:off x="6129832" y="6010198"/>
            <a:ext cx="288521" cy="200668"/>
          </a:xfrm>
          <a:prstGeom prst="rect">
            <a:avLst/>
          </a:prstGeom>
        </p:spPr>
      </p:pic>
      <p:pic>
        <p:nvPicPr>
          <p:cNvPr id="6" name="Picture 5">
            <a:extLst>
              <a:ext uri="{FF2B5EF4-FFF2-40B4-BE49-F238E27FC236}">
                <a16:creationId xmlns:a16="http://schemas.microsoft.com/office/drawing/2014/main" id="{FAC126FA-125B-18FB-7BC5-D447B3D64235}"/>
              </a:ext>
            </a:extLst>
          </p:cNvPr>
          <p:cNvPicPr>
            <a:picLocks noChangeAspect="1"/>
          </p:cNvPicPr>
          <p:nvPr/>
        </p:nvPicPr>
        <p:blipFill>
          <a:blip r:embed="rId7"/>
          <a:stretch>
            <a:fillRect/>
          </a:stretch>
        </p:blipFill>
        <p:spPr>
          <a:xfrm>
            <a:off x="9445218" y="6374887"/>
            <a:ext cx="288521" cy="200668"/>
          </a:xfrm>
          <a:prstGeom prst="rect">
            <a:avLst/>
          </a:prstGeom>
        </p:spPr>
      </p:pic>
    </p:spTree>
    <p:extLst>
      <p:ext uri="{BB962C8B-B14F-4D97-AF65-F5344CB8AC3E}">
        <p14:creationId xmlns:p14="http://schemas.microsoft.com/office/powerpoint/2010/main" val="382368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91589" y="96186"/>
            <a:ext cx="2415626" cy="3187341"/>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r>
              <a:rPr lang="en-GB" dirty="0">
                <a:latin typeface="Sassoon Primary Std" panose="020B0503020103030203" pitchFamily="34" charset="0"/>
              </a:rPr>
              <a:t>MUSIC</a:t>
            </a:r>
          </a:p>
          <a:p>
            <a:pPr marL="171450" indent="-171450">
              <a:buFont typeface="Arial" panose="020B0604020202020204" pitchFamily="34" charset="0"/>
              <a:buChar char="•"/>
            </a:pPr>
            <a:r>
              <a:rPr lang="en-GB" sz="1000" dirty="0">
                <a:latin typeface="Sassoon Primary Std" panose="020B0503020103030203" pitchFamily="34" charset="0"/>
              </a:rPr>
              <a:t>Talk about the tempo of music using vocabulary of fast and slow.</a:t>
            </a:r>
          </a:p>
          <a:p>
            <a:pPr marL="171450" indent="-171450">
              <a:buFont typeface="Arial" panose="020B0604020202020204" pitchFamily="34" charset="0"/>
              <a:buChar char="•"/>
            </a:pPr>
            <a:r>
              <a:rPr lang="en-GB" sz="1000" dirty="0">
                <a:latin typeface="Sassoon Primary Std" panose="020B0503020103030203" pitchFamily="34" charset="0"/>
              </a:rPr>
              <a:t>Talk about the pitch of music using vocabulary of high and low.</a:t>
            </a:r>
          </a:p>
          <a:p>
            <a:pPr marL="171450" indent="-171450">
              <a:buFont typeface="Arial" panose="020B0604020202020204" pitchFamily="34" charset="0"/>
              <a:buChar char="•"/>
            </a:pPr>
            <a:r>
              <a:rPr lang="en-GB" sz="1000" dirty="0">
                <a:latin typeface="Sassoon Primary Std" panose="020B0503020103030203" pitchFamily="34" charset="0"/>
              </a:rPr>
              <a:t>Use instrument imaginatively to create soundscapes. </a:t>
            </a:r>
          </a:p>
          <a:p>
            <a:pPr marL="171450" indent="-171450">
              <a:buFont typeface="Arial" panose="020B0604020202020204" pitchFamily="34" charset="0"/>
              <a:buChar char="•"/>
            </a:pPr>
            <a:r>
              <a:rPr lang="en-GB" sz="1000" dirty="0">
                <a:latin typeface="Sassoon Primary Std" panose="020B0503020103030203" pitchFamily="34" charset="0"/>
              </a:rPr>
              <a:t>Engage in pieces of music, listening attentively. </a:t>
            </a:r>
          </a:p>
          <a:p>
            <a:pPr marL="171450" indent="-171450">
              <a:buFont typeface="Arial" panose="020B0604020202020204" pitchFamily="34" charset="0"/>
              <a:buChar char="•"/>
            </a:pPr>
            <a:r>
              <a:rPr lang="en-GB" sz="1000" dirty="0">
                <a:latin typeface="Sassoon Primary Std" panose="020B0503020103030203" pitchFamily="34" charset="0"/>
              </a:rPr>
              <a:t>Articulate how a piece of music makes them feel. </a:t>
            </a:r>
          </a:p>
          <a:p>
            <a:pPr marL="171450" indent="-171450">
              <a:buFont typeface="Arial" panose="020B0604020202020204" pitchFamily="34" charset="0"/>
              <a:buChar char="•"/>
            </a:pPr>
            <a:r>
              <a:rPr lang="en-GB" sz="1000" b="0" i="0" dirty="0">
                <a:solidFill>
                  <a:schemeClr val="bg1"/>
                </a:solidFill>
                <a:effectLst/>
                <a:latin typeface="Sassoon Primary Std" panose="020B0503020103030203" pitchFamily="34" charset="0"/>
              </a:rPr>
              <a:t>Reading different types of notation by moving eyes from left to right as sound occurs.</a:t>
            </a:r>
          </a:p>
          <a:p>
            <a:r>
              <a:rPr lang="en-GB" sz="800" dirty="0">
                <a:latin typeface="Sassoon Primary Std" panose="020B0503020103030203" pitchFamily="34" charset="0"/>
              </a:rPr>
              <a:t>          </a:t>
            </a:r>
            <a:r>
              <a:rPr lang="en-GB" sz="800" dirty="0">
                <a:solidFill>
                  <a:schemeClr val="tx1"/>
                </a:solidFill>
                <a:latin typeface="Sassoon Primary Std" panose="020B0503020103030203" pitchFamily="34" charset="0"/>
              </a:rPr>
              <a:t>Diversity – adapt and enhance our              </a:t>
            </a:r>
          </a:p>
          <a:p>
            <a:r>
              <a:rPr lang="en-GB" sz="800" dirty="0">
                <a:solidFill>
                  <a:schemeClr val="tx1"/>
                </a:solidFill>
                <a:latin typeface="Sassoon Primary Std" panose="020B0503020103030203" pitchFamily="34" charset="0"/>
              </a:rPr>
              <a:t>          skills.    </a:t>
            </a:r>
          </a:p>
          <a:p>
            <a:r>
              <a:rPr lang="en-GB" sz="800" dirty="0">
                <a:solidFill>
                  <a:schemeClr val="tx1"/>
                </a:solidFill>
                <a:latin typeface="Sassoon Primary Std" panose="020B0503020103030203" pitchFamily="34" charset="0"/>
              </a:rPr>
              <a:t>          Religion – singing is an act of worship.</a:t>
            </a:r>
          </a:p>
          <a:p>
            <a:r>
              <a:rPr lang="en-GB" sz="800" dirty="0">
                <a:solidFill>
                  <a:schemeClr val="tx1"/>
                </a:solidFill>
                <a:latin typeface="Sassoon Primary Std" panose="020B0503020103030203" pitchFamily="34" charset="0"/>
              </a:rPr>
              <a:t>          Cultural Experiences – exploring music </a:t>
            </a:r>
          </a:p>
          <a:p>
            <a:r>
              <a:rPr lang="en-GB" sz="800" dirty="0">
                <a:solidFill>
                  <a:schemeClr val="tx1"/>
                </a:solidFill>
                <a:latin typeface="Sassoon Primary Std" panose="020B0503020103030203" pitchFamily="34" charset="0"/>
              </a:rPr>
              <a:t>          from different cultures.</a:t>
            </a:r>
          </a:p>
          <a:p>
            <a:r>
              <a:rPr lang="en-GB" sz="800" dirty="0">
                <a:solidFill>
                  <a:schemeClr val="tx1"/>
                </a:solidFill>
                <a:latin typeface="Sassoon Primary Std" panose="020B0503020103030203" pitchFamily="34" charset="0"/>
              </a:rPr>
              <a:t>          Mutual Respect – sharing and     </a:t>
            </a:r>
          </a:p>
          <a:p>
            <a:r>
              <a:rPr lang="en-GB" sz="800" dirty="0">
                <a:solidFill>
                  <a:schemeClr val="tx1"/>
                </a:solidFill>
                <a:latin typeface="Sassoon Primary Std" panose="020B0503020103030203" pitchFamily="34" charset="0"/>
              </a:rPr>
              <a:t>          respecting other’s opinions.</a:t>
            </a: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3" name="Rounded Rectangle 2"/>
          <p:cNvSpPr/>
          <p:nvPr/>
        </p:nvSpPr>
        <p:spPr>
          <a:xfrm>
            <a:off x="2716851" y="4659958"/>
            <a:ext cx="2610118" cy="1862050"/>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r>
              <a:rPr lang="en-GB" dirty="0">
                <a:latin typeface="Sassoon Primary Std" panose="020B0503020103030203" pitchFamily="34" charset="0"/>
              </a:rPr>
              <a:t>COMPUTING</a:t>
            </a:r>
          </a:p>
          <a:p>
            <a:r>
              <a:rPr lang="en-GB" sz="800" dirty="0">
                <a:solidFill>
                  <a:schemeClr val="tx1"/>
                </a:solidFill>
                <a:latin typeface="Sassoon Primary Std" panose="020B0503020103030203" pitchFamily="34" charset="0"/>
              </a:rPr>
              <a:t>Digital Writing</a:t>
            </a:r>
          </a:p>
          <a:p>
            <a:r>
              <a:rPr lang="en-GB" sz="800" dirty="0">
                <a:solidFill>
                  <a:schemeClr val="bg1"/>
                </a:solidFill>
                <a:latin typeface="Sassoon Primary Std" panose="020B0503020103030203" pitchFamily="34" charset="0"/>
              </a:rPr>
              <a:t>Children will familiarise themselves with typing on a keyboard and begin using tools to change the look of their writing, and then they will consider the differences between using a computer and writing on paper to create text.</a:t>
            </a:r>
          </a:p>
          <a:p>
            <a:r>
              <a:rPr lang="en-GB" sz="800" dirty="0">
                <a:solidFill>
                  <a:schemeClr val="tx1"/>
                </a:solidFill>
                <a:latin typeface="Sassoon Primary Std" panose="020B0503020103030203" pitchFamily="34" charset="0"/>
              </a:rPr>
              <a:t>Programming animations</a:t>
            </a:r>
          </a:p>
          <a:p>
            <a:r>
              <a:rPr lang="en-GB" sz="800" dirty="0">
                <a:solidFill>
                  <a:schemeClr val="bg1"/>
                </a:solidFill>
                <a:latin typeface="Sassoon Primary Std" panose="020B0503020103030203" pitchFamily="34" charset="0"/>
              </a:rPr>
              <a:t>This unit introduces learners to on-screen programming through </a:t>
            </a:r>
            <a:r>
              <a:rPr lang="en-GB" sz="800" dirty="0" err="1">
                <a:solidFill>
                  <a:schemeClr val="bg1"/>
                </a:solidFill>
                <a:latin typeface="Sassoon Primary Std" panose="020B0503020103030203" pitchFamily="34" charset="0"/>
              </a:rPr>
              <a:t>ScratchJr</a:t>
            </a:r>
            <a:r>
              <a:rPr lang="en-GB" sz="800" dirty="0">
                <a:solidFill>
                  <a:schemeClr val="bg1"/>
                </a:solidFill>
                <a:latin typeface="Sassoon Primary Std" panose="020B0503020103030203" pitchFamily="34" charset="0"/>
              </a:rPr>
              <a:t>.</a:t>
            </a:r>
          </a:p>
          <a:p>
            <a:r>
              <a:rPr lang="en-GB" sz="800" dirty="0">
                <a:solidFill>
                  <a:schemeClr val="tx1"/>
                </a:solidFill>
                <a:latin typeface="Sassoon Primary Std" panose="020B0503020103030203" pitchFamily="34" charset="0"/>
              </a:rPr>
              <a:t>Broader understanding of the</a:t>
            </a:r>
          </a:p>
          <a:p>
            <a:r>
              <a:rPr lang="en-GB" sz="800" dirty="0">
                <a:solidFill>
                  <a:schemeClr val="tx1"/>
                </a:solidFill>
                <a:latin typeface="Sassoon Primary Std" panose="020B0503020103030203" pitchFamily="34" charset="0"/>
              </a:rPr>
              <a:t>                world- the impact and benefits of </a:t>
            </a:r>
          </a:p>
          <a:p>
            <a:r>
              <a:rPr lang="en-GB" sz="800" dirty="0">
                <a:solidFill>
                  <a:schemeClr val="tx1"/>
                </a:solidFill>
                <a:latin typeface="Sassoon Primary Std" panose="020B0503020103030203" pitchFamily="34" charset="0"/>
              </a:rPr>
              <a:t>                the internet including finding information. </a:t>
            </a:r>
          </a:p>
          <a:p>
            <a:endParaRPr lang="en-GB" sz="1000" dirty="0">
              <a:solidFill>
                <a:schemeClr val="tx1"/>
              </a:solidFill>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4" name="Rounded Rectangle 3"/>
          <p:cNvSpPr/>
          <p:nvPr/>
        </p:nvSpPr>
        <p:spPr>
          <a:xfrm>
            <a:off x="2670313" y="96186"/>
            <a:ext cx="2778909" cy="4484360"/>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RE</a:t>
            </a:r>
          </a:p>
          <a:p>
            <a:pPr marL="171450" indent="-171450">
              <a:buFont typeface="Arial" panose="020B0604020202020204" pitchFamily="34" charset="0"/>
              <a:buChar char="•"/>
            </a:pPr>
            <a:r>
              <a:rPr lang="en-GB" sz="800" dirty="0">
                <a:solidFill>
                  <a:schemeClr val="bg1"/>
                </a:solidFill>
                <a:latin typeface="Sassoon Primary Std" panose="020B0503020103030203" pitchFamily="34" charset="0"/>
              </a:rPr>
              <a:t>Learn about how Jewish people celebrate the Shabbat.</a:t>
            </a:r>
          </a:p>
          <a:p>
            <a:pPr marL="171450" indent="-171450">
              <a:buFont typeface="Arial" panose="020B0604020202020204" pitchFamily="34" charset="0"/>
              <a:buChar char="•"/>
            </a:pPr>
            <a:r>
              <a:rPr lang="en-GB" sz="800" dirty="0">
                <a:solidFill>
                  <a:schemeClr val="bg1"/>
                </a:solidFill>
                <a:latin typeface="Sassoon Primary Std" panose="020B0503020103030203" pitchFamily="34" charset="0"/>
              </a:rPr>
              <a:t>To consider how special events help us to create wonderful memories.</a:t>
            </a:r>
          </a:p>
          <a:p>
            <a:pPr marL="171450" indent="-171450">
              <a:buFont typeface="Arial" panose="020B0604020202020204" pitchFamily="34" charset="0"/>
              <a:buChar char="•"/>
            </a:pPr>
            <a:r>
              <a:rPr lang="en-GB" sz="800" dirty="0">
                <a:solidFill>
                  <a:schemeClr val="bg1"/>
                </a:solidFill>
                <a:latin typeface="Sassoon Primary Std" panose="020B0503020103030203" pitchFamily="34" charset="0"/>
              </a:rPr>
              <a:t>Understanding that some memories make us happy but some make us sad or upset.</a:t>
            </a:r>
          </a:p>
          <a:p>
            <a:pPr marL="171450" indent="-171450">
              <a:buFont typeface="Arial" panose="020B0604020202020204" pitchFamily="34" charset="0"/>
              <a:buChar char="•"/>
            </a:pPr>
            <a:r>
              <a:rPr lang="en-GB" sz="800" dirty="0">
                <a:solidFill>
                  <a:schemeClr val="bg1"/>
                </a:solidFill>
                <a:latin typeface="Sassoon Primary Std" panose="020B0503020103030203" pitchFamily="34" charset="0"/>
              </a:rPr>
              <a:t>Remember that the Shabbat is a day of rest and consider the links to the Creation Story.</a:t>
            </a:r>
          </a:p>
          <a:p>
            <a:endParaRPr lang="en-GB" sz="800" dirty="0">
              <a:solidFill>
                <a:schemeClr val="bg1"/>
              </a:solidFill>
              <a:latin typeface="Sassoon Primary Std" panose="020B0503020103030203" pitchFamily="34" charset="0"/>
            </a:endParaRPr>
          </a:p>
          <a:p>
            <a:pPr marL="171450" indent="-171450">
              <a:buFont typeface="Arial" panose="020B0604020202020204" pitchFamily="34" charset="0"/>
              <a:buChar char="•"/>
            </a:pPr>
            <a:r>
              <a:rPr lang="en-GB" sz="800" dirty="0">
                <a:solidFill>
                  <a:schemeClr val="bg1"/>
                </a:solidFill>
                <a:latin typeface="Sassoon Primary Std" panose="020B0503020103030203" pitchFamily="34" charset="0"/>
              </a:rPr>
              <a:t>Identify and talk about different types of change in their experience.</a:t>
            </a:r>
          </a:p>
          <a:p>
            <a:pPr marL="171450" indent="-171450">
              <a:buFont typeface="Arial" panose="020B0604020202020204" pitchFamily="34" charset="0"/>
              <a:buChar char="•"/>
            </a:pPr>
            <a:r>
              <a:rPr lang="en-GB" sz="800" dirty="0">
                <a:solidFill>
                  <a:schemeClr val="bg1"/>
                </a:solidFill>
                <a:latin typeface="Sassoon Primary Std" panose="020B0503020103030203" pitchFamily="34" charset="0"/>
              </a:rPr>
              <a:t>Recognise that Christians believe that Jesus changes some people’s lives.</a:t>
            </a:r>
          </a:p>
          <a:p>
            <a:pPr marL="171450" indent="-171450">
              <a:buFont typeface="Arial" panose="020B0604020202020204" pitchFamily="34" charset="0"/>
              <a:buChar char="•"/>
            </a:pPr>
            <a:r>
              <a:rPr lang="en-GB" sz="800" dirty="0">
                <a:solidFill>
                  <a:schemeClr val="bg1"/>
                </a:solidFill>
                <a:latin typeface="Sassoon Primary Std" panose="020B0503020103030203" pitchFamily="34" charset="0"/>
              </a:rPr>
              <a:t>Talk about why the idea of Jesus being able to change people is important to Christians.</a:t>
            </a:r>
          </a:p>
          <a:p>
            <a:pPr marL="171450" indent="-171450">
              <a:buFont typeface="Arial" panose="020B0604020202020204" pitchFamily="34" charset="0"/>
              <a:buChar char="•"/>
            </a:pPr>
            <a:endParaRPr lang="en-GB" sz="800" dirty="0">
              <a:solidFill>
                <a:schemeClr val="bg1"/>
              </a:solidFill>
              <a:latin typeface="Sassoon Primary Std" panose="020B0503020103030203" pitchFamily="34" charset="0"/>
            </a:endParaRPr>
          </a:p>
          <a:p>
            <a:r>
              <a:rPr lang="en-GB" sz="800" dirty="0">
                <a:latin typeface="Sassoon Primary Std" panose="020B0503020103030203" pitchFamily="34" charset="0"/>
              </a:rPr>
              <a:t>Keywords—Jewish, Shabbat, Synagogue, change, miracle, belief.</a:t>
            </a:r>
          </a:p>
          <a:p>
            <a:endParaRPr lang="en-GB" sz="1000" dirty="0">
              <a:latin typeface="Sassoon Primary Std" panose="020B0503020103030203" pitchFamily="34" charset="0"/>
            </a:endParaRPr>
          </a:p>
          <a:p>
            <a:r>
              <a:rPr lang="en-GB" sz="1000" dirty="0">
                <a:latin typeface="Sassoon Primary Std" panose="020B0503020103030203" pitchFamily="34" charset="0"/>
              </a:rPr>
              <a:t>      </a:t>
            </a:r>
            <a:r>
              <a:rPr lang="en-GB" sz="800" dirty="0">
                <a:solidFill>
                  <a:schemeClr val="tx1"/>
                </a:solidFill>
                <a:latin typeface="Sassoon Primary Std" panose="020B0503020103030203" pitchFamily="34" charset="0"/>
              </a:rPr>
              <a:t>Religion – learning about world religions and </a:t>
            </a:r>
          </a:p>
          <a:p>
            <a:r>
              <a:rPr lang="en-GB" sz="800" dirty="0">
                <a:solidFill>
                  <a:schemeClr val="tx1"/>
                </a:solidFill>
                <a:latin typeface="Sassoon Primary Std" panose="020B0503020103030203" pitchFamily="34" charset="0"/>
              </a:rPr>
              <a:t>        the impact their beliefs have on daily life.</a:t>
            </a:r>
          </a:p>
          <a:p>
            <a:endParaRPr lang="en-GB" sz="1000" dirty="0">
              <a:solidFill>
                <a:schemeClr val="tx1"/>
              </a:solidFill>
              <a:latin typeface="Sassoon Primary Std" panose="020B0503020103030203" pitchFamily="34" charset="0"/>
            </a:endParaRPr>
          </a:p>
          <a:p>
            <a:r>
              <a:rPr lang="en-GB" sz="800" dirty="0">
                <a:solidFill>
                  <a:schemeClr val="tx1"/>
                </a:solidFill>
                <a:latin typeface="Sassoon Primary Std" panose="020B0503020103030203" pitchFamily="34" charset="0"/>
              </a:rPr>
              <a:t>       Tolerance of different faiths and beliefs.</a:t>
            </a:r>
          </a:p>
          <a:p>
            <a:endParaRPr lang="en-GB" sz="1000"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      </a:t>
            </a:r>
            <a:r>
              <a:rPr lang="en-GB" sz="800" dirty="0">
                <a:solidFill>
                  <a:schemeClr val="tx1"/>
                </a:solidFill>
                <a:latin typeface="Sassoon Primary Std" panose="020B0503020103030203" pitchFamily="34" charset="0"/>
              </a:rPr>
              <a:t>Broader understanding of the world –  </a:t>
            </a:r>
          </a:p>
          <a:p>
            <a:r>
              <a:rPr lang="en-GB" sz="800" dirty="0">
                <a:solidFill>
                  <a:schemeClr val="tx1"/>
                </a:solidFill>
                <a:latin typeface="Sassoon Primary Std" panose="020B0503020103030203" pitchFamily="34" charset="0"/>
              </a:rPr>
              <a:t>       comparing and contrasting beliefs in different </a:t>
            </a:r>
          </a:p>
          <a:p>
            <a:r>
              <a:rPr lang="en-GB" sz="800" dirty="0">
                <a:solidFill>
                  <a:schemeClr val="tx1"/>
                </a:solidFill>
                <a:latin typeface="Sassoon Primary Std" panose="020B0503020103030203" pitchFamily="34" charset="0"/>
              </a:rPr>
              <a:t>       religions, including Christianity.</a:t>
            </a:r>
          </a:p>
          <a:p>
            <a:endParaRPr lang="en-GB" sz="1000" dirty="0">
              <a:latin typeface="Sassoon Primary Std" panose="020B0503020103030203" pitchFamily="34" charset="0"/>
            </a:endParaRPr>
          </a:p>
          <a:p>
            <a:r>
              <a:rPr lang="en-GB" sz="1000" dirty="0">
                <a:latin typeface="Sassoon Primary Std" panose="020B0503020103030203" pitchFamily="34" charset="0"/>
              </a:rPr>
              <a:t>      </a:t>
            </a:r>
            <a:r>
              <a:rPr lang="en-GB" sz="800" i="1" dirty="0">
                <a:solidFill>
                  <a:schemeClr val="tx1"/>
                </a:solidFill>
                <a:latin typeface="Sassoon Primary Std" panose="020B0503020103030203" pitchFamily="34" charset="0"/>
              </a:rPr>
              <a:t>Spirituality Self, communal, world and               </a:t>
            </a:r>
          </a:p>
          <a:p>
            <a:r>
              <a:rPr lang="en-GB" sz="800" i="1" dirty="0">
                <a:solidFill>
                  <a:schemeClr val="tx1"/>
                </a:solidFill>
                <a:latin typeface="Sassoon Primary Std" panose="020B0503020103030203" pitchFamily="34" charset="0"/>
              </a:rPr>
              <a:t>        transcendence.</a:t>
            </a: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p:txBody>
      </p:sp>
      <p:sp>
        <p:nvSpPr>
          <p:cNvPr id="5" name="Rounded Rectangle 4"/>
          <p:cNvSpPr/>
          <p:nvPr/>
        </p:nvSpPr>
        <p:spPr>
          <a:xfrm>
            <a:off x="5490557" y="4022655"/>
            <a:ext cx="3165429" cy="2688999"/>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Sassoon Infant Std" panose="020B0503020103030203" pitchFamily="34" charset="0"/>
            </a:endParaRPr>
          </a:p>
          <a:p>
            <a:pPr algn="ctr"/>
            <a:endParaRPr lang="en-GB" sz="1600" dirty="0">
              <a:solidFill>
                <a:schemeClr val="bg1"/>
              </a:solidFill>
              <a:latin typeface="Sassoon Infant Std" panose="020B0503020103030203" pitchFamily="34" charset="0"/>
            </a:endParaRPr>
          </a:p>
          <a:p>
            <a:pPr algn="ctr"/>
            <a:r>
              <a:rPr lang="en-GB" sz="1600" dirty="0">
                <a:solidFill>
                  <a:schemeClr val="bg1"/>
                </a:solidFill>
                <a:latin typeface="Sassoon Infant Std" panose="020B0503020103030203" pitchFamily="34" charset="0"/>
              </a:rPr>
              <a:t>PSHE</a:t>
            </a:r>
          </a:p>
          <a:p>
            <a:pPr marL="285750" indent="-285750">
              <a:buFont typeface="Arial" panose="020B0604020202020204" pitchFamily="34" charset="0"/>
              <a:buChar char="•"/>
            </a:pPr>
            <a:endParaRPr lang="en-GB" sz="800" dirty="0">
              <a:solidFill>
                <a:schemeClr val="bg1"/>
              </a:solidFill>
              <a:latin typeface="Sassoon Primary Std" panose="020B0503020103030203" pitchFamily="34" charset="0"/>
            </a:endParaRPr>
          </a:p>
          <a:p>
            <a:pPr marL="285750" indent="-285750">
              <a:buFont typeface="Arial" panose="020B0604020202020204" pitchFamily="34" charset="0"/>
              <a:buChar char="•"/>
            </a:pPr>
            <a:r>
              <a:rPr lang="en-GB" sz="800" dirty="0">
                <a:solidFill>
                  <a:schemeClr val="bg1"/>
                </a:solidFill>
                <a:latin typeface="Sassoon Primary Std" panose="020B0503020103030203" pitchFamily="34" charset="0"/>
              </a:rPr>
              <a:t>Feel resilient and confident in their learning.</a:t>
            </a:r>
          </a:p>
          <a:p>
            <a:pPr marL="285750" indent="-285750">
              <a:buFont typeface="Arial" panose="020B0604020202020204" pitchFamily="34" charset="0"/>
              <a:buChar char="•"/>
            </a:pPr>
            <a:r>
              <a:rPr lang="en-GB" sz="800" dirty="0">
                <a:solidFill>
                  <a:schemeClr val="bg1"/>
                </a:solidFill>
                <a:latin typeface="Sassoon Primary Std" panose="020B0503020103030203" pitchFamily="34" charset="0"/>
              </a:rPr>
              <a:t>Name and discuss different types of feelings and emotions.</a:t>
            </a:r>
          </a:p>
          <a:p>
            <a:pPr marL="285750" indent="-285750">
              <a:buFont typeface="Arial" panose="020B0604020202020204" pitchFamily="34" charset="0"/>
              <a:buChar char="•"/>
            </a:pPr>
            <a:r>
              <a:rPr lang="en-GB" sz="800" dirty="0">
                <a:solidFill>
                  <a:schemeClr val="bg1"/>
                </a:solidFill>
                <a:latin typeface="Sassoon Primary Std" panose="020B0503020103030203" pitchFamily="34" charset="0"/>
              </a:rPr>
              <a:t>Learn and use strategies or skills in approaching challenges.</a:t>
            </a:r>
          </a:p>
          <a:p>
            <a:pPr marL="285750" indent="-285750">
              <a:buFont typeface="Arial" panose="020B0604020202020204" pitchFamily="34" charset="0"/>
              <a:buChar char="•"/>
            </a:pPr>
            <a:r>
              <a:rPr lang="en-GB" sz="800" dirty="0">
                <a:solidFill>
                  <a:schemeClr val="bg1"/>
                </a:solidFill>
                <a:latin typeface="Sassoon Primary Std" panose="020B0503020103030203" pitchFamily="34" charset="0"/>
              </a:rPr>
              <a:t>Understand that they can make healthy choices.</a:t>
            </a:r>
          </a:p>
          <a:p>
            <a:pPr marL="285750" indent="-285750">
              <a:buFont typeface="Arial" panose="020B0604020202020204" pitchFamily="34" charset="0"/>
              <a:buChar char="•"/>
            </a:pPr>
            <a:r>
              <a:rPr lang="en-GB" sz="800" dirty="0">
                <a:solidFill>
                  <a:schemeClr val="bg1"/>
                </a:solidFill>
                <a:latin typeface="Sassoon Primary Std" panose="020B0503020103030203" pitchFamily="34" charset="0"/>
              </a:rPr>
              <a:t>Name and recognise how healthy choices can keep us well.</a:t>
            </a:r>
          </a:p>
          <a:p>
            <a:pPr marL="285750" indent="-285750">
              <a:buFont typeface="Arial" panose="020B0604020202020204" pitchFamily="34" charset="0"/>
              <a:buChar char="•"/>
            </a:pPr>
            <a:r>
              <a:rPr lang="en-GB" sz="800" dirty="0">
                <a:solidFill>
                  <a:schemeClr val="bg1"/>
                </a:solidFill>
                <a:latin typeface="Sassoon Primary Std" panose="020B0503020103030203" pitchFamily="34" charset="0"/>
              </a:rPr>
              <a:t>Understand that there are changes in nature and humans.</a:t>
            </a:r>
          </a:p>
          <a:p>
            <a:pPr marL="285750" indent="-285750">
              <a:buFont typeface="Arial" panose="020B0604020202020204" pitchFamily="34" charset="0"/>
              <a:buChar char="•"/>
            </a:pPr>
            <a:r>
              <a:rPr lang="en-GB" sz="800" dirty="0">
                <a:solidFill>
                  <a:schemeClr val="bg1"/>
                </a:solidFill>
                <a:latin typeface="Sassoon Primary Std" panose="020B0503020103030203" pitchFamily="34" charset="0"/>
              </a:rPr>
              <a:t>Name the different stages in childhood and growing up.</a:t>
            </a:r>
          </a:p>
          <a:p>
            <a:pPr marL="285750" indent="-285750">
              <a:buFont typeface="Arial" panose="020B0604020202020204" pitchFamily="34" charset="0"/>
              <a:buChar char="•"/>
            </a:pPr>
            <a:r>
              <a:rPr lang="en-GB" sz="800" dirty="0">
                <a:solidFill>
                  <a:schemeClr val="bg1"/>
                </a:solidFill>
                <a:latin typeface="Sassoon Primary Std" panose="020B0503020103030203" pitchFamily="34" charset="0"/>
              </a:rPr>
              <a:t>Understand that babies are made by a man and a woman.</a:t>
            </a:r>
          </a:p>
          <a:p>
            <a:pPr marL="285750" indent="-285750">
              <a:buFont typeface="Arial" panose="020B0604020202020204" pitchFamily="34" charset="0"/>
              <a:buChar char="•"/>
            </a:pPr>
            <a:r>
              <a:rPr lang="en-GB" sz="800" dirty="0">
                <a:solidFill>
                  <a:schemeClr val="bg1"/>
                </a:solidFill>
                <a:latin typeface="Sassoon Primary Std" panose="020B0503020103030203" pitchFamily="34" charset="0"/>
              </a:rPr>
              <a:t>Know how to keep themselves safe.     </a:t>
            </a:r>
          </a:p>
          <a:p>
            <a:endParaRPr lang="en-GB" sz="800" dirty="0">
              <a:solidFill>
                <a:schemeClr val="bg1"/>
              </a:solidFill>
              <a:latin typeface="Sassoon Primary Std" panose="020B0503020103030203" pitchFamily="34" charset="0"/>
            </a:endParaRPr>
          </a:p>
          <a:p>
            <a:r>
              <a:rPr lang="en-GB" sz="800" dirty="0">
                <a:solidFill>
                  <a:schemeClr val="tx1"/>
                </a:solidFill>
                <a:latin typeface="Sassoon Primary Std" panose="020B0503020103030203" pitchFamily="34" charset="0"/>
              </a:rPr>
              <a:t>Spirituality </a:t>
            </a:r>
            <a:r>
              <a:rPr lang="en-GB" sz="800" i="1" dirty="0">
                <a:solidFill>
                  <a:schemeClr val="tx1"/>
                </a:solidFill>
                <a:latin typeface="Sassoon Primary Std" panose="020B0503020103030203" pitchFamily="34" charset="0"/>
              </a:rPr>
              <a:t>Self, communal, world and transcendence.</a:t>
            </a:r>
          </a:p>
          <a:p>
            <a:pPr marL="285750" indent="-285750">
              <a:buFont typeface="Arial" panose="020B0604020202020204" pitchFamily="34" charset="0"/>
              <a:buChar char="•"/>
            </a:pPr>
            <a:endParaRPr lang="en-GB" sz="800" dirty="0">
              <a:solidFill>
                <a:schemeClr val="tx1"/>
              </a:solidFill>
              <a:latin typeface="Sassoon Primary Std" panose="020B0503020103030203" pitchFamily="34" charset="0"/>
            </a:endParaRPr>
          </a:p>
          <a:p>
            <a:pPr marL="285750" indent="-285750">
              <a:buFont typeface="Arial" panose="020B0604020202020204" pitchFamily="34" charset="0"/>
              <a:buChar char="•"/>
            </a:pPr>
            <a:endParaRPr lang="en-GB" sz="1000" dirty="0">
              <a:solidFill>
                <a:schemeClr val="bg1"/>
              </a:solidFill>
              <a:latin typeface="Sassoon Primary Std" panose="020B0503020103030203" pitchFamily="34" charset="0"/>
            </a:endParaRPr>
          </a:p>
          <a:p>
            <a:r>
              <a:rPr lang="en-GB" sz="800" dirty="0">
                <a:solidFill>
                  <a:schemeClr val="tx1"/>
                </a:solidFill>
                <a:latin typeface="Sassoon Primary Std" panose="020B0503020103030203" pitchFamily="34" charset="0"/>
              </a:rPr>
              <a:t>Personal skills    Diversity </a:t>
            </a:r>
          </a:p>
          <a:p>
            <a:r>
              <a:rPr lang="en-GB" sz="800" dirty="0">
                <a:solidFill>
                  <a:schemeClr val="tx1"/>
                </a:solidFill>
                <a:latin typeface="Sassoon Primary Std" panose="020B0503020103030203" pitchFamily="34" charset="0"/>
              </a:rPr>
              <a:t>	           Rule of Law        Individual liberty</a:t>
            </a:r>
          </a:p>
          <a:p>
            <a:pPr marL="285750" indent="-285750">
              <a:buFont typeface="Arial" panose="020B0604020202020204" pitchFamily="34" charset="0"/>
              <a:buChar char="•"/>
            </a:pP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6" name="Rounded Rectangle 5"/>
          <p:cNvSpPr/>
          <p:nvPr/>
        </p:nvSpPr>
        <p:spPr>
          <a:xfrm>
            <a:off x="191589" y="3352799"/>
            <a:ext cx="2390778" cy="3330633"/>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latin typeface="Sassoon Primary Std" panose="020B0503020103030203" pitchFamily="34" charset="0"/>
            </a:endParaRPr>
          </a:p>
          <a:p>
            <a:pPr algn="ctr"/>
            <a:r>
              <a:rPr lang="en-GB" dirty="0">
                <a:solidFill>
                  <a:schemeClr val="bg1"/>
                </a:solidFill>
                <a:latin typeface="Sassoon Primary Std" panose="020B0503020103030203" pitchFamily="34" charset="0"/>
              </a:rPr>
              <a:t>PE</a:t>
            </a:r>
          </a:p>
          <a:p>
            <a:pPr>
              <a:buSzPct val="87000"/>
            </a:pPr>
            <a:r>
              <a:rPr lang="en-GB" sz="1000" dirty="0">
                <a:solidFill>
                  <a:schemeClr val="tx1"/>
                </a:solidFill>
                <a:latin typeface="Sassoon Primary Std" panose="020B0503020103030203" pitchFamily="34" charset="0"/>
              </a:rPr>
              <a:t>Striking and Fielding</a:t>
            </a:r>
          </a:p>
          <a:p>
            <a:pPr marL="285750" indent="-285750">
              <a:buSzPct val="87000"/>
              <a:buFont typeface="Arial" panose="020B0604020202020204" pitchFamily="34" charset="0"/>
              <a:buChar char="•"/>
            </a:pPr>
            <a:r>
              <a:rPr lang="en-GB" sz="1000" dirty="0">
                <a:solidFill>
                  <a:schemeClr val="bg1"/>
                </a:solidFill>
                <a:latin typeface="Sassoon Primary Std" panose="020B0503020103030203" pitchFamily="34" charset="0"/>
              </a:rPr>
              <a:t>To develop throwing, catching, hitting and retrieving a ball to play games.</a:t>
            </a:r>
          </a:p>
          <a:p>
            <a:pPr>
              <a:buSzPct val="87000"/>
            </a:pPr>
            <a:r>
              <a:rPr lang="en-GB" sz="1000" dirty="0">
                <a:solidFill>
                  <a:schemeClr val="tx1"/>
                </a:solidFill>
                <a:latin typeface="Sassoon Primary Std" panose="020B0503020103030203" pitchFamily="34" charset="0"/>
              </a:rPr>
              <a:t>Dance</a:t>
            </a:r>
          </a:p>
          <a:p>
            <a:pPr marL="171450" indent="-171450">
              <a:buSzPct val="87000"/>
              <a:buFont typeface="Arial" panose="020B0604020202020204" pitchFamily="34" charset="0"/>
              <a:buChar char="•"/>
            </a:pPr>
            <a:r>
              <a:rPr lang="en-GB" sz="1000" dirty="0">
                <a:solidFill>
                  <a:schemeClr val="bg1"/>
                </a:solidFill>
                <a:latin typeface="Sassoon Primary Std" panose="020B0503020103030203" pitchFamily="34" charset="0"/>
              </a:rPr>
              <a:t>Explore and copy actions in response to a theme.</a:t>
            </a:r>
          </a:p>
          <a:p>
            <a:pPr>
              <a:buSzPct val="87000"/>
            </a:pPr>
            <a:r>
              <a:rPr lang="en-GB" sz="1000" dirty="0">
                <a:solidFill>
                  <a:schemeClr val="tx1"/>
                </a:solidFill>
                <a:latin typeface="Sassoon Primary Std" panose="020B0503020103030203" pitchFamily="34" charset="0"/>
              </a:rPr>
              <a:t>Athletics</a:t>
            </a:r>
          </a:p>
          <a:p>
            <a:pPr marL="171450" indent="-171450">
              <a:buSzPct val="87000"/>
              <a:buFont typeface="Arial" panose="020B0604020202020204" pitchFamily="34" charset="0"/>
              <a:buChar char="•"/>
            </a:pPr>
            <a:r>
              <a:rPr lang="en-GB" sz="1000" dirty="0">
                <a:solidFill>
                  <a:schemeClr val="bg1"/>
                </a:solidFill>
                <a:latin typeface="Sassoon Primary Std" panose="020B0503020103030203" pitchFamily="34" charset="0"/>
              </a:rPr>
              <a:t>Run, jump and throw accurately.</a:t>
            </a:r>
          </a:p>
          <a:p>
            <a:pPr>
              <a:buSzPct val="87000"/>
            </a:pPr>
            <a:r>
              <a:rPr lang="en-GB" sz="1000" dirty="0">
                <a:solidFill>
                  <a:schemeClr val="tx1"/>
                </a:solidFill>
                <a:latin typeface="Sassoon Primary Std" panose="020B0503020103030203" pitchFamily="34" charset="0"/>
              </a:rPr>
              <a:t>Net and Wall Games</a:t>
            </a:r>
          </a:p>
          <a:p>
            <a:pPr marL="171450" indent="-171450">
              <a:buSzPct val="87000"/>
              <a:buFont typeface="Arial" panose="020B0604020202020204" pitchFamily="34" charset="0"/>
              <a:buChar char="•"/>
            </a:pPr>
            <a:r>
              <a:rPr lang="en-GB" sz="1000" dirty="0">
                <a:solidFill>
                  <a:schemeClr val="bg1"/>
                </a:solidFill>
                <a:latin typeface="Sassoon Primary Std" panose="020B0503020103030203" pitchFamily="34" charset="0"/>
              </a:rPr>
              <a:t>Develop racket and ball skills.</a:t>
            </a:r>
          </a:p>
          <a:p>
            <a:pPr>
              <a:buSzPct val="87000"/>
            </a:pPr>
            <a:endParaRPr lang="en-GB" sz="1000" dirty="0">
              <a:solidFill>
                <a:schemeClr val="bg1"/>
              </a:solidFill>
              <a:latin typeface="Sassoon Primary Std" panose="020B0503020103030203" pitchFamily="34" charset="0"/>
            </a:endParaRPr>
          </a:p>
          <a:p>
            <a:pPr>
              <a:buSzPct val="87000"/>
            </a:pPr>
            <a:r>
              <a:rPr lang="en-GB" sz="800" dirty="0">
                <a:latin typeface="Sassoon Primary Std" panose="020B0503020103030203" pitchFamily="34" charset="0"/>
              </a:rPr>
              <a:t>       </a:t>
            </a:r>
            <a:r>
              <a:rPr lang="en-GB" sz="800" dirty="0">
                <a:solidFill>
                  <a:schemeClr val="tx1"/>
                </a:solidFill>
                <a:latin typeface="Sassoon Primary Std" panose="020B0503020103030203" pitchFamily="34" charset="0"/>
              </a:rPr>
              <a:t>Mutual respect – sharing and evaluating</a:t>
            </a:r>
          </a:p>
          <a:p>
            <a:r>
              <a:rPr lang="en-GB" sz="800" dirty="0">
                <a:solidFill>
                  <a:schemeClr val="tx1"/>
                </a:solidFill>
                <a:latin typeface="Sassoon Primary Std" panose="020B0503020103030203" pitchFamily="34" charset="0"/>
              </a:rPr>
              <a:t>       our skills.</a:t>
            </a:r>
          </a:p>
          <a:p>
            <a:r>
              <a:rPr lang="en-GB" sz="800" dirty="0">
                <a:solidFill>
                  <a:schemeClr val="tx1"/>
                </a:solidFill>
                <a:latin typeface="Sassoon Primary Std" panose="020B0503020103030203" pitchFamily="34" charset="0"/>
              </a:rPr>
              <a:t>       Personal skills – understanding the</a:t>
            </a:r>
          </a:p>
          <a:p>
            <a:r>
              <a:rPr lang="en-GB" sz="800" dirty="0">
                <a:solidFill>
                  <a:schemeClr val="tx1"/>
                </a:solidFill>
                <a:latin typeface="Sassoon Primary Std" panose="020B0503020103030203" pitchFamily="34" charset="0"/>
              </a:rPr>
              <a:t>       need to keep healthy, the importance</a:t>
            </a:r>
          </a:p>
          <a:p>
            <a:r>
              <a:rPr lang="en-GB" sz="800" dirty="0">
                <a:solidFill>
                  <a:schemeClr val="tx1"/>
                </a:solidFill>
                <a:latin typeface="Sassoon Primary Std" panose="020B0503020103030203" pitchFamily="34" charset="0"/>
              </a:rPr>
              <a:t>       and benefits of exercise. </a:t>
            </a:r>
          </a:p>
          <a:p>
            <a:pPr algn="ctr"/>
            <a:endParaRPr lang="en-GB" sz="900"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11" name="Picture 10"/>
          <p:cNvPicPr>
            <a:picLocks noChangeAspect="1"/>
          </p:cNvPicPr>
          <p:nvPr/>
        </p:nvPicPr>
        <p:blipFill>
          <a:blip r:embed="rId2"/>
          <a:stretch>
            <a:fillRect/>
          </a:stretch>
        </p:blipFill>
        <p:spPr>
          <a:xfrm>
            <a:off x="2790095" y="3090417"/>
            <a:ext cx="304826" cy="205535"/>
          </a:xfrm>
          <a:prstGeom prst="rect">
            <a:avLst/>
          </a:prstGeom>
        </p:spPr>
      </p:pic>
      <p:sp>
        <p:nvSpPr>
          <p:cNvPr id="12" name="Rounded Rectangle 11"/>
          <p:cNvSpPr/>
          <p:nvPr/>
        </p:nvSpPr>
        <p:spPr>
          <a:xfrm>
            <a:off x="5512320" y="96186"/>
            <a:ext cx="2264434" cy="2332799"/>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400" dirty="0">
              <a:solidFill>
                <a:schemeClr val="bg1"/>
              </a:solidFill>
              <a:latin typeface="Sassoon Primary Std" panose="020B0503020103030203" pitchFamily="34" charset="0"/>
            </a:endParaRPr>
          </a:p>
          <a:p>
            <a:pPr lvl="0" algn="ctr"/>
            <a:endParaRPr lang="en-US" sz="1400" dirty="0">
              <a:solidFill>
                <a:schemeClr val="bg1"/>
              </a:solidFill>
              <a:latin typeface="Sassoon Primary Std" panose="020B0503020103030203" pitchFamily="34" charset="0"/>
            </a:endParaRPr>
          </a:p>
          <a:p>
            <a:pPr lvl="0" algn="ctr"/>
            <a:endParaRPr lang="en-US" sz="1400" dirty="0">
              <a:solidFill>
                <a:schemeClr val="bg1"/>
              </a:solidFill>
              <a:latin typeface="Sassoon Primary Std" panose="020B0503020103030203" pitchFamily="34" charset="0"/>
            </a:endParaRPr>
          </a:p>
          <a:p>
            <a:pPr lvl="0" algn="ctr"/>
            <a:endParaRPr lang="en-US" sz="1400" dirty="0">
              <a:solidFill>
                <a:schemeClr val="bg1"/>
              </a:solidFill>
              <a:latin typeface="Sassoon Primary Std" panose="020B0503020103030203" pitchFamily="34" charset="0"/>
            </a:endParaRPr>
          </a:p>
          <a:p>
            <a:pPr lvl="0" algn="ctr"/>
            <a:endParaRPr lang="en-US" dirty="0">
              <a:solidFill>
                <a:schemeClr val="bg1"/>
              </a:solidFill>
              <a:latin typeface="Sassoon Primary Std" panose="020B0503020103030203" pitchFamily="34" charset="0"/>
            </a:endParaRPr>
          </a:p>
          <a:p>
            <a:pPr lvl="0" algn="ctr"/>
            <a:r>
              <a:rPr lang="en-US" dirty="0">
                <a:solidFill>
                  <a:schemeClr val="bg1"/>
                </a:solidFill>
                <a:latin typeface="Sassoon Primary Std" panose="020B0503020103030203" pitchFamily="34" charset="0"/>
              </a:rPr>
              <a:t>  DT</a:t>
            </a:r>
            <a:endParaRPr lang="en-US" sz="1000" dirty="0">
              <a:solidFill>
                <a:schemeClr val="tx1"/>
              </a:solidFill>
              <a:latin typeface="Sassoon Primary Std" panose="020B0503020103030203" pitchFamily="34" charset="0"/>
            </a:endParaRPr>
          </a:p>
          <a:p>
            <a:pPr>
              <a:lnSpc>
                <a:spcPct val="107000"/>
              </a:lnSpc>
              <a:spcAft>
                <a:spcPts val="800"/>
              </a:spcAft>
            </a:pPr>
            <a:r>
              <a:rPr lang="en-US" sz="1000" dirty="0">
                <a:solidFill>
                  <a:schemeClr val="tx1"/>
                </a:solidFill>
                <a:latin typeface="Sassoon Primary Std" panose="020B0503020103030203" pitchFamily="34" charset="0"/>
              </a:rPr>
              <a:t>Cooking–</a:t>
            </a:r>
            <a:r>
              <a:rPr lang="en-GB" sz="1000" dirty="0">
                <a:solidFill>
                  <a:srgbClr val="000000"/>
                </a:solidFill>
                <a:latin typeface="Sassoon Infant Std" panose="020B0503020103030203" pitchFamily="34" charset="0"/>
                <a:ea typeface="Calibri" panose="020F0502020204030204" pitchFamily="34" charset="0"/>
                <a:cs typeface="Calibri" panose="020F0502020204030204" pitchFamily="34" charset="0"/>
              </a:rPr>
              <a:t>Design, make and evaluate a fruit salad for the class to share with our guest speakers coming in to talk about their living memories.</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lvl="0" algn="ctr"/>
            <a:r>
              <a:rPr lang="en-GB" sz="1000" dirty="0">
                <a:solidFill>
                  <a:schemeClr val="bg1"/>
                </a:solidFill>
                <a:latin typeface="Sassoon Primary Std" panose="020B0503020103030203" pitchFamily="34" charset="0"/>
              </a:rPr>
              <a:t>- </a:t>
            </a:r>
            <a:r>
              <a:rPr lang="en-GB" sz="700" dirty="0">
                <a:solidFill>
                  <a:schemeClr val="bg1"/>
                </a:solidFill>
                <a:latin typeface="Sassoon Primary Std" panose="020B0503020103030203" pitchFamily="34" charset="0"/>
              </a:rPr>
              <a:t>Use bridge and claw grip</a:t>
            </a:r>
          </a:p>
          <a:p>
            <a:pPr lvl="0" algn="ctr"/>
            <a:r>
              <a:rPr lang="en-GB" sz="700" dirty="0">
                <a:solidFill>
                  <a:schemeClr val="bg1"/>
                </a:solidFill>
                <a:latin typeface="Sassoon Primary Std" panose="020B0503020103030203" pitchFamily="34" charset="0"/>
              </a:rPr>
              <a:t>-Hygiene</a:t>
            </a:r>
          </a:p>
          <a:p>
            <a:pPr lvl="0" algn="ctr"/>
            <a:r>
              <a:rPr lang="en-GB" sz="700" dirty="0">
                <a:solidFill>
                  <a:schemeClr val="bg1"/>
                </a:solidFill>
                <a:latin typeface="Sassoon Primary Std" panose="020B0503020103030203" pitchFamily="34" charset="0"/>
              </a:rPr>
              <a:t>-Peel</a:t>
            </a:r>
          </a:p>
          <a:p>
            <a:pPr lvl="0" algn="ctr"/>
            <a:r>
              <a:rPr lang="en-GB" sz="700" dirty="0">
                <a:solidFill>
                  <a:schemeClr val="bg1"/>
                </a:solidFill>
                <a:latin typeface="Sassoon Primary Std" panose="020B0503020103030203" pitchFamily="34" charset="0"/>
              </a:rPr>
              <a:t>- Juice using juicer</a:t>
            </a:r>
          </a:p>
          <a:p>
            <a:pPr lvl="0" algn="ctr"/>
            <a:r>
              <a:rPr lang="en-GB" sz="700" dirty="0">
                <a:solidFill>
                  <a:schemeClr val="bg1"/>
                </a:solidFill>
                <a:latin typeface="Sassoon Primary Std" panose="020B0503020103030203" pitchFamily="34" charset="0"/>
              </a:rPr>
              <a:t>-Assemble ingredients</a:t>
            </a:r>
          </a:p>
          <a:p>
            <a:pPr lvl="0" algn="ctr"/>
            <a:r>
              <a:rPr lang="en-GB" sz="700" dirty="0">
                <a:solidFill>
                  <a:schemeClr val="bg1"/>
                </a:solidFill>
                <a:latin typeface="Sassoon Primary Std" panose="020B0503020103030203" pitchFamily="34" charset="0"/>
                <a:ea typeface="Calibri" panose="020F0502020204030204" pitchFamily="34" charset="0"/>
                <a:cs typeface="Times New Roman" panose="02020603050405020304" pitchFamily="18" charset="0"/>
              </a:rPr>
              <a:t>-</a:t>
            </a:r>
            <a:r>
              <a:rPr lang="en-GB" sz="700" dirty="0">
                <a:latin typeface="Sassoon Infant Std" panose="020B0503020103030203" pitchFamily="34" charset="0"/>
                <a:ea typeface="Calibri" panose="020F0502020204030204" pitchFamily="34" charset="0"/>
                <a:cs typeface="Times New Roman" panose="02020603050405020304" pitchFamily="18" charset="0"/>
              </a:rPr>
              <a:t>Understand that food has to be farmed, grown or caught</a:t>
            </a:r>
          </a:p>
          <a:p>
            <a:pPr lvl="0" algn="ctr"/>
            <a:r>
              <a:rPr lang="en-GB" sz="700" dirty="0">
                <a:latin typeface="Sassoon Infant Std" panose="020B0503020103030203" pitchFamily="34" charset="0"/>
                <a:ea typeface="Calibri" panose="020F0502020204030204" pitchFamily="34" charset="0"/>
                <a:cs typeface="Times New Roman" panose="02020603050405020304" pitchFamily="18" charset="0"/>
              </a:rPr>
              <a:t>-Name food groups</a:t>
            </a:r>
            <a:endParaRPr lang="en-US" sz="700" dirty="0">
              <a:solidFill>
                <a:schemeClr val="bg1"/>
              </a:solidFill>
              <a:latin typeface="Sassoon Primary Std" panose="020B0503020103030203" pitchFamily="34" charset="0"/>
            </a:endParaRPr>
          </a:p>
          <a:p>
            <a:pPr algn="ctr"/>
            <a:r>
              <a:rPr lang="en-GB" sz="700" dirty="0">
                <a:solidFill>
                  <a:schemeClr val="tx1"/>
                </a:solidFill>
                <a:latin typeface="Sassoon Primary Std" panose="020B0503020103030203" pitchFamily="34" charset="0"/>
              </a:rPr>
              <a:t>Sustainability – understanding the importance where our fruit comes from and the impact on the environment.</a:t>
            </a:r>
          </a:p>
          <a:p>
            <a:pPr lvl="0" algn="ctr"/>
            <a:endParaRPr lang="en-US" sz="700" dirty="0">
              <a:solidFill>
                <a:schemeClr val="bg1"/>
              </a:solidFill>
              <a:latin typeface="Sassoon Primary Std" panose="020B0503020103030203" pitchFamily="34" charset="0"/>
            </a:endParaRPr>
          </a:p>
          <a:p>
            <a:pPr lvl="0" algn="ctr"/>
            <a:endParaRPr lang="en-US" sz="1000" dirty="0">
              <a:solidFill>
                <a:schemeClr val="tx1"/>
              </a:solidFill>
              <a:latin typeface="Sassoon Primary Std" panose="020B0503020103030203" pitchFamily="34" charset="0"/>
            </a:endParaRPr>
          </a:p>
          <a:p>
            <a:pPr lvl="0" algn="ctr"/>
            <a:endParaRPr lang="en-US" sz="1000" dirty="0">
              <a:solidFill>
                <a:schemeClr val="tx1"/>
              </a:solidFill>
              <a:latin typeface="Sassoon Primary Std" panose="020B0503020103030203" pitchFamily="34" charset="0"/>
            </a:endParaRPr>
          </a:p>
          <a:p>
            <a:pPr lvl="0" algn="ctr"/>
            <a:endParaRPr lang="en-US" sz="1000" dirty="0">
              <a:solidFill>
                <a:schemeClr val="tx1"/>
              </a:solidFill>
              <a:latin typeface="Sassoon Primary Std" panose="020B0503020103030203" pitchFamily="34" charset="0"/>
            </a:endParaRPr>
          </a:p>
          <a:p>
            <a:pPr lvl="0" algn="ctr"/>
            <a:endParaRPr lang="en-US" sz="1400" dirty="0">
              <a:solidFill>
                <a:schemeClr val="bg1"/>
              </a:solidFill>
              <a:latin typeface="Sassoon Primary Std" panose="020B0503020103030203" pitchFamily="34" charset="0"/>
            </a:endParaRPr>
          </a:p>
          <a:p>
            <a:pPr lvl="0" algn="ctr"/>
            <a:endParaRPr lang="en-US" sz="1000" dirty="0">
              <a:solidFill>
                <a:schemeClr val="bg1"/>
              </a:solidFill>
              <a:latin typeface="Sassoon Primary Std" panose="020B0503020103030203" pitchFamily="34" charset="0"/>
            </a:endParaRPr>
          </a:p>
          <a:p>
            <a:pPr lvl="0" algn="ctr"/>
            <a:endParaRPr lang="en-US" sz="1400" dirty="0">
              <a:solidFill>
                <a:schemeClr val="bg1"/>
              </a:solidFill>
              <a:latin typeface="Sassoon Primary Std" panose="020B0503020103030203" pitchFamily="34" charset="0"/>
            </a:endParaRPr>
          </a:p>
        </p:txBody>
      </p:sp>
      <p:sp>
        <p:nvSpPr>
          <p:cNvPr id="13" name="Rounded Rectangle 12"/>
          <p:cNvSpPr/>
          <p:nvPr/>
        </p:nvSpPr>
        <p:spPr>
          <a:xfrm>
            <a:off x="5583706" y="2500403"/>
            <a:ext cx="3011654" cy="1416094"/>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Sassoon Primary Std" panose="020B0503020103030203" pitchFamily="34" charset="0"/>
            </a:endParaRPr>
          </a:p>
          <a:p>
            <a:pPr algn="ctr"/>
            <a:r>
              <a:rPr lang="en-GB" dirty="0">
                <a:latin typeface="Sassoon Primary Std" panose="020B0503020103030203" pitchFamily="34" charset="0"/>
              </a:rPr>
              <a:t>ART</a:t>
            </a:r>
          </a:p>
          <a:p>
            <a:pPr algn="ctr"/>
            <a:r>
              <a:rPr lang="en-GB" sz="1100" dirty="0">
                <a:solidFill>
                  <a:schemeClr val="tx1"/>
                </a:solidFill>
                <a:latin typeface="Sassoon Primary Std" panose="020B0503020103030203" pitchFamily="34" charset="0"/>
              </a:rPr>
              <a:t>Sculpture</a:t>
            </a:r>
          </a:p>
          <a:p>
            <a:pPr marL="171450" indent="-171450">
              <a:buFont typeface="Arial" panose="020B0604020202020204" pitchFamily="34" charset="0"/>
              <a:buChar char="•"/>
            </a:pPr>
            <a:r>
              <a:rPr lang="en-GB" sz="1100" dirty="0">
                <a:solidFill>
                  <a:schemeClr val="bg1"/>
                </a:solidFill>
                <a:latin typeface="Sassoon Primary Std" panose="020B0503020103030203" pitchFamily="34" charset="0"/>
              </a:rPr>
              <a:t>Exploring materials and 3D construction.</a:t>
            </a:r>
          </a:p>
          <a:p>
            <a:pPr marL="171450" indent="-171450">
              <a:buFont typeface="Arial" panose="020B0604020202020204" pitchFamily="34" charset="0"/>
              <a:buChar char="•"/>
            </a:pPr>
            <a:r>
              <a:rPr lang="en-GB" sz="1100" dirty="0">
                <a:solidFill>
                  <a:schemeClr val="bg1"/>
                </a:solidFill>
                <a:latin typeface="Sassoon Primary Std" panose="020B0503020103030203" pitchFamily="34" charset="0"/>
              </a:rPr>
              <a:t>Exploring tools, including our hands, to change the appearance of materials.</a:t>
            </a:r>
          </a:p>
          <a:p>
            <a:pPr marL="171450" indent="-171450">
              <a:buFont typeface="Arial" panose="020B0604020202020204" pitchFamily="34" charset="0"/>
              <a:buChar char="•"/>
            </a:pPr>
            <a:r>
              <a:rPr lang="en-GB" sz="1100" dirty="0">
                <a:solidFill>
                  <a:schemeClr val="bg1"/>
                </a:solidFill>
                <a:latin typeface="Sassoon Primary Std" panose="020B0503020103030203" pitchFamily="34" charset="0"/>
              </a:rPr>
              <a:t>Designing and decorating a sculpture.</a:t>
            </a:r>
          </a:p>
          <a:p>
            <a:pPr lvl="0"/>
            <a:r>
              <a:rPr lang="en-US" sz="1000" dirty="0">
                <a:latin typeface="Sassoon Primary Std" panose="020B0503020103030203" pitchFamily="34" charset="0"/>
              </a:rPr>
              <a:t>         </a:t>
            </a:r>
            <a:r>
              <a:rPr lang="en-US" sz="800" dirty="0">
                <a:solidFill>
                  <a:schemeClr val="tx1"/>
                </a:solidFill>
                <a:latin typeface="Sassoon Primary Std" panose="020B0503020103030203" pitchFamily="34" charset="0"/>
              </a:rPr>
              <a:t>Mutual respect – evaluating artists work and </a:t>
            </a:r>
          </a:p>
          <a:p>
            <a:pPr lvl="0"/>
            <a:r>
              <a:rPr lang="en-US" sz="800" dirty="0">
                <a:solidFill>
                  <a:schemeClr val="tx1"/>
                </a:solidFill>
                <a:latin typeface="Sassoon Primary Std" panose="020B0503020103030203" pitchFamily="34" charset="0"/>
              </a:rPr>
              <a:t>           peer assessment of work created.  </a:t>
            </a:r>
          </a:p>
          <a:p>
            <a:pPr algn="ctr"/>
            <a:endParaRPr lang="en-GB" sz="1100" dirty="0">
              <a:latin typeface="Sassoon Primary Std" panose="020B0503020103030203" pitchFamily="34" charset="0"/>
            </a:endParaRPr>
          </a:p>
          <a:p>
            <a:r>
              <a:rPr lang="en-GB" sz="1100" dirty="0">
                <a:latin typeface="Sassoon Primary Std" panose="020B0503020103030203" pitchFamily="34" charset="0"/>
              </a:rPr>
              <a:t>       </a:t>
            </a:r>
            <a:endParaRPr lang="en-GB" dirty="0">
              <a:latin typeface="Sassoon Primary Std" panose="020B0503020103030203" pitchFamily="34" charset="0"/>
            </a:endParaRPr>
          </a:p>
        </p:txBody>
      </p:sp>
      <p:pic>
        <p:nvPicPr>
          <p:cNvPr id="14" name="Picture 13"/>
          <p:cNvPicPr>
            <a:picLocks noChangeAspect="1"/>
          </p:cNvPicPr>
          <p:nvPr/>
        </p:nvPicPr>
        <p:blipFill>
          <a:blip r:embed="rId2"/>
          <a:stretch>
            <a:fillRect/>
          </a:stretch>
        </p:blipFill>
        <p:spPr>
          <a:xfrm>
            <a:off x="5742193" y="3603126"/>
            <a:ext cx="338384" cy="252015"/>
          </a:xfrm>
          <a:prstGeom prst="rect">
            <a:avLst/>
          </a:prstGeom>
        </p:spPr>
      </p:pic>
      <p:sp>
        <p:nvSpPr>
          <p:cNvPr id="15" name="Rounded Rectangle 14"/>
          <p:cNvSpPr/>
          <p:nvPr/>
        </p:nvSpPr>
        <p:spPr>
          <a:xfrm>
            <a:off x="7877946" y="96186"/>
            <a:ext cx="4067443" cy="2332799"/>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600" dirty="0">
              <a:latin typeface="Sassoon Primary Std" panose="020B0503020103030203" pitchFamily="34" charset="0"/>
            </a:endParaRPr>
          </a:p>
          <a:p>
            <a:pPr algn="ctr"/>
            <a:r>
              <a:rPr lang="en-GB" dirty="0">
                <a:latin typeface="Sassoon Primary Std" panose="020B0503020103030203" pitchFamily="34" charset="0"/>
              </a:rPr>
              <a:t>HISTORY</a:t>
            </a:r>
          </a:p>
          <a:p>
            <a:pPr algn="ctr"/>
            <a:r>
              <a:rPr lang="en-GB" sz="900" dirty="0">
                <a:solidFill>
                  <a:schemeClr val="tx1"/>
                </a:solidFill>
                <a:latin typeface="Sassoon Primary Std" panose="020B0503020103030203" pitchFamily="34" charset="0"/>
              </a:rPr>
              <a:t>A small area comparison - compare where we live to Pointe-a-Pierre in Trinidad (an introduction to migration)</a:t>
            </a:r>
          </a:p>
          <a:p>
            <a:pPr marL="171450" indent="-171450" algn="ctr">
              <a:buFont typeface="Arial" panose="020B0604020202020204" pitchFamily="34" charset="0"/>
              <a:buChar char="•"/>
            </a:pPr>
            <a:r>
              <a:rPr lang="en-US" sz="900" dirty="0">
                <a:solidFill>
                  <a:schemeClr val="bg1"/>
                </a:solidFill>
                <a:latin typeface="Sassoon Primary Std" panose="020B0503020103030203" pitchFamily="34" charset="0"/>
              </a:rPr>
              <a:t>Look at changes within living memory – to know about the </a:t>
            </a:r>
            <a:r>
              <a:rPr lang="en-US" sz="900" dirty="0" err="1">
                <a:solidFill>
                  <a:schemeClr val="bg1"/>
                </a:solidFill>
                <a:latin typeface="Sassoon Primary Std" panose="020B0503020103030203" pitchFamily="34" charset="0"/>
              </a:rPr>
              <a:t>Windrush</a:t>
            </a:r>
            <a:r>
              <a:rPr lang="en-US" sz="900" dirty="0">
                <a:solidFill>
                  <a:schemeClr val="bg1"/>
                </a:solidFill>
                <a:latin typeface="Sassoon Primary Std" panose="020B0503020103030203" pitchFamily="34" charset="0"/>
              </a:rPr>
              <a:t> generation, why people left their country and the effect on families.</a:t>
            </a:r>
          </a:p>
          <a:p>
            <a:pPr marL="171450" indent="-171450" algn="ctr">
              <a:buFont typeface="Arial" panose="020B0604020202020204" pitchFamily="34" charset="0"/>
              <a:buChar char="•"/>
            </a:pPr>
            <a:r>
              <a:rPr lang="en-US" sz="900" dirty="0">
                <a:solidFill>
                  <a:schemeClr val="bg1"/>
                </a:solidFill>
                <a:latin typeface="Sassoon Primary Std" panose="020B0503020103030203" pitchFamily="34" charset="0"/>
              </a:rPr>
              <a:t>We will study </a:t>
            </a:r>
            <a:r>
              <a:rPr lang="en-US" sz="900" dirty="0" err="1">
                <a:solidFill>
                  <a:schemeClr val="bg1"/>
                </a:solidFill>
                <a:latin typeface="Sassoon Primary Std" panose="020B0503020103030203" pitchFamily="34" charset="0"/>
              </a:rPr>
              <a:t>Floella</a:t>
            </a:r>
            <a:r>
              <a:rPr lang="en-US" sz="900" dirty="0">
                <a:solidFill>
                  <a:schemeClr val="bg1"/>
                </a:solidFill>
                <a:latin typeface="Sassoon Primary Std" panose="020B0503020103030203" pitchFamily="34" charset="0"/>
              </a:rPr>
              <a:t> Benjamin and how she felt when her ‘</a:t>
            </a:r>
            <a:r>
              <a:rPr lang="en-US" sz="900" dirty="0" err="1">
                <a:solidFill>
                  <a:schemeClr val="bg1"/>
                </a:solidFill>
                <a:latin typeface="Sassoon Primary Std" panose="020B0503020103030203" pitchFamily="34" charset="0"/>
              </a:rPr>
              <a:t>Dardie</a:t>
            </a:r>
            <a:r>
              <a:rPr lang="en-US" sz="900" dirty="0">
                <a:solidFill>
                  <a:schemeClr val="bg1"/>
                </a:solidFill>
                <a:latin typeface="Sassoon Primary Std" panose="020B0503020103030203" pitchFamily="34" charset="0"/>
              </a:rPr>
              <a:t>’ left Trinidad to travel to England.</a:t>
            </a:r>
          </a:p>
          <a:p>
            <a:pPr marL="171450" indent="-171450" algn="ctr">
              <a:buFont typeface="Arial" panose="020B0604020202020204" pitchFamily="34" charset="0"/>
              <a:buChar char="•"/>
            </a:pPr>
            <a:endParaRPr lang="en-GB" sz="800" dirty="0">
              <a:latin typeface="Sassoon Primary Std" panose="020B0503020103030203" pitchFamily="34" charset="0"/>
            </a:endParaRPr>
          </a:p>
          <a:p>
            <a:pPr marL="171450" indent="-171450" algn="ctr">
              <a:buFont typeface="Arial" panose="020B0604020202020204" pitchFamily="34" charset="0"/>
              <a:buChar char="•"/>
            </a:pPr>
            <a:r>
              <a:rPr lang="en-GB" sz="800" dirty="0">
                <a:solidFill>
                  <a:schemeClr val="tx1"/>
                </a:solidFill>
                <a:latin typeface="Sassoon Primary Std" panose="020B0503020103030203" pitchFamily="34" charset="0"/>
              </a:rPr>
              <a:t>      Tolerance of different cultures– learning about peoples’ experiences of travelling to new places.</a:t>
            </a:r>
          </a:p>
          <a:p>
            <a:pPr marL="0" lvl="1" defTabSz="400050">
              <a:lnSpc>
                <a:spcPct val="90000"/>
              </a:lnSpc>
              <a:spcBef>
                <a:spcPct val="0"/>
              </a:spcBef>
              <a:spcAft>
                <a:spcPct val="15000"/>
              </a:spcAft>
            </a:pPr>
            <a:r>
              <a:rPr lang="en-GB" sz="800" dirty="0">
                <a:solidFill>
                  <a:schemeClr val="tx1"/>
                </a:solidFill>
                <a:latin typeface="Sassoon Primary Std" panose="020B0503020103030203" pitchFamily="34" charset="0"/>
              </a:rPr>
              <a:t>	Mutual respect – learning that others may not have had the same life </a:t>
            </a:r>
          </a:p>
          <a:p>
            <a:pPr marL="0" lvl="1" defTabSz="400050">
              <a:lnSpc>
                <a:spcPct val="90000"/>
              </a:lnSpc>
              <a:spcBef>
                <a:spcPct val="0"/>
              </a:spcBef>
              <a:spcAft>
                <a:spcPct val="15000"/>
              </a:spcAft>
            </a:pPr>
            <a:r>
              <a:rPr lang="en-GB" sz="800" dirty="0">
                <a:solidFill>
                  <a:schemeClr val="tx1"/>
                </a:solidFill>
                <a:latin typeface="Sassoon Primary Std" panose="020B0503020103030203" pitchFamily="34" charset="0"/>
              </a:rPr>
              <a:t>            experiences as us.</a:t>
            </a:r>
          </a:p>
          <a:p>
            <a:pPr marL="0" lvl="1" defTabSz="400050">
              <a:lnSpc>
                <a:spcPct val="90000"/>
              </a:lnSpc>
              <a:spcBef>
                <a:spcPct val="0"/>
              </a:spcBef>
              <a:spcAft>
                <a:spcPct val="15000"/>
              </a:spcAft>
            </a:pPr>
            <a:r>
              <a:rPr lang="en-US" sz="800" dirty="0">
                <a:solidFill>
                  <a:schemeClr val="tx1"/>
                </a:solidFill>
                <a:latin typeface="Sassoon Primary Std" panose="020B0503020103030203" pitchFamily="34" charset="0"/>
              </a:rPr>
              <a:t>       	Broader understanding of the world – </a:t>
            </a:r>
            <a:r>
              <a:rPr lang="en-GB" sz="800" dirty="0">
                <a:solidFill>
                  <a:schemeClr val="tx1"/>
                </a:solidFill>
                <a:latin typeface="Sassoon Primary Std" panose="020B0503020103030203" pitchFamily="34" charset="0"/>
              </a:rPr>
              <a:t>studying Pointe-a-Pierre within Trinidad.</a:t>
            </a:r>
          </a:p>
          <a:p>
            <a:pPr marL="0" lvl="1" defTabSz="400050">
              <a:lnSpc>
                <a:spcPct val="90000"/>
              </a:lnSpc>
              <a:spcBef>
                <a:spcPct val="0"/>
              </a:spcBef>
              <a:spcAft>
                <a:spcPct val="15000"/>
              </a:spcAft>
            </a:pPr>
            <a:r>
              <a:rPr lang="en-GB" sz="800" dirty="0">
                <a:solidFill>
                  <a:schemeClr val="tx1"/>
                </a:solidFill>
                <a:latin typeface="Sassoon Primary Std" panose="020B0503020103030203" pitchFamily="34" charset="0"/>
              </a:rPr>
              <a:t>             </a:t>
            </a:r>
          </a:p>
          <a:p>
            <a:pPr marL="0" lvl="1" defTabSz="400050">
              <a:lnSpc>
                <a:spcPct val="90000"/>
              </a:lnSpc>
              <a:spcBef>
                <a:spcPct val="0"/>
              </a:spcBef>
              <a:spcAft>
                <a:spcPct val="15000"/>
              </a:spcAft>
            </a:pPr>
            <a:r>
              <a:rPr lang="en-GB" sz="800" dirty="0">
                <a:solidFill>
                  <a:schemeClr val="tx1"/>
                </a:solidFill>
                <a:latin typeface="Sassoon Primary Std" panose="020B0503020103030203" pitchFamily="34" charset="0"/>
              </a:rPr>
              <a:t>            World Transcendence .</a:t>
            </a:r>
            <a:endParaRPr lang="en-US" sz="800"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16" name="Rounded Rectangle 15"/>
          <p:cNvSpPr/>
          <p:nvPr/>
        </p:nvSpPr>
        <p:spPr>
          <a:xfrm>
            <a:off x="8778240" y="3193185"/>
            <a:ext cx="3167149" cy="3490248"/>
          </a:xfrm>
          <a:prstGeom prst="roundRect">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Sassoon Primary Std" panose="020B0503020103030203" pitchFamily="34" charset="0"/>
              </a:rPr>
              <a:t>	  	</a:t>
            </a:r>
          </a:p>
          <a:p>
            <a:pPr algn="ctr"/>
            <a:r>
              <a:rPr lang="en-GB" dirty="0">
                <a:latin typeface="Sassoon Primary Std" panose="020B0503020103030203" pitchFamily="34" charset="0"/>
              </a:rPr>
              <a:t>GEOGRAPHY</a:t>
            </a:r>
          </a:p>
          <a:p>
            <a:pPr algn="ctr"/>
            <a:r>
              <a:rPr lang="en-GB" sz="1000" dirty="0">
                <a:solidFill>
                  <a:schemeClr val="tx1"/>
                </a:solidFill>
                <a:latin typeface="Sassoon Primary Std" panose="020B0503020103030203" pitchFamily="34" charset="0"/>
              </a:rPr>
              <a:t> A small area comparison - compare where we live to Pointe-a-Pierre in Trinidad (an introduction to migration)</a:t>
            </a:r>
          </a:p>
          <a:p>
            <a:r>
              <a:rPr lang="en-GB" sz="1000" dirty="0">
                <a:solidFill>
                  <a:schemeClr val="bg1"/>
                </a:solidFill>
                <a:latin typeface="Sassoon Primary Std" panose="020B0503020103030203" pitchFamily="34" charset="0"/>
              </a:rPr>
              <a:t>Use basic geographical vocabulary to refer to: </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The location of Trinidad and the UK on a map of the world.</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Conduct fieldwork of the local area and compare human and physical features to  features within Pointe-a-Pierre in Trinidad. </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Identify seasonal &amp; daily weather patterns in the UK and compare this to Pointe-a-Pierre in Trinidad.           </a:t>
            </a:r>
            <a:r>
              <a:rPr lang="en-GB" sz="800" dirty="0">
                <a:solidFill>
                  <a:schemeClr val="tx1"/>
                </a:solidFill>
                <a:latin typeface="Sassoon Primary Std" panose="020B0503020103030203" pitchFamily="34" charset="0"/>
              </a:rPr>
              <a:t>World </a:t>
            </a:r>
          </a:p>
          <a:p>
            <a:pPr marL="171450" indent="-171450">
              <a:buFont typeface="Arial" panose="020B0604020202020204" pitchFamily="34" charset="0"/>
              <a:buChar char="•"/>
            </a:pPr>
            <a:endParaRPr lang="en-GB" sz="800" dirty="0">
              <a:solidFill>
                <a:schemeClr val="bg1"/>
              </a:solidFill>
              <a:latin typeface="Sassoon Primary Std" panose="020B0503020103030203" pitchFamily="34" charset="0"/>
            </a:endParaRPr>
          </a:p>
          <a:p>
            <a:r>
              <a:rPr lang="en-GB" sz="800" dirty="0">
                <a:solidFill>
                  <a:schemeClr val="bg1"/>
                </a:solidFill>
                <a:latin typeface="Sassoon Primary Std" panose="020B0503020103030203" pitchFamily="34" charset="0"/>
              </a:rPr>
              <a:t>           </a:t>
            </a:r>
            <a:r>
              <a:rPr lang="en-GB" sz="800" dirty="0">
                <a:solidFill>
                  <a:schemeClr val="tx1"/>
                </a:solidFill>
                <a:latin typeface="Sassoon Primary Std" panose="020B0503020103030203" pitchFamily="34" charset="0"/>
              </a:rPr>
              <a:t>Democracy – learning about the local area.</a:t>
            </a:r>
          </a:p>
          <a:p>
            <a:endParaRPr lang="en-GB" sz="800" dirty="0">
              <a:solidFill>
                <a:schemeClr val="tx1"/>
              </a:solidFill>
              <a:latin typeface="Sassoon Primary Std" panose="020B0503020103030203" pitchFamily="34" charset="0"/>
            </a:endParaRPr>
          </a:p>
          <a:p>
            <a:r>
              <a:rPr lang="en-GB" sz="800" dirty="0">
                <a:solidFill>
                  <a:schemeClr val="tx1"/>
                </a:solidFill>
                <a:latin typeface="Sassoon Primary Std" panose="020B0503020103030203" pitchFamily="34" charset="0"/>
              </a:rPr>
              <a:t>           Broader understanding of the world – studying Pointe-a-         Pierre in Trinidad.</a:t>
            </a:r>
          </a:p>
          <a:p>
            <a:endParaRPr lang="en-GB" sz="800" dirty="0">
              <a:solidFill>
                <a:schemeClr val="tx1"/>
              </a:solidFill>
              <a:latin typeface="Sassoon Primary Std" panose="020B0503020103030203" pitchFamily="34" charset="0"/>
            </a:endParaRPr>
          </a:p>
          <a:p>
            <a:r>
              <a:rPr lang="en-GB" sz="800" dirty="0">
                <a:solidFill>
                  <a:schemeClr val="tx1"/>
                </a:solidFill>
                <a:latin typeface="Sassoon Primary Std" panose="020B0503020103030203" pitchFamily="34" charset="0"/>
              </a:rPr>
              <a:t>            Sustainability – understanding the importance of  </a:t>
            </a:r>
          </a:p>
          <a:p>
            <a:r>
              <a:rPr lang="en-GB" sz="800" dirty="0">
                <a:solidFill>
                  <a:schemeClr val="tx1"/>
                </a:solidFill>
                <a:latin typeface="Sassoon Primary Std" panose="020B0503020103030203" pitchFamily="34" charset="0"/>
              </a:rPr>
              <a:t>            taking care of our environment and how this may      </a:t>
            </a:r>
          </a:p>
          <a:p>
            <a:r>
              <a:rPr lang="en-GB" sz="800" dirty="0">
                <a:solidFill>
                  <a:schemeClr val="tx1"/>
                </a:solidFill>
                <a:latin typeface="Sassoon Primary Std" panose="020B0503020103030203" pitchFamily="34" charset="0"/>
              </a:rPr>
              <a:t>            affect weather patterns.</a:t>
            </a:r>
          </a:p>
          <a:p>
            <a:pPr algn="ctr"/>
            <a:endParaRPr lang="en-GB" dirty="0">
              <a:latin typeface="Sassoon Primary Std" panose="020B0503020103030203" pitchFamily="34" charset="0"/>
            </a:endParaRPr>
          </a:p>
        </p:txBody>
      </p:sp>
      <p:pic>
        <p:nvPicPr>
          <p:cNvPr id="17" name="Picture 16"/>
          <p:cNvPicPr>
            <a:picLocks noChangeAspect="1"/>
          </p:cNvPicPr>
          <p:nvPr/>
        </p:nvPicPr>
        <p:blipFill>
          <a:blip r:embed="rId3"/>
          <a:stretch>
            <a:fillRect/>
          </a:stretch>
        </p:blipFill>
        <p:spPr>
          <a:xfrm>
            <a:off x="8838867" y="5467866"/>
            <a:ext cx="504120" cy="257230"/>
          </a:xfrm>
          <a:prstGeom prst="rect">
            <a:avLst/>
          </a:prstGeom>
        </p:spPr>
      </p:pic>
      <p:pic>
        <p:nvPicPr>
          <p:cNvPr id="18" name="Picture 17"/>
          <p:cNvPicPr>
            <a:picLocks noChangeAspect="1"/>
          </p:cNvPicPr>
          <p:nvPr/>
        </p:nvPicPr>
        <p:blipFill>
          <a:blip r:embed="rId4"/>
          <a:stretch>
            <a:fillRect/>
          </a:stretch>
        </p:blipFill>
        <p:spPr>
          <a:xfrm>
            <a:off x="8930468" y="5815021"/>
            <a:ext cx="443972" cy="257229"/>
          </a:xfrm>
          <a:prstGeom prst="rect">
            <a:avLst/>
          </a:prstGeom>
        </p:spPr>
      </p:pic>
      <p:pic>
        <p:nvPicPr>
          <p:cNvPr id="24" name="Picture 23"/>
          <p:cNvPicPr>
            <a:picLocks noChangeAspect="1"/>
          </p:cNvPicPr>
          <p:nvPr/>
        </p:nvPicPr>
        <p:blipFill>
          <a:blip r:embed="rId4"/>
          <a:stretch>
            <a:fillRect/>
          </a:stretch>
        </p:blipFill>
        <p:spPr>
          <a:xfrm>
            <a:off x="2754603" y="3514468"/>
            <a:ext cx="357683" cy="206404"/>
          </a:xfrm>
          <a:prstGeom prst="rect">
            <a:avLst/>
          </a:prstGeom>
        </p:spPr>
      </p:pic>
      <p:pic>
        <p:nvPicPr>
          <p:cNvPr id="8" name="Picture 7"/>
          <p:cNvPicPr>
            <a:picLocks noChangeAspect="1"/>
          </p:cNvPicPr>
          <p:nvPr/>
        </p:nvPicPr>
        <p:blipFill>
          <a:blip r:embed="rId3"/>
          <a:stretch>
            <a:fillRect/>
          </a:stretch>
        </p:blipFill>
        <p:spPr>
          <a:xfrm>
            <a:off x="8047860" y="1343103"/>
            <a:ext cx="380782" cy="240310"/>
          </a:xfrm>
          <a:prstGeom prst="rect">
            <a:avLst/>
          </a:prstGeom>
        </p:spPr>
      </p:pic>
      <p:pic>
        <p:nvPicPr>
          <p:cNvPr id="9" name="Picture 8"/>
          <p:cNvPicPr>
            <a:picLocks noChangeAspect="1"/>
          </p:cNvPicPr>
          <p:nvPr/>
        </p:nvPicPr>
        <p:blipFill>
          <a:blip r:embed="rId5"/>
          <a:stretch>
            <a:fillRect/>
          </a:stretch>
        </p:blipFill>
        <p:spPr>
          <a:xfrm>
            <a:off x="8086682" y="1711529"/>
            <a:ext cx="324065" cy="180873"/>
          </a:xfrm>
          <a:prstGeom prst="rect">
            <a:avLst/>
          </a:prstGeom>
        </p:spPr>
      </p:pic>
      <p:pic>
        <p:nvPicPr>
          <p:cNvPr id="10" name="Picture 9"/>
          <p:cNvPicPr>
            <a:picLocks noChangeAspect="1"/>
          </p:cNvPicPr>
          <p:nvPr/>
        </p:nvPicPr>
        <p:blipFill>
          <a:blip r:embed="rId6"/>
          <a:stretch>
            <a:fillRect/>
          </a:stretch>
        </p:blipFill>
        <p:spPr>
          <a:xfrm>
            <a:off x="2807460" y="2692145"/>
            <a:ext cx="304826" cy="262151"/>
          </a:xfrm>
          <a:prstGeom prst="rect">
            <a:avLst/>
          </a:prstGeom>
        </p:spPr>
      </p:pic>
      <p:pic>
        <p:nvPicPr>
          <p:cNvPr id="19" name="Picture 18"/>
          <p:cNvPicPr>
            <a:picLocks noChangeAspect="1"/>
          </p:cNvPicPr>
          <p:nvPr/>
        </p:nvPicPr>
        <p:blipFill>
          <a:blip r:embed="rId5"/>
          <a:stretch>
            <a:fillRect/>
          </a:stretch>
        </p:blipFill>
        <p:spPr>
          <a:xfrm>
            <a:off x="342111" y="2699753"/>
            <a:ext cx="352350" cy="196661"/>
          </a:xfrm>
          <a:prstGeom prst="rect">
            <a:avLst/>
          </a:prstGeom>
        </p:spPr>
      </p:pic>
      <p:pic>
        <p:nvPicPr>
          <p:cNvPr id="21" name="Picture 20"/>
          <p:cNvPicPr>
            <a:picLocks noChangeAspect="1"/>
          </p:cNvPicPr>
          <p:nvPr/>
        </p:nvPicPr>
        <p:blipFill>
          <a:blip r:embed="rId4"/>
          <a:stretch>
            <a:fillRect/>
          </a:stretch>
        </p:blipFill>
        <p:spPr>
          <a:xfrm>
            <a:off x="206545" y="6060795"/>
            <a:ext cx="389183" cy="253894"/>
          </a:xfrm>
          <a:prstGeom prst="rect">
            <a:avLst/>
          </a:prstGeom>
        </p:spPr>
      </p:pic>
      <p:pic>
        <p:nvPicPr>
          <p:cNvPr id="22" name="Picture 21"/>
          <p:cNvPicPr>
            <a:picLocks noChangeAspect="1"/>
          </p:cNvPicPr>
          <p:nvPr/>
        </p:nvPicPr>
        <p:blipFill>
          <a:blip r:embed="rId2"/>
          <a:stretch>
            <a:fillRect/>
          </a:stretch>
        </p:blipFill>
        <p:spPr>
          <a:xfrm>
            <a:off x="220443" y="5725096"/>
            <a:ext cx="389183" cy="279197"/>
          </a:xfrm>
          <a:prstGeom prst="rect">
            <a:avLst/>
          </a:prstGeom>
        </p:spPr>
      </p:pic>
      <p:pic>
        <p:nvPicPr>
          <p:cNvPr id="23" name="Picture 22"/>
          <p:cNvPicPr>
            <a:picLocks noChangeAspect="1"/>
          </p:cNvPicPr>
          <p:nvPr/>
        </p:nvPicPr>
        <p:blipFill>
          <a:blip r:embed="rId2"/>
          <a:stretch>
            <a:fillRect/>
          </a:stretch>
        </p:blipFill>
        <p:spPr>
          <a:xfrm>
            <a:off x="7032005" y="6165653"/>
            <a:ext cx="395573" cy="281956"/>
          </a:xfrm>
          <a:prstGeom prst="rect">
            <a:avLst/>
          </a:prstGeom>
        </p:spPr>
      </p:pic>
      <p:pic>
        <p:nvPicPr>
          <p:cNvPr id="25" name="Picture 24"/>
          <p:cNvPicPr>
            <a:picLocks noChangeAspect="1"/>
          </p:cNvPicPr>
          <p:nvPr/>
        </p:nvPicPr>
        <p:blipFill>
          <a:blip r:embed="rId6"/>
          <a:stretch>
            <a:fillRect/>
          </a:stretch>
        </p:blipFill>
        <p:spPr>
          <a:xfrm>
            <a:off x="6442713" y="6060795"/>
            <a:ext cx="287859" cy="247560"/>
          </a:xfrm>
          <a:prstGeom prst="rect">
            <a:avLst/>
          </a:prstGeom>
        </p:spPr>
      </p:pic>
      <p:pic>
        <p:nvPicPr>
          <p:cNvPr id="26" name="Picture 25"/>
          <p:cNvPicPr>
            <a:picLocks noChangeAspect="1"/>
          </p:cNvPicPr>
          <p:nvPr/>
        </p:nvPicPr>
        <p:blipFill>
          <a:blip r:embed="rId4"/>
          <a:stretch>
            <a:fillRect/>
          </a:stretch>
        </p:blipFill>
        <p:spPr>
          <a:xfrm>
            <a:off x="5801020" y="6046750"/>
            <a:ext cx="395573" cy="222181"/>
          </a:xfrm>
          <a:prstGeom prst="rect">
            <a:avLst/>
          </a:prstGeom>
        </p:spPr>
      </p:pic>
      <p:pic>
        <p:nvPicPr>
          <p:cNvPr id="27" name="Picture 26"/>
          <p:cNvPicPr>
            <a:picLocks noChangeAspect="1"/>
          </p:cNvPicPr>
          <p:nvPr/>
        </p:nvPicPr>
        <p:blipFill>
          <a:blip r:embed="rId4"/>
          <a:stretch>
            <a:fillRect/>
          </a:stretch>
        </p:blipFill>
        <p:spPr>
          <a:xfrm>
            <a:off x="2929778" y="6140411"/>
            <a:ext cx="452302" cy="254043"/>
          </a:xfrm>
          <a:prstGeom prst="rect">
            <a:avLst/>
          </a:prstGeom>
        </p:spPr>
      </p:pic>
      <p:pic>
        <p:nvPicPr>
          <p:cNvPr id="28" name="Picture 27"/>
          <p:cNvPicPr>
            <a:picLocks noChangeAspect="1"/>
          </p:cNvPicPr>
          <p:nvPr/>
        </p:nvPicPr>
        <p:blipFill>
          <a:blip r:embed="rId7"/>
          <a:stretch>
            <a:fillRect/>
          </a:stretch>
        </p:blipFill>
        <p:spPr>
          <a:xfrm>
            <a:off x="363185" y="2406790"/>
            <a:ext cx="335455" cy="234304"/>
          </a:xfrm>
          <a:prstGeom prst="rect">
            <a:avLst/>
          </a:prstGeom>
        </p:spPr>
      </p:pic>
      <p:pic>
        <p:nvPicPr>
          <p:cNvPr id="20" name="Picture 19"/>
          <p:cNvPicPr>
            <a:picLocks noChangeAspect="1"/>
          </p:cNvPicPr>
          <p:nvPr/>
        </p:nvPicPr>
        <p:blipFill>
          <a:blip r:embed="rId8"/>
          <a:stretch>
            <a:fillRect/>
          </a:stretch>
        </p:blipFill>
        <p:spPr>
          <a:xfrm>
            <a:off x="333377" y="2974526"/>
            <a:ext cx="352350" cy="196661"/>
          </a:xfrm>
          <a:prstGeom prst="rect">
            <a:avLst/>
          </a:prstGeom>
        </p:spPr>
      </p:pic>
      <p:pic>
        <p:nvPicPr>
          <p:cNvPr id="29" name="Picture 28"/>
          <p:cNvPicPr>
            <a:picLocks noChangeAspect="1"/>
          </p:cNvPicPr>
          <p:nvPr/>
        </p:nvPicPr>
        <p:blipFill>
          <a:blip r:embed="rId9"/>
          <a:stretch>
            <a:fillRect/>
          </a:stretch>
        </p:blipFill>
        <p:spPr>
          <a:xfrm>
            <a:off x="9024360" y="6258311"/>
            <a:ext cx="318628" cy="257229"/>
          </a:xfrm>
          <a:prstGeom prst="rect">
            <a:avLst/>
          </a:prstGeom>
        </p:spPr>
      </p:pic>
      <p:pic>
        <p:nvPicPr>
          <p:cNvPr id="7" name="Picture 6">
            <a:extLst>
              <a:ext uri="{FF2B5EF4-FFF2-40B4-BE49-F238E27FC236}">
                <a16:creationId xmlns:a16="http://schemas.microsoft.com/office/drawing/2014/main" id="{6EE33D7E-9D78-0CA3-6BE3-AC54EC438559}"/>
              </a:ext>
            </a:extLst>
          </p:cNvPr>
          <p:cNvPicPr>
            <a:picLocks noChangeAspect="1"/>
          </p:cNvPicPr>
          <p:nvPr/>
        </p:nvPicPr>
        <p:blipFill>
          <a:blip r:embed="rId10"/>
          <a:stretch>
            <a:fillRect/>
          </a:stretch>
        </p:blipFill>
        <p:spPr>
          <a:xfrm>
            <a:off x="2772069" y="3961111"/>
            <a:ext cx="340217" cy="255948"/>
          </a:xfrm>
          <a:prstGeom prst="rect">
            <a:avLst/>
          </a:prstGeom>
        </p:spPr>
      </p:pic>
      <p:pic>
        <p:nvPicPr>
          <p:cNvPr id="30" name="Picture 29">
            <a:extLst>
              <a:ext uri="{FF2B5EF4-FFF2-40B4-BE49-F238E27FC236}">
                <a16:creationId xmlns:a16="http://schemas.microsoft.com/office/drawing/2014/main" id="{5AE26326-6401-5369-F0E1-B54DDBCF86D8}"/>
              </a:ext>
            </a:extLst>
          </p:cNvPr>
          <p:cNvPicPr>
            <a:picLocks noChangeAspect="1"/>
          </p:cNvPicPr>
          <p:nvPr/>
        </p:nvPicPr>
        <p:blipFill>
          <a:blip r:embed="rId10"/>
          <a:stretch>
            <a:fillRect/>
          </a:stretch>
        </p:blipFill>
        <p:spPr>
          <a:xfrm>
            <a:off x="7806956" y="6178657"/>
            <a:ext cx="437473" cy="255948"/>
          </a:xfrm>
          <a:prstGeom prst="rect">
            <a:avLst/>
          </a:prstGeom>
        </p:spPr>
      </p:pic>
      <p:pic>
        <p:nvPicPr>
          <p:cNvPr id="32" name="Picture 31">
            <a:extLst>
              <a:ext uri="{FF2B5EF4-FFF2-40B4-BE49-F238E27FC236}">
                <a16:creationId xmlns:a16="http://schemas.microsoft.com/office/drawing/2014/main" id="{CE25DCFD-7F41-3DF8-ED86-86D5013D4548}"/>
              </a:ext>
            </a:extLst>
          </p:cNvPr>
          <p:cNvPicPr>
            <a:picLocks noChangeAspect="1"/>
          </p:cNvPicPr>
          <p:nvPr/>
        </p:nvPicPr>
        <p:blipFill>
          <a:blip r:embed="rId10"/>
          <a:stretch>
            <a:fillRect/>
          </a:stretch>
        </p:blipFill>
        <p:spPr>
          <a:xfrm>
            <a:off x="9884575" y="5285103"/>
            <a:ext cx="196523" cy="182763"/>
          </a:xfrm>
          <a:prstGeom prst="rect">
            <a:avLst/>
          </a:prstGeom>
        </p:spPr>
      </p:pic>
      <p:pic>
        <p:nvPicPr>
          <p:cNvPr id="33" name="Picture 32">
            <a:extLst>
              <a:ext uri="{FF2B5EF4-FFF2-40B4-BE49-F238E27FC236}">
                <a16:creationId xmlns:a16="http://schemas.microsoft.com/office/drawing/2014/main" id="{F4AE1C6E-444D-7A4D-39EC-7E9603DE7B9B}"/>
              </a:ext>
            </a:extLst>
          </p:cNvPr>
          <p:cNvPicPr>
            <a:picLocks noChangeAspect="1"/>
          </p:cNvPicPr>
          <p:nvPr/>
        </p:nvPicPr>
        <p:blipFill>
          <a:blip r:embed="rId10"/>
          <a:stretch>
            <a:fillRect/>
          </a:stretch>
        </p:blipFill>
        <p:spPr>
          <a:xfrm>
            <a:off x="8132703" y="2041733"/>
            <a:ext cx="275218" cy="255948"/>
          </a:xfrm>
          <a:prstGeom prst="rect">
            <a:avLst/>
          </a:prstGeom>
        </p:spPr>
      </p:pic>
      <p:pic>
        <p:nvPicPr>
          <p:cNvPr id="31" name="Picture 30">
            <a:extLst>
              <a:ext uri="{FF2B5EF4-FFF2-40B4-BE49-F238E27FC236}">
                <a16:creationId xmlns:a16="http://schemas.microsoft.com/office/drawing/2014/main" id="{C6816ECA-7BED-1931-4717-81E849B6C195}"/>
              </a:ext>
            </a:extLst>
          </p:cNvPr>
          <p:cNvPicPr>
            <a:picLocks noChangeAspect="1"/>
          </p:cNvPicPr>
          <p:nvPr/>
        </p:nvPicPr>
        <p:blipFill>
          <a:blip r:embed="rId9"/>
          <a:stretch>
            <a:fillRect/>
          </a:stretch>
        </p:blipFill>
        <p:spPr>
          <a:xfrm>
            <a:off x="5482392" y="1912478"/>
            <a:ext cx="318628" cy="257229"/>
          </a:xfrm>
          <a:prstGeom prst="rect">
            <a:avLst/>
          </a:prstGeom>
        </p:spPr>
      </p:pic>
    </p:spTree>
    <p:extLst>
      <p:ext uri="{BB962C8B-B14F-4D97-AF65-F5344CB8AC3E}">
        <p14:creationId xmlns:p14="http://schemas.microsoft.com/office/powerpoint/2010/main" val="5572726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1023</TotalTime>
  <Words>1694</Words>
  <Application>Microsoft Office PowerPoint</Application>
  <PresentationFormat>Widescreen</PresentationFormat>
  <Paragraphs>293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Sassoon Infant Std</vt:lpstr>
      <vt:lpstr>Sassoon Primary Std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Morris</dc:creator>
  <cp:lastModifiedBy>E Hickling</cp:lastModifiedBy>
  <cp:revision>110</cp:revision>
  <dcterms:created xsi:type="dcterms:W3CDTF">2022-12-14T10:54:16Z</dcterms:created>
  <dcterms:modified xsi:type="dcterms:W3CDTF">2026-03-13T17:13:52Z</dcterms:modified>
</cp:coreProperties>
</file>