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000"/>
    <a:srgbClr val="4472C4"/>
    <a:srgbClr val="8266EA"/>
    <a:srgbClr val="70AD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4" d="100"/>
          <a:sy n="64" d="100"/>
        </p:scale>
        <p:origin x="712" y="1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70238" cy="481013"/>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4143375" y="0"/>
            <a:ext cx="3170238" cy="481013"/>
          </a:xfrm>
          <a:prstGeom prst="rect">
            <a:avLst/>
          </a:prstGeom>
        </p:spPr>
        <p:txBody>
          <a:bodyPr vert="horz" lIns="91440" tIns="45720" rIns="91440" bIns="45720" rtlCol="0"/>
          <a:lstStyle>
            <a:lvl1pPr algn="r">
              <a:defRPr sz="1200"/>
            </a:lvl1pPr>
          </a:lstStyle>
          <a:p>
            <a:fld id="{A944E928-2800-423F-AA98-1A65773004F2}" type="datetimeFigureOut">
              <a:rPr lang="en-GB" smtClean="0"/>
              <a:t>13/04/2026</a:t>
            </a:fld>
            <a:endParaRPr lang="en-GB" dirty="0"/>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731838" y="4621213"/>
            <a:ext cx="5851525" cy="3779837"/>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120188"/>
            <a:ext cx="3170238" cy="481012"/>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4143375" y="9120188"/>
            <a:ext cx="3170238" cy="481012"/>
          </a:xfrm>
          <a:prstGeom prst="rect">
            <a:avLst/>
          </a:prstGeom>
        </p:spPr>
        <p:txBody>
          <a:bodyPr vert="horz" lIns="91440" tIns="45720" rIns="91440" bIns="45720" rtlCol="0" anchor="b"/>
          <a:lstStyle>
            <a:lvl1pPr algn="r">
              <a:defRPr sz="1200"/>
            </a:lvl1pPr>
          </a:lstStyle>
          <a:p>
            <a:fld id="{7688D053-6D1E-4BC0-A331-51C5FEE9E8C3}" type="slidenum">
              <a:rPr lang="en-GB" smtClean="0"/>
              <a:t>‹#›</a:t>
            </a:fld>
            <a:endParaRPr lang="en-GB" dirty="0"/>
          </a:p>
        </p:txBody>
      </p:sp>
    </p:spTree>
    <p:extLst>
      <p:ext uri="{BB962C8B-B14F-4D97-AF65-F5344CB8AC3E}">
        <p14:creationId xmlns:p14="http://schemas.microsoft.com/office/powerpoint/2010/main" val="22783409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13/04/2026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dirty="0"/>
          </a:p>
        </p:txBody>
      </p:sp>
    </p:spTree>
    <p:extLst>
      <p:ext uri="{BB962C8B-B14F-4D97-AF65-F5344CB8AC3E}">
        <p14:creationId xmlns:p14="http://schemas.microsoft.com/office/powerpoint/2010/main" val="8340792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13/04/2026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dirty="0"/>
          </a:p>
        </p:txBody>
      </p:sp>
    </p:spTree>
    <p:extLst>
      <p:ext uri="{BB962C8B-B14F-4D97-AF65-F5344CB8AC3E}">
        <p14:creationId xmlns:p14="http://schemas.microsoft.com/office/powerpoint/2010/main" val="1586937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4939C2B-EA23-4D2D-815D-2EBF71DACC45}" type="datetimeFigureOut">
              <a:rPr lang="en-GB" smtClean="0"/>
              <a:t>13/04/2026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dirty="0"/>
          </a:p>
        </p:txBody>
      </p:sp>
    </p:spTree>
    <p:extLst>
      <p:ext uri="{BB962C8B-B14F-4D97-AF65-F5344CB8AC3E}">
        <p14:creationId xmlns:p14="http://schemas.microsoft.com/office/powerpoint/2010/main" val="38691864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4939C2B-EA23-4D2D-815D-2EBF71DACC45}" type="datetimeFigureOut">
              <a:rPr lang="en-GB" smtClean="0"/>
              <a:t>13/04/2026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F0EAF2A-276F-4364-8C0C-B07AC9725180}" type="slidenum">
              <a:rPr lang="en-GB" smtClean="0"/>
              <a:t>‹#›</a:t>
            </a:fld>
            <a:endParaRPr lang="en-GB" dirty="0"/>
          </a:p>
        </p:txBody>
      </p:sp>
    </p:spTree>
    <p:extLst>
      <p:ext uri="{BB962C8B-B14F-4D97-AF65-F5344CB8AC3E}">
        <p14:creationId xmlns:p14="http://schemas.microsoft.com/office/powerpoint/2010/main" val="1514954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4939C2B-EA23-4D2D-815D-2EBF71DACC45}" type="datetimeFigureOut">
              <a:rPr lang="en-GB" smtClean="0"/>
              <a:t>13/04/2026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F0EAF2A-276F-4364-8C0C-B07AC9725180}" type="slidenum">
              <a:rPr lang="en-GB" smtClean="0"/>
              <a:t>‹#›</a:t>
            </a:fld>
            <a:endParaRPr lang="en-GB" dirty="0"/>
          </a:p>
        </p:txBody>
      </p:sp>
    </p:spTree>
    <p:extLst>
      <p:ext uri="{BB962C8B-B14F-4D97-AF65-F5344CB8AC3E}">
        <p14:creationId xmlns:p14="http://schemas.microsoft.com/office/powerpoint/2010/main" val="1805463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4939C2B-EA23-4D2D-815D-2EBF71DACC45}" type="datetimeFigureOut">
              <a:rPr lang="en-GB" smtClean="0"/>
              <a:t>13/04/2026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F0EAF2A-276F-4364-8C0C-B07AC9725180}" type="slidenum">
              <a:rPr lang="en-GB" smtClean="0"/>
              <a:t>‹#›</a:t>
            </a:fld>
            <a:endParaRPr lang="en-GB" dirty="0"/>
          </a:p>
        </p:txBody>
      </p:sp>
    </p:spTree>
    <p:extLst>
      <p:ext uri="{BB962C8B-B14F-4D97-AF65-F5344CB8AC3E}">
        <p14:creationId xmlns:p14="http://schemas.microsoft.com/office/powerpoint/2010/main" val="18466631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939C2B-EA23-4D2D-815D-2EBF71DACC45}" type="datetimeFigureOut">
              <a:rPr lang="en-GB" smtClean="0"/>
              <a:t>13/04/2026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F0EAF2A-276F-4364-8C0C-B07AC9725180}" type="slidenum">
              <a:rPr lang="en-GB" smtClean="0"/>
              <a:t>‹#›</a:t>
            </a:fld>
            <a:endParaRPr lang="en-GB" dirty="0"/>
          </a:p>
        </p:txBody>
      </p:sp>
    </p:spTree>
    <p:extLst>
      <p:ext uri="{BB962C8B-B14F-4D97-AF65-F5344CB8AC3E}">
        <p14:creationId xmlns:p14="http://schemas.microsoft.com/office/powerpoint/2010/main" val="14006499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4939C2B-EA23-4D2D-815D-2EBF71DACC45}" type="datetimeFigureOut">
              <a:rPr lang="en-GB" smtClean="0"/>
              <a:t>13/04/2026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F0EAF2A-276F-4364-8C0C-B07AC9725180}" type="slidenum">
              <a:rPr lang="en-GB" smtClean="0"/>
              <a:t>‹#›</a:t>
            </a:fld>
            <a:endParaRPr lang="en-GB" dirty="0"/>
          </a:p>
        </p:txBody>
      </p:sp>
    </p:spTree>
    <p:extLst>
      <p:ext uri="{BB962C8B-B14F-4D97-AF65-F5344CB8AC3E}">
        <p14:creationId xmlns:p14="http://schemas.microsoft.com/office/powerpoint/2010/main" val="14175539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4939C2B-EA23-4D2D-815D-2EBF71DACC45}" type="datetimeFigureOut">
              <a:rPr lang="en-GB" smtClean="0"/>
              <a:t>13/04/2026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F0EAF2A-276F-4364-8C0C-B07AC9725180}" type="slidenum">
              <a:rPr lang="en-GB" smtClean="0"/>
              <a:t>‹#›</a:t>
            </a:fld>
            <a:endParaRPr lang="en-GB" dirty="0"/>
          </a:p>
        </p:txBody>
      </p:sp>
    </p:spTree>
    <p:extLst>
      <p:ext uri="{BB962C8B-B14F-4D97-AF65-F5344CB8AC3E}">
        <p14:creationId xmlns:p14="http://schemas.microsoft.com/office/powerpoint/2010/main" val="2462564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13/04/2026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dirty="0"/>
          </a:p>
        </p:txBody>
      </p:sp>
    </p:spTree>
    <p:extLst>
      <p:ext uri="{BB962C8B-B14F-4D97-AF65-F5344CB8AC3E}">
        <p14:creationId xmlns:p14="http://schemas.microsoft.com/office/powerpoint/2010/main" val="1038452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13/04/2026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dirty="0"/>
          </a:p>
        </p:txBody>
      </p:sp>
    </p:spTree>
    <p:extLst>
      <p:ext uri="{BB962C8B-B14F-4D97-AF65-F5344CB8AC3E}">
        <p14:creationId xmlns:p14="http://schemas.microsoft.com/office/powerpoint/2010/main" val="31936140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39C2B-EA23-4D2D-815D-2EBF71DACC45}" type="datetimeFigureOut">
              <a:rPr lang="en-GB" smtClean="0"/>
              <a:t>13/04/2026</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0EAF2A-276F-4364-8C0C-B07AC9725180}" type="slidenum">
              <a:rPr lang="en-GB" smtClean="0"/>
              <a:t>‹#›</a:t>
            </a:fld>
            <a:endParaRPr lang="en-GB" dirty="0"/>
          </a:p>
        </p:txBody>
      </p:sp>
    </p:spTree>
    <p:extLst>
      <p:ext uri="{BB962C8B-B14F-4D97-AF65-F5344CB8AC3E}">
        <p14:creationId xmlns:p14="http://schemas.microsoft.com/office/powerpoint/2010/main" val="32989412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7.png"/><Relationship Id="rId10" Type="http://schemas.openxmlformats.org/officeDocument/2006/relationships/image" Target="../media/image6.png"/><Relationship Id="rId4" Type="http://schemas.openxmlformats.org/officeDocument/2006/relationships/image" Target="../media/image2.png"/><Relationship Id="rId9"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338" y="151101"/>
            <a:ext cx="1408345" cy="1099036"/>
          </a:xfrm>
          <a:prstGeom prst="rect">
            <a:avLst/>
          </a:prstGeom>
        </p:spPr>
      </p:pic>
      <p:sp>
        <p:nvSpPr>
          <p:cNvPr id="7" name="Rounded Rectangle 6"/>
          <p:cNvSpPr/>
          <p:nvPr/>
        </p:nvSpPr>
        <p:spPr>
          <a:xfrm>
            <a:off x="7222214" y="208579"/>
            <a:ext cx="3213172" cy="2474049"/>
          </a:xfrm>
          <a:prstGeom prst="roundRect">
            <a:avLst/>
          </a:prstGeom>
          <a:solidFill>
            <a:schemeClr val="bg1"/>
          </a:solid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sz="100" dirty="0">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   </a:t>
            </a:r>
            <a:r>
              <a:rPr lang="en-GB" sz="1400" b="1" dirty="0">
                <a:solidFill>
                  <a:schemeClr val="tx1"/>
                </a:solidFill>
                <a:latin typeface="Sassoon Primary Std" panose="020B0503020103030203" pitchFamily="34" charset="0"/>
              </a:rPr>
              <a:t>British Values</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Democracy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Rule of Law</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Individual liberty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Tolerance of different faiths and beliefs</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Mutual respect</a:t>
            </a:r>
            <a:endParaRPr lang="en-GB" sz="1400" b="1" dirty="0">
              <a:solidFill>
                <a:schemeClr val="tx1"/>
              </a:solidFill>
              <a:latin typeface="Sassoon Primary Std" panose="020B0503020103030203" pitchFamily="34" charset="0"/>
            </a:endParaRPr>
          </a:p>
          <a:p>
            <a:r>
              <a:rPr lang="en-GB" sz="1000" dirty="0">
                <a:solidFill>
                  <a:schemeClr val="tx1"/>
                </a:solidFill>
                <a:latin typeface="Sassoon Primary Std" panose="020B0503020103030203" pitchFamily="34" charset="0"/>
              </a:rPr>
              <a:t>We want our children to become responsible, active citizens who participate in democracy and public life with respect for diversity and a commitment to working towards greater community cohesion.</a:t>
            </a:r>
            <a:r>
              <a:rPr lang="en-GB" sz="1000" dirty="0"/>
              <a:t> </a:t>
            </a:r>
            <a:r>
              <a:rPr lang="en-GB" sz="1000" dirty="0">
                <a:solidFill>
                  <a:schemeClr val="tx1"/>
                </a:solidFill>
                <a:latin typeface="Sassoon Primary Std" panose="020B0503020103030203" pitchFamily="34" charset="0"/>
              </a:rPr>
              <a:t>Through engaging lessons, challenge and appropriate activities, we can give them a better understanding of themselves and others in the ‘community of communities’ in which they live.</a:t>
            </a:r>
            <a:r>
              <a:rPr lang="en-GB" sz="1000" b="1" dirty="0">
                <a:solidFill>
                  <a:schemeClr val="tx1"/>
                </a:solidFill>
                <a:latin typeface="Sassoon Primary Std" panose="020B0503020103030203" pitchFamily="34" charset="0"/>
              </a:rPr>
              <a:t> </a:t>
            </a:r>
            <a:r>
              <a:rPr lang="en-GB" sz="1000" dirty="0">
                <a:solidFill>
                  <a:schemeClr val="tx1"/>
                </a:solidFill>
                <a:latin typeface="Sassoon Primary Std" panose="020B0503020103030203" pitchFamily="34" charset="0"/>
              </a:rPr>
              <a:t>Children will develop their understanding of British values </a:t>
            </a:r>
          </a:p>
          <a:p>
            <a:pPr marL="171450" indent="-171450" algn="ctr">
              <a:buFont typeface="Arial" panose="020B0604020202020204" pitchFamily="34" charset="0"/>
              <a:buChar char="•"/>
            </a:pPr>
            <a:endParaRPr lang="en-GB" sz="1200" dirty="0">
              <a:latin typeface="Sassoon Primary Std" panose="020B0503020103030203" pitchFamily="34" charset="0"/>
            </a:endParaRPr>
          </a:p>
          <a:p>
            <a:pPr marL="171450" indent="-171450" algn="ctr">
              <a:buFont typeface="Arial" panose="020B0604020202020204" pitchFamily="34" charset="0"/>
              <a:buChar char="•"/>
            </a:pPr>
            <a:endParaRPr lang="en-GB" sz="1200" dirty="0">
              <a:latin typeface="Sassoon Primary Std" panose="020B0503020103030203" pitchFamily="34" charset="0"/>
            </a:endParaRPr>
          </a:p>
          <a:p>
            <a:pPr marL="285750" indent="-285750" algn="ctr">
              <a:buFont typeface="Arial" panose="020B0604020202020204" pitchFamily="34" charset="0"/>
              <a:buChar char="•"/>
            </a:pPr>
            <a:endParaRPr lang="en-GB" dirty="0">
              <a:latin typeface="Sassoon Primary Std" panose="020B0503020103030203" pitchFamily="34" charset="0"/>
            </a:endParaRPr>
          </a:p>
        </p:txBody>
      </p:sp>
      <p:sp>
        <p:nvSpPr>
          <p:cNvPr id="9" name="Rounded Rectangle 8"/>
          <p:cNvSpPr/>
          <p:nvPr/>
        </p:nvSpPr>
        <p:spPr>
          <a:xfrm>
            <a:off x="981634" y="1025072"/>
            <a:ext cx="2721698" cy="1613298"/>
          </a:xfrm>
          <a:prstGeom prst="round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solidFill>
                <a:schemeClr val="tx1"/>
              </a:solidFill>
              <a:latin typeface="Sassoon Primary Std" panose="020B0503020103030203" pitchFamily="34" charset="0"/>
            </a:endParaRPr>
          </a:p>
          <a:p>
            <a:pPr algn="ctr"/>
            <a:endParaRPr lang="en-GB" sz="1400" b="1" dirty="0">
              <a:solidFill>
                <a:schemeClr val="tx1"/>
              </a:solidFill>
              <a:latin typeface="Sassoon Primary Std" panose="020B0503020103030203" pitchFamily="34" charset="0"/>
            </a:endParaRPr>
          </a:p>
          <a:p>
            <a:pPr algn="ctr"/>
            <a:r>
              <a:rPr lang="en-GB" sz="1400" b="1" dirty="0">
                <a:solidFill>
                  <a:schemeClr val="tx1"/>
                </a:solidFill>
                <a:latin typeface="Sassoon Primary Std" panose="020B0503020103030203" pitchFamily="34" charset="0"/>
              </a:rPr>
              <a:t>Golden Threads</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Sustainability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Diversity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Religion</a:t>
            </a:r>
          </a:p>
          <a:p>
            <a:pPr algn="ctr"/>
            <a:endParaRPr lang="en-GB" sz="1400" b="1" dirty="0">
              <a:solidFill>
                <a:schemeClr val="tx1"/>
              </a:solidFill>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Substantive concepts, or golden threads of sustainability, diversity and religion will weave throughout the curriculum</a:t>
            </a:r>
            <a:r>
              <a:rPr lang="en-GB" sz="1000" dirty="0">
                <a:solidFill>
                  <a:schemeClr val="tx1"/>
                </a:solidFill>
              </a:rPr>
              <a:t>.</a:t>
            </a:r>
          </a:p>
          <a:p>
            <a:pPr algn="ctr"/>
            <a:endParaRPr lang="en-GB" sz="2000" b="1" dirty="0">
              <a:solidFill>
                <a:schemeClr val="tx1"/>
              </a:solidFill>
              <a:latin typeface="Sassoon Primary Std" panose="020B0503020103030203" pitchFamily="34" charset="0"/>
            </a:endParaRPr>
          </a:p>
          <a:p>
            <a:pPr algn="ctr"/>
            <a:endParaRPr lang="en-GB" sz="1200" dirty="0"/>
          </a:p>
        </p:txBody>
      </p:sp>
      <p:sp>
        <p:nvSpPr>
          <p:cNvPr id="10" name="Rounded Rectangle 9"/>
          <p:cNvSpPr/>
          <p:nvPr/>
        </p:nvSpPr>
        <p:spPr>
          <a:xfrm>
            <a:off x="3772441" y="676787"/>
            <a:ext cx="3380664" cy="2014284"/>
          </a:xfrm>
          <a:prstGeom prst="roundRect">
            <a:avLst/>
          </a:prstGeom>
          <a:solidFill>
            <a:schemeClr val="bg1"/>
          </a:solid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b="1" dirty="0">
              <a:solidFill>
                <a:schemeClr val="tx1"/>
              </a:solidFill>
              <a:latin typeface="Sassoon Primary Std" panose="020B0503020103030203" pitchFamily="34" charset="0"/>
            </a:endParaRPr>
          </a:p>
          <a:p>
            <a:pPr algn="ctr"/>
            <a:r>
              <a:rPr lang="en-GB" sz="1400" b="1" dirty="0">
                <a:solidFill>
                  <a:schemeClr val="tx1"/>
                </a:solidFill>
                <a:latin typeface="Sassoon Primary Std" panose="020B0503020103030203" pitchFamily="34" charset="0"/>
              </a:rPr>
              <a:t>Cultural Capital</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Broader understanding of the world.</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Vocabulary</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Cultural experiences</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Personal skills</a:t>
            </a:r>
            <a:endParaRPr lang="en-GB" sz="1400" b="1" dirty="0">
              <a:solidFill>
                <a:schemeClr val="tx1"/>
              </a:solidFill>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Cultural capital is the essential knowledge that children need to prepare them for their future success. It is about giving children the best possible start to their early education. Our cultural capital helps form our understanding, knowledge, experiences, thoughts and opinions. It helps us achieve goals, be successful, try different things and share our experiences with others.</a:t>
            </a:r>
          </a:p>
          <a:p>
            <a:pPr algn="ctr"/>
            <a:endParaRPr lang="en-GB" dirty="0"/>
          </a:p>
        </p:txBody>
      </p:sp>
      <p:sp>
        <p:nvSpPr>
          <p:cNvPr id="29" name="Rounded Rectangle 28"/>
          <p:cNvSpPr/>
          <p:nvPr/>
        </p:nvSpPr>
        <p:spPr>
          <a:xfrm>
            <a:off x="94966" y="2744003"/>
            <a:ext cx="3841776" cy="4049274"/>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u="sng" dirty="0">
              <a:solidFill>
                <a:schemeClr val="tx1"/>
              </a:solidFill>
              <a:latin typeface="Sassoon Primary Std" panose="020B0503020103030203" pitchFamily="34" charset="0"/>
            </a:endParaRPr>
          </a:p>
          <a:p>
            <a:pPr algn="ctr"/>
            <a:endParaRPr lang="en-GB" u="sng" dirty="0">
              <a:solidFill>
                <a:schemeClr val="tx1"/>
              </a:solidFill>
              <a:latin typeface="Sassoon Primary Std" panose="020B0503020103030203" pitchFamily="34" charset="0"/>
            </a:endParaRPr>
          </a:p>
          <a:p>
            <a:pPr algn="ctr"/>
            <a:endParaRPr lang="en-GB" u="sng" dirty="0">
              <a:solidFill>
                <a:schemeClr val="tx1"/>
              </a:solidFill>
              <a:latin typeface="Sassoon Primary Std" panose="020B0503020103030203" pitchFamily="34" charset="0"/>
            </a:endParaRPr>
          </a:p>
          <a:p>
            <a:pPr algn="ctr"/>
            <a:endParaRPr lang="en-GB" u="sng" dirty="0">
              <a:solidFill>
                <a:schemeClr val="tx1"/>
              </a:solidFill>
              <a:latin typeface="Sassoon Primary Std" panose="020B0503020103030203" pitchFamily="34" charset="0"/>
            </a:endParaRPr>
          </a:p>
          <a:p>
            <a:pPr algn="ctr"/>
            <a:endParaRPr lang="en-GB" u="sng" dirty="0">
              <a:solidFill>
                <a:schemeClr val="tx1"/>
              </a:solidFill>
              <a:latin typeface="Sassoon Primary Std" panose="020B0503020103030203" pitchFamily="34" charset="0"/>
            </a:endParaRPr>
          </a:p>
          <a:p>
            <a:pPr algn="ctr"/>
            <a:endParaRPr lang="en-GB" u="sng" dirty="0">
              <a:solidFill>
                <a:schemeClr val="tx1"/>
              </a:solidFill>
              <a:latin typeface="Sassoon Primary Std" panose="020B0503020103030203" pitchFamily="34" charset="0"/>
            </a:endParaRPr>
          </a:p>
          <a:p>
            <a:pPr algn="ctr"/>
            <a:endParaRPr lang="en-GB" u="sng" dirty="0">
              <a:solidFill>
                <a:schemeClr val="tx1"/>
              </a:solidFill>
              <a:latin typeface="Sassoon Primary Std" panose="020B0503020103030203" pitchFamily="34" charset="0"/>
            </a:endParaRPr>
          </a:p>
          <a:p>
            <a:pPr algn="ctr"/>
            <a:endParaRPr lang="en-GB" u="sng" dirty="0">
              <a:solidFill>
                <a:schemeClr val="tx1"/>
              </a:solidFill>
              <a:latin typeface="Sassoon Primary Std" panose="020B0503020103030203" pitchFamily="34" charset="0"/>
            </a:endParaRPr>
          </a:p>
          <a:p>
            <a:pPr algn="ctr"/>
            <a:endParaRPr lang="en-GB" u="sng" dirty="0">
              <a:solidFill>
                <a:schemeClr val="tx1"/>
              </a:solidFill>
              <a:latin typeface="Sassoon Primary Std" panose="020B0503020103030203" pitchFamily="34" charset="0"/>
            </a:endParaRPr>
          </a:p>
          <a:p>
            <a:pPr algn="ctr"/>
            <a:endParaRPr lang="en-GB" u="sng" dirty="0">
              <a:solidFill>
                <a:schemeClr val="tx1"/>
              </a:solidFill>
              <a:latin typeface="Sassoon Primary Std" panose="020B0503020103030203" pitchFamily="34" charset="0"/>
            </a:endParaRPr>
          </a:p>
          <a:p>
            <a:pPr algn="ctr"/>
            <a:endParaRPr lang="en-GB" u="sng" dirty="0">
              <a:solidFill>
                <a:schemeClr val="tx1"/>
              </a:solidFill>
              <a:latin typeface="Sassoon Primary Std" panose="020B0503020103030203" pitchFamily="34" charset="0"/>
            </a:endParaRPr>
          </a:p>
          <a:p>
            <a:pPr algn="ctr"/>
            <a:endParaRPr lang="en-GB" u="sng" dirty="0">
              <a:solidFill>
                <a:schemeClr val="tx1"/>
              </a:solidFill>
              <a:latin typeface="Sassoon Primary Std" panose="020B0503020103030203" pitchFamily="34" charset="0"/>
            </a:endParaRPr>
          </a:p>
          <a:p>
            <a:pPr algn="ctr"/>
            <a:r>
              <a:rPr lang="en-GB" dirty="0">
                <a:solidFill>
                  <a:schemeClr val="bg1"/>
                </a:solidFill>
                <a:latin typeface="Sassoon Primary Std" panose="020B0503020103030203" pitchFamily="34" charset="0"/>
              </a:rPr>
              <a:t>ENGLISH</a:t>
            </a:r>
            <a:endParaRPr lang="en-GB" sz="1000" dirty="0">
              <a:solidFill>
                <a:schemeClr val="bg1"/>
              </a:solidFill>
              <a:latin typeface="Sassoon Primary Std" panose="020B0503020103030203" pitchFamily="34" charset="0"/>
            </a:endParaRPr>
          </a:p>
          <a:p>
            <a:endParaRPr lang="en-GB" sz="1000" dirty="0">
              <a:solidFill>
                <a:schemeClr val="bg1"/>
              </a:solidFill>
              <a:latin typeface="Sassoon Primary Std" panose="020B0503020103030203" pitchFamily="34" charset="0"/>
            </a:endParaRPr>
          </a:p>
          <a:p>
            <a:r>
              <a:rPr lang="en-GB" sz="1000" dirty="0">
                <a:solidFill>
                  <a:schemeClr val="bg1"/>
                </a:solidFill>
                <a:latin typeface="Sassoon Infant Std" panose="020B0503020103030203" pitchFamily="34" charset="0"/>
              </a:rPr>
              <a:t>Reading: </a:t>
            </a:r>
            <a:r>
              <a:rPr lang="en-GB" sz="1000" dirty="0">
                <a:solidFill>
                  <a:schemeClr val="bg1"/>
                </a:solidFill>
                <a:latin typeface="Sassoon Primary Std" panose="020B0503020103030203" pitchFamily="34" charset="0"/>
              </a:rPr>
              <a:t>we will continue to read a wide variety of texts in reading fluency lessons (building on decoding, speed, fluency, expression and comprehension skills), in our English lessons, through our class novel and across the curriculum.</a:t>
            </a:r>
            <a:br>
              <a:rPr lang="en-GB" sz="1000" dirty="0">
                <a:latin typeface="Sassoon Primary Std" panose="020B0503020103030203" pitchFamily="34" charset="0"/>
              </a:rPr>
            </a:br>
            <a:r>
              <a:rPr lang="en-GB" sz="1000" dirty="0">
                <a:solidFill>
                  <a:schemeClr val="bg1"/>
                </a:solidFill>
                <a:latin typeface="Sassoon Primary Std" panose="020B0503020103030203" pitchFamily="34" charset="0"/>
              </a:rPr>
              <a:t>Writing: We will explore the narrative ‘Wisp: a story of hope’, working on using a variety of language features to add detail and description, build tension and show feelings of characters. </a:t>
            </a:r>
          </a:p>
          <a:p>
            <a:r>
              <a:rPr lang="en-GB" sz="1000" dirty="0">
                <a:solidFill>
                  <a:schemeClr val="bg1"/>
                </a:solidFill>
                <a:latin typeface="Sassoon Primary Std" panose="020B0503020103030203" pitchFamily="34" charset="0"/>
              </a:rPr>
              <a:t>We will also be looking at a non- chronological report exploring bones and muscles. We will explore factual knowledge and key features including the layout of the text.</a:t>
            </a:r>
          </a:p>
          <a:p>
            <a:r>
              <a:rPr lang="en-GB" sz="1000" dirty="0">
                <a:solidFill>
                  <a:schemeClr val="bg1"/>
                </a:solidFill>
                <a:latin typeface="Sassoon Primary Std" panose="020B0503020103030203" pitchFamily="34" charset="0"/>
              </a:rPr>
              <a:t>We will have a particular focus on grammar and punctuation looking at; similes, fronted adverbials, onomatopoeia, adjectives, inverted commas, paragraphing, tense, alliteration and conjunctions.</a:t>
            </a:r>
          </a:p>
          <a:p>
            <a:r>
              <a:rPr lang="en-GB" sz="1000" dirty="0">
                <a:solidFill>
                  <a:schemeClr val="bg1"/>
                </a:solidFill>
                <a:latin typeface="Sassoon Primary Std" panose="020B0503020103030203" pitchFamily="34" charset="0"/>
              </a:rPr>
              <a:t>Spellings: </a:t>
            </a:r>
            <a:r>
              <a:rPr lang="en-GB" sz="1000" dirty="0">
                <a:solidFill>
                  <a:schemeClr val="bg1"/>
                </a:solidFill>
                <a:latin typeface="Sassoon Infant Std" panose="020B0503020103030203" pitchFamily="34" charset="0"/>
              </a:rPr>
              <a:t>We will continue to work on year 3 spellings through our spelling sessions in class. We will then be investigating and identifying key tricky phonetic sounds in words as well as learning and applying new spelling rules. We will also continue to learn the year ¾ common exception words. </a:t>
            </a:r>
          </a:p>
          <a:p>
            <a:endParaRPr lang="en-GB" sz="1000" dirty="0">
              <a:solidFill>
                <a:schemeClr val="tx1"/>
              </a:solidFill>
              <a:latin typeface="Sassoon Primary Std" panose="020B0503020103030203" pitchFamily="34" charset="0"/>
            </a:endParaRPr>
          </a:p>
          <a:p>
            <a:endParaRPr lang="en-GB" sz="1000" dirty="0">
              <a:solidFill>
                <a:schemeClr val="tx1"/>
              </a:solidFill>
              <a:latin typeface="Sassoon Primary Std" panose="020B0503020103030203" pitchFamily="34" charset="0"/>
            </a:endParaRPr>
          </a:p>
          <a:p>
            <a:endParaRPr lang="en-GB" sz="1000" i="1" dirty="0">
              <a:solidFill>
                <a:schemeClr val="bg2">
                  <a:lumMod val="50000"/>
                </a:schemeClr>
              </a:solidFill>
              <a:latin typeface="Sassoon Primary Std" panose="020B0503020103030203" pitchFamily="34" charset="0"/>
            </a:endParaRPr>
          </a:p>
          <a:p>
            <a:endParaRPr lang="en-GB" sz="1000" i="1" dirty="0">
              <a:solidFill>
                <a:schemeClr val="bg2">
                  <a:lumMod val="50000"/>
                </a:schemeClr>
              </a:solidFill>
              <a:latin typeface="Sassoon Primary Std" panose="020B0503020103030203" pitchFamily="34" charset="0"/>
            </a:endParaRPr>
          </a:p>
          <a:p>
            <a:endParaRPr lang="en-GB" sz="1000" i="1" dirty="0">
              <a:solidFill>
                <a:schemeClr val="bg2">
                  <a:lumMod val="50000"/>
                </a:schemeClr>
              </a:solidFill>
              <a:latin typeface="Sassoon Primary Std" panose="020B0503020103030203" pitchFamily="34" charset="0"/>
            </a:endParaRPr>
          </a:p>
          <a:p>
            <a:endParaRPr lang="en-GB" sz="1000" i="1" dirty="0">
              <a:solidFill>
                <a:schemeClr val="bg2">
                  <a:lumMod val="50000"/>
                </a:schemeClr>
              </a:solidFill>
              <a:latin typeface="Sassoon Primary Std" panose="020B0503020103030203" pitchFamily="34" charset="0"/>
            </a:endParaRPr>
          </a:p>
          <a:p>
            <a:endParaRPr lang="en-GB" sz="1000" i="1" dirty="0">
              <a:solidFill>
                <a:schemeClr val="bg2">
                  <a:lumMod val="50000"/>
                </a:schemeClr>
              </a:solidFill>
              <a:latin typeface="Sassoon Primary Std" panose="020B0503020103030203" pitchFamily="34" charset="0"/>
            </a:endParaRPr>
          </a:p>
          <a:p>
            <a:endParaRPr lang="en-GB" sz="1000" i="1" dirty="0">
              <a:solidFill>
                <a:schemeClr val="bg2">
                  <a:lumMod val="50000"/>
                </a:schemeClr>
              </a:solidFill>
              <a:latin typeface="Sassoon Primary Std" panose="020B0503020103030203" pitchFamily="34" charset="0"/>
            </a:endParaRPr>
          </a:p>
          <a:p>
            <a:endParaRPr lang="en-GB" sz="1000" i="1" dirty="0">
              <a:solidFill>
                <a:schemeClr val="bg2">
                  <a:lumMod val="50000"/>
                </a:schemeClr>
              </a:solidFill>
              <a:latin typeface="Sassoon Primary Std" panose="020B0503020103030203" pitchFamily="34" charset="0"/>
            </a:endParaRPr>
          </a:p>
          <a:p>
            <a:endParaRPr lang="en-GB" sz="1000" i="1" dirty="0">
              <a:solidFill>
                <a:schemeClr val="bg2">
                  <a:lumMod val="50000"/>
                </a:schemeClr>
              </a:solidFill>
              <a:latin typeface="Sassoon Primary Std" panose="020B0503020103030203" pitchFamily="34" charset="0"/>
            </a:endParaRPr>
          </a:p>
          <a:p>
            <a:endParaRPr lang="en-GB" sz="1000" i="1" dirty="0">
              <a:solidFill>
                <a:schemeClr val="bg2">
                  <a:lumMod val="50000"/>
                </a:schemeClr>
              </a:solidFill>
              <a:latin typeface="Sassoon Primary Std" panose="020B0503020103030203" pitchFamily="34" charset="0"/>
            </a:endParaRPr>
          </a:p>
          <a:p>
            <a:endParaRPr lang="en-GB" sz="1000" i="1" dirty="0">
              <a:solidFill>
                <a:schemeClr val="bg2">
                  <a:lumMod val="50000"/>
                </a:schemeClr>
              </a:solidFill>
              <a:latin typeface="Sassoon Primary Std" panose="020B0503020103030203" pitchFamily="34" charset="0"/>
            </a:endParaRPr>
          </a:p>
          <a:p>
            <a:endParaRPr lang="en-GB" sz="1000" i="1" dirty="0">
              <a:solidFill>
                <a:schemeClr val="bg2">
                  <a:lumMod val="50000"/>
                </a:schemeClr>
              </a:solidFill>
              <a:latin typeface="Sassoon Primary Std" panose="020B0503020103030203" pitchFamily="34" charset="0"/>
            </a:endParaRPr>
          </a:p>
          <a:p>
            <a:endParaRPr lang="en-GB" sz="1000" i="1" dirty="0">
              <a:solidFill>
                <a:schemeClr val="bg2">
                  <a:lumMod val="50000"/>
                </a:schemeClr>
              </a:solidFill>
              <a:latin typeface="Sassoon Primary Std" panose="020B0503020103030203" pitchFamily="34" charset="0"/>
            </a:endParaRPr>
          </a:p>
          <a:p>
            <a:endParaRPr lang="en-GB" sz="1000" i="1" dirty="0">
              <a:solidFill>
                <a:schemeClr val="bg2">
                  <a:lumMod val="50000"/>
                </a:schemeClr>
              </a:solidFill>
              <a:latin typeface="Sassoon Primary Std" panose="020B0503020103030203" pitchFamily="34" charset="0"/>
            </a:endParaRPr>
          </a:p>
          <a:p>
            <a:endParaRPr lang="en-GB" sz="1000" i="1" dirty="0">
              <a:solidFill>
                <a:schemeClr val="bg2">
                  <a:lumMod val="50000"/>
                </a:schemeClr>
              </a:solidFill>
              <a:latin typeface="Sassoon Primary Std" panose="020B0503020103030203" pitchFamily="34" charset="0"/>
            </a:endParaRPr>
          </a:p>
          <a:p>
            <a:endParaRPr lang="en-GB" sz="1000" i="1" dirty="0">
              <a:solidFill>
                <a:schemeClr val="bg2">
                  <a:lumMod val="50000"/>
                </a:schemeClr>
              </a:solidFill>
              <a:latin typeface="Sassoon Primary Std" panose="020B0503020103030203" pitchFamily="34" charset="0"/>
            </a:endParaRPr>
          </a:p>
          <a:p>
            <a:r>
              <a:rPr lang="en-GB" sz="1000" i="1" dirty="0">
                <a:solidFill>
                  <a:schemeClr val="bg1"/>
                </a:solidFill>
                <a:latin typeface="Sassoon Primary Std" panose="020B0503020103030203" pitchFamily="34" charset="0"/>
              </a:rPr>
              <a:t>Personal skills, internet safety in WCR.</a:t>
            </a:r>
          </a:p>
          <a:p>
            <a:endParaRPr lang="en-GB" sz="1000" i="1" dirty="0">
              <a:solidFill>
                <a:schemeClr val="bg1"/>
              </a:solidFill>
              <a:latin typeface="Sassoon Primary Std" panose="020B0503020103030203" pitchFamily="34" charset="0"/>
            </a:endParaRPr>
          </a:p>
          <a:p>
            <a:r>
              <a:rPr lang="en-GB" sz="1000" i="1" dirty="0">
                <a:solidFill>
                  <a:schemeClr val="bg1"/>
                </a:solidFill>
                <a:latin typeface="Sassoon Primary Std" panose="020B0503020103030203" pitchFamily="34" charset="0"/>
              </a:rPr>
              <a:t>Mutual respect linked to WCR texts</a:t>
            </a:r>
            <a:r>
              <a:rPr lang="en-GB" sz="1000" i="1" dirty="0">
                <a:solidFill>
                  <a:schemeClr val="tx1"/>
                </a:solidFill>
                <a:latin typeface="Sassoon Primary Std" panose="020B0503020103030203" pitchFamily="34" charset="0"/>
              </a:rPr>
              <a:t>.</a:t>
            </a:r>
          </a:p>
          <a:p>
            <a:endParaRPr lang="en-GB" sz="1000" dirty="0">
              <a:solidFill>
                <a:schemeClr val="bg2">
                  <a:lumMod val="50000"/>
                </a:schemeClr>
              </a:solidFill>
              <a:latin typeface="Sassoon Primary Std" panose="020B0503020103030203" pitchFamily="34" charset="0"/>
            </a:endParaRPr>
          </a:p>
          <a:p>
            <a:endParaRPr lang="en-GB" sz="1000" dirty="0">
              <a:solidFill>
                <a:schemeClr val="bg2">
                  <a:lumMod val="50000"/>
                </a:schemeClr>
              </a:solidFill>
              <a:latin typeface="Sassoon Primary Std" panose="020B0503020103030203" pitchFamily="34" charset="0"/>
            </a:endParaRPr>
          </a:p>
        </p:txBody>
      </p:sp>
      <p:sp>
        <p:nvSpPr>
          <p:cNvPr id="30" name="Rounded Rectangle 29"/>
          <p:cNvSpPr/>
          <p:nvPr/>
        </p:nvSpPr>
        <p:spPr>
          <a:xfrm>
            <a:off x="3992408" y="2735574"/>
            <a:ext cx="4041195" cy="4015987"/>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br>
              <a:rPr lang="en-GB" sz="1000" dirty="0">
                <a:latin typeface="Sassoon Infant Std" panose="020B0503020103030203" pitchFamily="34" charset="0"/>
              </a:rPr>
            </a:br>
            <a:endParaRPr lang="en-GB" sz="1000" dirty="0">
              <a:latin typeface="Sassoon Infant Std" panose="020B0503020103030203" pitchFamily="34" charset="0"/>
            </a:endParaRPr>
          </a:p>
          <a:p>
            <a:r>
              <a:rPr lang="en-GB" sz="1000" dirty="0">
                <a:solidFill>
                  <a:schemeClr val="bg1">
                    <a:lumMod val="50000"/>
                  </a:schemeClr>
                </a:solidFill>
                <a:latin typeface="Sassoon Infant Std" panose="020B0503020103030203" pitchFamily="34" charset="0"/>
              </a:rPr>
              <a:t> </a:t>
            </a:r>
          </a:p>
        </p:txBody>
      </p:sp>
      <p:pic>
        <p:nvPicPr>
          <p:cNvPr id="57" name="Picture 56"/>
          <p:cNvPicPr>
            <a:picLocks noChangeAspect="1"/>
          </p:cNvPicPr>
          <p:nvPr/>
        </p:nvPicPr>
        <p:blipFill>
          <a:blip r:embed="rId3"/>
          <a:stretch>
            <a:fillRect/>
          </a:stretch>
        </p:blipFill>
        <p:spPr>
          <a:xfrm>
            <a:off x="9664678" y="344757"/>
            <a:ext cx="353959" cy="355862"/>
          </a:xfrm>
          <a:prstGeom prst="rect">
            <a:avLst/>
          </a:prstGeom>
        </p:spPr>
      </p:pic>
      <p:pic>
        <p:nvPicPr>
          <p:cNvPr id="61" name="Picture 60"/>
          <p:cNvPicPr>
            <a:picLocks noChangeAspect="1"/>
          </p:cNvPicPr>
          <p:nvPr/>
        </p:nvPicPr>
        <p:blipFill>
          <a:blip r:embed="rId4"/>
          <a:stretch>
            <a:fillRect/>
          </a:stretch>
        </p:blipFill>
        <p:spPr>
          <a:xfrm>
            <a:off x="6271334" y="1025072"/>
            <a:ext cx="785975" cy="441456"/>
          </a:xfrm>
          <a:prstGeom prst="rect">
            <a:avLst/>
          </a:prstGeom>
        </p:spPr>
      </p:pic>
      <p:pic>
        <p:nvPicPr>
          <p:cNvPr id="65" name="Picture 64"/>
          <p:cNvPicPr>
            <a:picLocks noChangeAspect="1"/>
          </p:cNvPicPr>
          <p:nvPr/>
        </p:nvPicPr>
        <p:blipFill>
          <a:blip r:embed="rId5"/>
          <a:stretch>
            <a:fillRect/>
          </a:stretch>
        </p:blipFill>
        <p:spPr>
          <a:xfrm>
            <a:off x="3008563" y="1345798"/>
            <a:ext cx="580899" cy="494142"/>
          </a:xfrm>
          <a:prstGeom prst="rect">
            <a:avLst/>
          </a:prstGeom>
        </p:spPr>
      </p:pic>
      <p:pic>
        <p:nvPicPr>
          <p:cNvPr id="67" name="Picture 66"/>
          <p:cNvPicPr>
            <a:picLocks noChangeAspect="1"/>
          </p:cNvPicPr>
          <p:nvPr/>
        </p:nvPicPr>
        <p:blipFill>
          <a:blip r:embed="rId3"/>
          <a:stretch>
            <a:fillRect/>
          </a:stretch>
        </p:blipFill>
        <p:spPr>
          <a:xfrm>
            <a:off x="3630852" y="6419676"/>
            <a:ext cx="267873" cy="269313"/>
          </a:xfrm>
          <a:prstGeom prst="rect">
            <a:avLst/>
          </a:prstGeom>
        </p:spPr>
      </p:pic>
      <p:sp>
        <p:nvSpPr>
          <p:cNvPr id="68" name="Rounded Rectangle 67"/>
          <p:cNvSpPr/>
          <p:nvPr/>
        </p:nvSpPr>
        <p:spPr>
          <a:xfrm>
            <a:off x="1948070" y="100887"/>
            <a:ext cx="5177152" cy="542613"/>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Sassoon Primary Std" panose="020B0503020103030203" pitchFamily="34" charset="0"/>
              </a:rPr>
              <a:t>YEAR 3 – SUMMER TERM 2026</a:t>
            </a:r>
          </a:p>
        </p:txBody>
      </p:sp>
      <p:pic>
        <p:nvPicPr>
          <p:cNvPr id="16" name="Picture 15"/>
          <p:cNvPicPr>
            <a:picLocks noChangeAspect="1"/>
          </p:cNvPicPr>
          <p:nvPr/>
        </p:nvPicPr>
        <p:blipFill>
          <a:blip r:embed="rId4"/>
          <a:stretch>
            <a:fillRect/>
          </a:stretch>
        </p:blipFill>
        <p:spPr>
          <a:xfrm>
            <a:off x="3035166" y="6540796"/>
            <a:ext cx="527692" cy="296387"/>
          </a:xfrm>
          <a:prstGeom prst="rect">
            <a:avLst/>
          </a:prstGeom>
        </p:spPr>
      </p:pic>
      <p:pic>
        <p:nvPicPr>
          <p:cNvPr id="17" name="Picture 16"/>
          <p:cNvPicPr>
            <a:picLocks noChangeAspect="1"/>
          </p:cNvPicPr>
          <p:nvPr/>
        </p:nvPicPr>
        <p:blipFill>
          <a:blip r:embed="rId4"/>
          <a:stretch>
            <a:fillRect/>
          </a:stretch>
        </p:blipFill>
        <p:spPr>
          <a:xfrm>
            <a:off x="7455698" y="6145360"/>
            <a:ext cx="399682" cy="224488"/>
          </a:xfrm>
          <a:prstGeom prst="rect">
            <a:avLst/>
          </a:prstGeom>
        </p:spPr>
      </p:pic>
      <p:sp>
        <p:nvSpPr>
          <p:cNvPr id="19" name="Rounded Rectangle 18"/>
          <p:cNvSpPr/>
          <p:nvPr/>
        </p:nvSpPr>
        <p:spPr>
          <a:xfrm>
            <a:off x="8089270" y="2735574"/>
            <a:ext cx="4005750" cy="3944857"/>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9000"/>
              </a:lnSpc>
              <a:spcAft>
                <a:spcPts val="600"/>
              </a:spcAft>
            </a:pPr>
            <a:endParaRPr lang="en-GB" sz="1050" i="1" dirty="0">
              <a:solidFill>
                <a:schemeClr val="tx1"/>
              </a:solidFill>
              <a:latin typeface="Sassoon Primary Std" panose="020B0503020103030203" pitchFamily="34" charset="0"/>
            </a:endParaRPr>
          </a:p>
          <a:p>
            <a:pPr>
              <a:lnSpc>
                <a:spcPct val="119000"/>
              </a:lnSpc>
              <a:spcAft>
                <a:spcPts val="600"/>
              </a:spcAft>
            </a:pPr>
            <a:endParaRPr lang="en-GB" sz="1050" i="1" dirty="0">
              <a:latin typeface="Sassoon Primary Std" panose="020B0503020103030203" pitchFamily="34" charset="0"/>
            </a:endParaRPr>
          </a:p>
        </p:txBody>
      </p:sp>
      <p:pic>
        <p:nvPicPr>
          <p:cNvPr id="2" name="Picture 1"/>
          <p:cNvPicPr>
            <a:picLocks noChangeAspect="1"/>
          </p:cNvPicPr>
          <p:nvPr/>
        </p:nvPicPr>
        <p:blipFill>
          <a:blip r:embed="rId6"/>
          <a:stretch>
            <a:fillRect/>
          </a:stretch>
        </p:blipFill>
        <p:spPr>
          <a:xfrm>
            <a:off x="11474088" y="5802146"/>
            <a:ext cx="530398" cy="298730"/>
          </a:xfrm>
          <a:prstGeom prst="rect">
            <a:avLst/>
          </a:prstGeom>
        </p:spPr>
      </p:pic>
      <p:sp>
        <p:nvSpPr>
          <p:cNvPr id="3" name="TextBox 2"/>
          <p:cNvSpPr txBox="1"/>
          <p:nvPr/>
        </p:nvSpPr>
        <p:spPr>
          <a:xfrm>
            <a:off x="4214039" y="2768861"/>
            <a:ext cx="2342605" cy="4462760"/>
          </a:xfrm>
          <a:prstGeom prst="rect">
            <a:avLst/>
          </a:prstGeom>
          <a:noFill/>
        </p:spPr>
        <p:txBody>
          <a:bodyPr wrap="square" rtlCol="0">
            <a:spAutoFit/>
          </a:bodyPr>
          <a:lstStyle/>
          <a:p>
            <a:pPr lvl="0" eaLnBrk="0" fontAlgn="base" hangingPunct="0">
              <a:spcBef>
                <a:spcPct val="0"/>
              </a:spcBef>
              <a:spcAft>
                <a:spcPct val="0"/>
              </a:spcAft>
            </a:pPr>
            <a:r>
              <a:rPr lang="en-US" altLang="en-US" sz="1000" b="1" u="sng" dirty="0">
                <a:latin typeface="Sassoon Infant Std" panose="020B0503020103030203" pitchFamily="34" charset="0"/>
              </a:rPr>
              <a:t>Fractions</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Add fractions</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Subtract fractions</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Partition the whole</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Unit fractions of a set of objects</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Non-unit fractions of a set of objects</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Reasoning with fractions of an amount</a:t>
            </a:r>
          </a:p>
          <a:p>
            <a:pPr lvl="0" eaLnBrk="0" fontAlgn="base" hangingPunct="0">
              <a:spcBef>
                <a:spcPct val="0"/>
              </a:spcBef>
              <a:spcAft>
                <a:spcPct val="0"/>
              </a:spcAft>
            </a:pPr>
            <a:endParaRPr lang="en-US" altLang="en-US" sz="1000" dirty="0">
              <a:solidFill>
                <a:srgbClr val="000000"/>
              </a:solidFill>
              <a:latin typeface="Sassoon Infant Std" panose="020B0503020103030203" pitchFamily="34" charset="0"/>
            </a:endParaRPr>
          </a:p>
          <a:p>
            <a:pPr lvl="0" eaLnBrk="0" fontAlgn="base" hangingPunct="0">
              <a:spcBef>
                <a:spcPct val="0"/>
              </a:spcBef>
              <a:spcAft>
                <a:spcPct val="0"/>
              </a:spcAft>
            </a:pPr>
            <a:r>
              <a:rPr lang="en-US" altLang="en-US" sz="1000" b="1" u="sng" dirty="0">
                <a:solidFill>
                  <a:srgbClr val="000000"/>
                </a:solidFill>
                <a:latin typeface="Sassoon Infant Std" panose="020B0503020103030203" pitchFamily="34" charset="0"/>
              </a:rPr>
              <a:t>Measurement- Money</a:t>
            </a:r>
            <a:endParaRPr lang="en-US" altLang="en-US" sz="1400" dirty="0">
              <a:latin typeface="Arial" panose="020B0604020202020204" pitchFamily="34" charset="0"/>
            </a:endParaRP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Pounds and pence</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Convert pounds and pence</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Add money</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Subtract money</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Find change</a:t>
            </a:r>
          </a:p>
          <a:p>
            <a:pPr lvl="0" eaLnBrk="0" fontAlgn="base" hangingPunct="0">
              <a:spcBef>
                <a:spcPct val="0"/>
              </a:spcBef>
              <a:spcAft>
                <a:spcPct val="0"/>
              </a:spcAft>
            </a:pPr>
            <a:endParaRPr lang="en-US" altLang="en-US" sz="1000" dirty="0">
              <a:solidFill>
                <a:srgbClr val="000000"/>
              </a:solidFill>
              <a:latin typeface="Sassoon Infant Std" panose="020B0503020103030203" pitchFamily="34" charset="0"/>
            </a:endParaRPr>
          </a:p>
          <a:p>
            <a:pPr lvl="0" eaLnBrk="0" fontAlgn="base" hangingPunct="0">
              <a:spcBef>
                <a:spcPct val="0"/>
              </a:spcBef>
              <a:spcAft>
                <a:spcPct val="0"/>
              </a:spcAft>
            </a:pPr>
            <a:r>
              <a:rPr lang="en-US" altLang="en-US" sz="1000" b="1" u="sng" dirty="0">
                <a:latin typeface="Sassoon Infant Std" panose="020B0503020103030203" pitchFamily="34" charset="0"/>
              </a:rPr>
              <a:t>Geometry- Shape</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Turns and angles</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Right angles</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Compare angles</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Measure and draw accurately</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Horizontal and vertical</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Parallel and perpendicular</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Recognise and describe 2-D shapes</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Draw polygons</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Recognise and describe 3-D shapes</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Make 3-D shapes</a:t>
            </a:r>
          </a:p>
          <a:p>
            <a:pPr lvl="0" eaLnBrk="0" fontAlgn="base" hangingPunct="0">
              <a:spcBef>
                <a:spcPct val="0"/>
              </a:spcBef>
              <a:spcAft>
                <a:spcPct val="0"/>
              </a:spcAft>
            </a:pPr>
            <a:endParaRPr lang="en-US" altLang="en-US" sz="1000" dirty="0">
              <a:solidFill>
                <a:srgbClr val="000000"/>
              </a:solidFill>
              <a:latin typeface="Sassoon Infant Std" panose="020B0503020103030203" pitchFamily="34" charset="0"/>
            </a:endParaRPr>
          </a:p>
          <a:p>
            <a:pPr lvl="0" eaLnBrk="0" fontAlgn="base" hangingPunct="0">
              <a:spcBef>
                <a:spcPct val="0"/>
              </a:spcBef>
              <a:spcAft>
                <a:spcPct val="0"/>
              </a:spcAft>
            </a:pPr>
            <a:endParaRPr lang="en-US" altLang="en-US" sz="1000" b="1" u="sng" dirty="0">
              <a:solidFill>
                <a:srgbClr val="000000"/>
              </a:solidFill>
              <a:latin typeface="Sassoon Infant Std" panose="020B0503020103030203" pitchFamily="34" charset="0"/>
            </a:endParaRPr>
          </a:p>
        </p:txBody>
      </p:sp>
      <p:sp>
        <p:nvSpPr>
          <p:cNvPr id="5" name="TextBox 4"/>
          <p:cNvSpPr txBox="1"/>
          <p:nvPr/>
        </p:nvSpPr>
        <p:spPr>
          <a:xfrm>
            <a:off x="5631643" y="2692984"/>
            <a:ext cx="1493579" cy="369332"/>
          </a:xfrm>
          <a:prstGeom prst="rect">
            <a:avLst/>
          </a:prstGeom>
          <a:noFill/>
        </p:spPr>
        <p:txBody>
          <a:bodyPr wrap="square" rtlCol="0">
            <a:spAutoFit/>
          </a:bodyPr>
          <a:lstStyle/>
          <a:p>
            <a:r>
              <a:rPr lang="en-GB" dirty="0">
                <a:solidFill>
                  <a:schemeClr val="bg1"/>
                </a:solidFill>
                <a:latin typeface="Sassoon Primary Std" panose="020B0503020103030203" pitchFamily="34" charset="0"/>
              </a:rPr>
              <a:t>MATHS</a:t>
            </a:r>
          </a:p>
        </p:txBody>
      </p:sp>
      <p:sp>
        <p:nvSpPr>
          <p:cNvPr id="6" name="TextBox 5"/>
          <p:cNvSpPr txBox="1"/>
          <p:nvPr/>
        </p:nvSpPr>
        <p:spPr>
          <a:xfrm>
            <a:off x="6082852" y="6200426"/>
            <a:ext cx="1551662" cy="553998"/>
          </a:xfrm>
          <a:prstGeom prst="rect">
            <a:avLst/>
          </a:prstGeom>
          <a:noFill/>
        </p:spPr>
        <p:txBody>
          <a:bodyPr wrap="square" rtlCol="0">
            <a:spAutoFit/>
          </a:bodyPr>
          <a:lstStyle/>
          <a:p>
            <a:r>
              <a:rPr lang="en-GB" sz="1000" i="1" dirty="0">
                <a:latin typeface="Sassoon Primary Std" panose="020B0503020103030203" pitchFamily="34" charset="0"/>
              </a:rPr>
              <a:t>Personal skills- Relating maths to real life mathematical scenarios. </a:t>
            </a:r>
            <a:endParaRPr lang="en-GB" sz="1000" dirty="0">
              <a:latin typeface="Sassoon Primary Std" panose="020B0503020103030203" pitchFamily="34" charset="0"/>
            </a:endParaRPr>
          </a:p>
        </p:txBody>
      </p:sp>
      <p:sp>
        <p:nvSpPr>
          <p:cNvPr id="12" name="Rectangle 3"/>
          <p:cNvSpPr>
            <a:spLocks noChangeArrowheads="1"/>
          </p:cNvSpPr>
          <p:nvPr/>
        </p:nvSpPr>
        <p:spPr bwMode="auto">
          <a:xfrm>
            <a:off x="0" y="-138499"/>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3" name="Rectangle 4"/>
          <p:cNvSpPr>
            <a:spLocks noChangeArrowheads="1"/>
          </p:cNvSpPr>
          <p:nvPr/>
        </p:nvSpPr>
        <p:spPr bwMode="auto">
          <a:xfrm>
            <a:off x="0" y="-138499"/>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4" name="Rectangle 5"/>
          <p:cNvSpPr>
            <a:spLocks noChangeArrowheads="1"/>
          </p:cNvSpPr>
          <p:nvPr/>
        </p:nvSpPr>
        <p:spPr bwMode="auto">
          <a:xfrm>
            <a:off x="0" y="-138499"/>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5" name="TextBox 14"/>
          <p:cNvSpPr txBox="1"/>
          <p:nvPr/>
        </p:nvSpPr>
        <p:spPr>
          <a:xfrm>
            <a:off x="6235032" y="2944506"/>
            <a:ext cx="1960847" cy="3323987"/>
          </a:xfrm>
          <a:prstGeom prst="rect">
            <a:avLst/>
          </a:prstGeom>
          <a:noFill/>
        </p:spPr>
        <p:txBody>
          <a:bodyPr wrap="square" rtlCol="0">
            <a:spAutoFit/>
          </a:bodyPr>
          <a:lstStyle/>
          <a:p>
            <a:pPr lvl="0" eaLnBrk="0" fontAlgn="base" hangingPunct="0">
              <a:spcBef>
                <a:spcPct val="0"/>
              </a:spcBef>
              <a:spcAft>
                <a:spcPct val="0"/>
              </a:spcAft>
            </a:pPr>
            <a:r>
              <a:rPr lang="en-US" altLang="en-US" sz="1000" b="1" u="sng" dirty="0">
                <a:solidFill>
                  <a:srgbClr val="000000"/>
                </a:solidFill>
                <a:latin typeface="Sassoon Infant Std" panose="020B0503020103030203" pitchFamily="34" charset="0"/>
              </a:rPr>
              <a:t>Measurement- Time</a:t>
            </a:r>
            <a:endParaRPr lang="en-US" altLang="en-US" sz="1000" b="1" u="sng" dirty="0">
              <a:latin typeface="Sassoon Infant Std" panose="020B0503020103030203" pitchFamily="34" charset="0"/>
            </a:endParaRP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Roman numerals to 12</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Tell the time to 5 minutes</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Tell the time to the minute</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Read time on a digital clock</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Use a.m. and p.m.</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Years, months and days</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Days and hours</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Hours and minutes </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Hours and minutes </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Minutes and seconds</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Units of time</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Solve problems with time</a:t>
            </a:r>
          </a:p>
          <a:p>
            <a:pPr lvl="0" eaLnBrk="0" fontAlgn="base" hangingPunct="0">
              <a:spcBef>
                <a:spcPct val="0"/>
              </a:spcBef>
              <a:spcAft>
                <a:spcPct val="0"/>
              </a:spcAft>
            </a:pPr>
            <a:endParaRPr lang="en-US" altLang="en-US" sz="1000" dirty="0">
              <a:solidFill>
                <a:srgbClr val="000000"/>
              </a:solidFill>
              <a:latin typeface="Sassoon Infant Std" panose="020B0503020103030203" pitchFamily="34" charset="0"/>
            </a:endParaRPr>
          </a:p>
          <a:p>
            <a:pPr lvl="0" eaLnBrk="0" fontAlgn="base" hangingPunct="0">
              <a:spcBef>
                <a:spcPct val="0"/>
              </a:spcBef>
              <a:spcAft>
                <a:spcPct val="0"/>
              </a:spcAft>
            </a:pPr>
            <a:r>
              <a:rPr lang="en-US" altLang="en-US" sz="1000" b="1" u="sng" dirty="0">
                <a:solidFill>
                  <a:srgbClr val="000000"/>
                </a:solidFill>
                <a:latin typeface="Sassoon Infant Std" panose="020B0503020103030203" pitchFamily="34" charset="0"/>
              </a:rPr>
              <a:t>Statistics</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Interpret pictograms</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Draw pictograms</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Interpret bar charts</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Draw bar charts</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Collect and represent data</a:t>
            </a:r>
          </a:p>
          <a:p>
            <a:pPr lvl="0" eaLnBrk="0" fontAlgn="base" hangingPunct="0">
              <a:spcBef>
                <a:spcPct val="0"/>
              </a:spcBef>
              <a:spcAft>
                <a:spcPct val="0"/>
              </a:spcAft>
            </a:pPr>
            <a:r>
              <a:rPr lang="en-US" altLang="en-US" sz="1000" dirty="0">
                <a:solidFill>
                  <a:schemeClr val="bg1"/>
                </a:solidFill>
                <a:latin typeface="Sassoon Infant Std" panose="020B0503020103030203" pitchFamily="34" charset="0"/>
              </a:rPr>
              <a:t>Two-way tables</a:t>
            </a:r>
          </a:p>
        </p:txBody>
      </p:sp>
      <p:sp>
        <p:nvSpPr>
          <p:cNvPr id="18" name="Rectangle 6"/>
          <p:cNvSpPr>
            <a:spLocks noChangeArrowheads="1"/>
          </p:cNvSpPr>
          <p:nvPr/>
        </p:nvSpPr>
        <p:spPr bwMode="auto">
          <a:xfrm>
            <a:off x="0" y="-138499"/>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0" name="Rectangle 7"/>
          <p:cNvSpPr>
            <a:spLocks noChangeArrowheads="1"/>
          </p:cNvSpPr>
          <p:nvPr/>
        </p:nvSpPr>
        <p:spPr bwMode="auto">
          <a:xfrm>
            <a:off x="0" y="-361637"/>
            <a:ext cx="65" cy="7232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biotif"/>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3" name="TextBox 22"/>
          <p:cNvSpPr txBox="1"/>
          <p:nvPr/>
        </p:nvSpPr>
        <p:spPr>
          <a:xfrm>
            <a:off x="8185782" y="2884879"/>
            <a:ext cx="3818703" cy="4013406"/>
          </a:xfrm>
          <a:prstGeom prst="rect">
            <a:avLst/>
          </a:prstGeom>
          <a:noFill/>
        </p:spPr>
        <p:txBody>
          <a:bodyPr wrap="square" rtlCol="0">
            <a:spAutoFit/>
          </a:bodyPr>
          <a:lstStyle/>
          <a:p>
            <a:pPr algn="ctr"/>
            <a:endParaRPr lang="en-GB" sz="1000" u="sng" dirty="0">
              <a:latin typeface="Sassoon Infant Std" panose="020B0503020103030203" pitchFamily="34" charset="0"/>
            </a:endParaRPr>
          </a:p>
          <a:p>
            <a:r>
              <a:rPr lang="en-GB" sz="1000" b="1" u="sng" dirty="0">
                <a:latin typeface="Sassoon Infant Std" panose="020B0503020103030203" pitchFamily="34" charset="0"/>
              </a:rPr>
              <a:t>Forces and Magnets- </a:t>
            </a:r>
          </a:p>
          <a:p>
            <a:r>
              <a:rPr lang="en-GB" sz="1000" dirty="0">
                <a:solidFill>
                  <a:schemeClr val="bg1"/>
                </a:solidFill>
                <a:latin typeface="Sassoon Infant Std" panose="020B0503020103030203" pitchFamily="34" charset="0"/>
              </a:rPr>
              <a:t>Investigate the design of car tyres (Friction)</a:t>
            </a:r>
          </a:p>
          <a:p>
            <a:r>
              <a:rPr lang="en-GB" sz="1000" dirty="0">
                <a:solidFill>
                  <a:schemeClr val="bg1"/>
                </a:solidFill>
                <a:latin typeface="Sassoon Infant Std" panose="020B0503020103030203" pitchFamily="34" charset="0"/>
              </a:rPr>
              <a:t>Investigate practical applications of magnetism in everyday life.</a:t>
            </a:r>
          </a:p>
          <a:p>
            <a:r>
              <a:rPr lang="en-GB" sz="1000" dirty="0">
                <a:solidFill>
                  <a:schemeClr val="bg1"/>
                </a:solidFill>
                <a:latin typeface="Sassoon Infant Std" panose="020B0503020103030203" pitchFamily="34" charset="0"/>
              </a:rPr>
              <a:t>Prove that there are magnetic fields by making them ‘visible’.</a:t>
            </a:r>
          </a:p>
          <a:p>
            <a:r>
              <a:rPr lang="en-GB" sz="1000" dirty="0">
                <a:solidFill>
                  <a:schemeClr val="bg1"/>
                </a:solidFill>
                <a:latin typeface="Sassoon Infant Std" panose="020B0503020103030203" pitchFamily="34" charset="0"/>
              </a:rPr>
              <a:t>Investigate practical applications of the understanding of which materials are or are not attracted to magnets.</a:t>
            </a:r>
          </a:p>
          <a:p>
            <a:r>
              <a:rPr lang="en-GB" sz="1000" dirty="0">
                <a:latin typeface="Sassoon Infant Std" panose="020B0503020103030203" pitchFamily="34" charset="0"/>
              </a:rPr>
              <a:t> </a:t>
            </a:r>
            <a:r>
              <a:rPr lang="en-GB" sz="1000" b="1" u="sng" kern="1400" dirty="0">
                <a:latin typeface="Sassoon Infant Std" panose="020B0503020103030203" pitchFamily="34" charset="0"/>
              </a:rPr>
              <a:t>Materials</a:t>
            </a:r>
            <a:r>
              <a:rPr lang="en-GB" sz="1000" b="1" kern="1400" dirty="0">
                <a:latin typeface="Sassoon Infant Std" panose="020B0503020103030203" pitchFamily="34" charset="0"/>
              </a:rPr>
              <a:t>- </a:t>
            </a:r>
          </a:p>
          <a:p>
            <a:r>
              <a:rPr lang="en-GB" sz="1000" kern="1400" dirty="0">
                <a:solidFill>
                  <a:schemeClr val="bg1"/>
                </a:solidFill>
                <a:latin typeface="Sassoon Infant Std" panose="020B0503020103030203" pitchFamily="34" charset="0"/>
              </a:rPr>
              <a:t>The colour of a rock is a good clue that helps to identify it?</a:t>
            </a:r>
          </a:p>
          <a:p>
            <a:r>
              <a:rPr lang="en-GB" sz="1000" kern="1400" dirty="0">
                <a:solidFill>
                  <a:schemeClr val="bg1"/>
                </a:solidFill>
                <a:latin typeface="Sassoon Infant Std" panose="020B0503020103030203" pitchFamily="34" charset="0"/>
              </a:rPr>
              <a:t>Is it possible that fossils could be found within igneous rocks?</a:t>
            </a:r>
          </a:p>
          <a:p>
            <a:r>
              <a:rPr lang="en-GB" sz="1000" kern="1400" dirty="0">
                <a:solidFill>
                  <a:schemeClr val="bg1"/>
                </a:solidFill>
                <a:latin typeface="Sassoon Infant Std" panose="020B0503020103030203" pitchFamily="34" charset="0"/>
              </a:rPr>
              <a:t>Recommend plants for different soil conditions</a:t>
            </a:r>
          </a:p>
          <a:p>
            <a:r>
              <a:rPr lang="en-GB" sz="1000" b="1" u="sng" kern="1400" dirty="0">
                <a:latin typeface="Sassoon Infant Std" panose="020B0503020103030203" pitchFamily="34" charset="0"/>
              </a:rPr>
              <a:t>Plants</a:t>
            </a:r>
            <a:r>
              <a:rPr lang="en-GB" sz="1000" b="1" kern="1400" dirty="0">
                <a:latin typeface="Sassoon Infant Std" panose="020B0503020103030203" pitchFamily="34" charset="0"/>
              </a:rPr>
              <a:t>-</a:t>
            </a:r>
          </a:p>
          <a:p>
            <a:r>
              <a:rPr lang="en-GB" sz="1000" kern="1400" dirty="0">
                <a:solidFill>
                  <a:schemeClr val="bg1"/>
                </a:solidFill>
                <a:latin typeface="Sassoon Infant Std" panose="020B0503020103030203" pitchFamily="34" charset="0"/>
              </a:rPr>
              <a:t>Prove or disprove that roots act like straws sucking up water for the plant. Create a planting plan for a set area.</a:t>
            </a:r>
          </a:p>
          <a:p>
            <a:r>
              <a:rPr lang="en-GB" sz="1000" kern="1400" dirty="0">
                <a:solidFill>
                  <a:schemeClr val="bg1"/>
                </a:solidFill>
                <a:latin typeface="Sassoon Infant Std" panose="020B0503020103030203" pitchFamily="34" charset="0"/>
              </a:rPr>
              <a:t>Suggest reasons why some people are worried about a fall in the number of bees in the British Isles.</a:t>
            </a:r>
          </a:p>
          <a:p>
            <a:r>
              <a:rPr lang="en-GB" sz="1000" b="1" u="sng" kern="1400" dirty="0">
                <a:latin typeface="Sassoon Infant Std" panose="020B0503020103030203" pitchFamily="34" charset="0"/>
              </a:rPr>
              <a:t>Light-</a:t>
            </a:r>
            <a:endParaRPr lang="en-GB" sz="1000" kern="1400" dirty="0">
              <a:latin typeface="Sassoon Infant Std" panose="020B0503020103030203" pitchFamily="34" charset="0"/>
            </a:endParaRPr>
          </a:p>
          <a:p>
            <a:r>
              <a:rPr lang="en-GB" sz="1000" dirty="0">
                <a:solidFill>
                  <a:schemeClr val="bg1"/>
                </a:solidFill>
                <a:latin typeface="Sassoon Infant Std" panose="020B0503020103030203" pitchFamily="34" charset="0"/>
              </a:rPr>
              <a:t>Dark surfaces do not reflect light as well as those that are light?</a:t>
            </a:r>
          </a:p>
          <a:p>
            <a:r>
              <a:rPr lang="en-GB" sz="1000" dirty="0">
                <a:solidFill>
                  <a:schemeClr val="bg1"/>
                </a:solidFill>
                <a:latin typeface="Sassoon Infant Std" panose="020B0503020103030203" pitchFamily="34" charset="0"/>
              </a:rPr>
              <a:t>Investigate different types of sunglasses </a:t>
            </a:r>
          </a:p>
          <a:p>
            <a:r>
              <a:rPr lang="en-GB" sz="1000" dirty="0">
                <a:solidFill>
                  <a:schemeClr val="bg1"/>
                </a:solidFill>
                <a:latin typeface="Sassoon Infant Std" panose="020B0503020103030203" pitchFamily="34" charset="0"/>
              </a:rPr>
              <a:t>True or false: night time is a shadow?</a:t>
            </a:r>
            <a:r>
              <a:rPr lang="en-GB" sz="1000" i="1" dirty="0">
                <a:solidFill>
                  <a:schemeClr val="bg1"/>
                </a:solidFill>
                <a:latin typeface="Sassoon Infant Std" panose="020B0503020103030203" pitchFamily="34" charset="0"/>
              </a:rPr>
              <a:t>  </a:t>
            </a:r>
          </a:p>
          <a:p>
            <a:r>
              <a:rPr lang="en-GB" sz="800" i="1" dirty="0">
                <a:latin typeface="Sassoon Infant Std" panose="020B0503020103030203" pitchFamily="34" charset="0"/>
              </a:rPr>
              <a:t>      </a:t>
            </a:r>
          </a:p>
          <a:p>
            <a:pPr>
              <a:lnSpc>
                <a:spcPct val="119000"/>
              </a:lnSpc>
              <a:spcAft>
                <a:spcPts val="600"/>
              </a:spcAft>
            </a:pPr>
            <a:r>
              <a:rPr lang="en-GB" sz="1000" i="1" dirty="0">
                <a:latin typeface="Sassoon Infant Std" panose="020B0503020103030203" pitchFamily="34" charset="0"/>
              </a:rPr>
              <a:t>Broader understanding of the world- understanding how forces, plants and materials work that we are surrounded by everyday.</a:t>
            </a:r>
          </a:p>
          <a:p>
            <a:endParaRPr lang="en-GB" dirty="0"/>
          </a:p>
        </p:txBody>
      </p:sp>
      <p:sp>
        <p:nvSpPr>
          <p:cNvPr id="24" name="TextBox 23"/>
          <p:cNvSpPr txBox="1"/>
          <p:nvPr/>
        </p:nvSpPr>
        <p:spPr>
          <a:xfrm>
            <a:off x="9841658" y="2830200"/>
            <a:ext cx="1939172" cy="646331"/>
          </a:xfrm>
          <a:prstGeom prst="rect">
            <a:avLst/>
          </a:prstGeom>
          <a:noFill/>
        </p:spPr>
        <p:txBody>
          <a:bodyPr wrap="square" rtlCol="0">
            <a:spAutoFit/>
          </a:bodyPr>
          <a:lstStyle/>
          <a:p>
            <a:r>
              <a:rPr lang="en-GB" dirty="0">
                <a:solidFill>
                  <a:schemeClr val="bg1"/>
                </a:solidFill>
                <a:latin typeface="Sassoon Infant Std" panose="020B0503020103030203" pitchFamily="34" charset="0"/>
              </a:rPr>
              <a:t>SCIENCE</a:t>
            </a:r>
          </a:p>
          <a:p>
            <a:endParaRPr lang="en-GB" dirty="0"/>
          </a:p>
        </p:txBody>
      </p:sp>
      <p:sp>
        <p:nvSpPr>
          <p:cNvPr id="11" name="Rounded Rectangle 18">
            <a:extLst>
              <a:ext uri="{FF2B5EF4-FFF2-40B4-BE49-F238E27FC236}">
                <a16:creationId xmlns:a16="http://schemas.microsoft.com/office/drawing/2014/main" id="{2445BCAF-30F2-CDEA-40DA-B2B337AFE4DE}"/>
              </a:ext>
            </a:extLst>
          </p:cNvPr>
          <p:cNvSpPr/>
          <p:nvPr/>
        </p:nvSpPr>
        <p:spPr>
          <a:xfrm>
            <a:off x="10504495" y="187365"/>
            <a:ext cx="1576078" cy="2429791"/>
          </a:xfrm>
          <a:prstGeom prst="round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solidFill>
                <a:schemeClr val="tx1"/>
              </a:solidFill>
              <a:latin typeface="Sassoon Primary Std" panose="020B0503020103030203" pitchFamily="34" charset="0"/>
            </a:endParaRPr>
          </a:p>
          <a:p>
            <a:pPr algn="ctr"/>
            <a:endParaRPr lang="en-GB" sz="1400" b="1" dirty="0">
              <a:solidFill>
                <a:schemeClr val="tx1"/>
              </a:solidFill>
              <a:latin typeface="Sassoon Primary Std" panose="020B0503020103030203" pitchFamily="34" charset="0"/>
            </a:endParaRPr>
          </a:p>
          <a:p>
            <a:pPr algn="ctr"/>
            <a:endParaRPr lang="en-GB" sz="1400" b="1" dirty="0">
              <a:solidFill>
                <a:schemeClr val="tx1"/>
              </a:solidFill>
              <a:latin typeface="Sassoon Primary Std" panose="020B0503020103030203" pitchFamily="34" charset="0"/>
            </a:endParaRPr>
          </a:p>
          <a:p>
            <a:pPr algn="ctr"/>
            <a:r>
              <a:rPr lang="en-GB" sz="1400" b="1" dirty="0">
                <a:solidFill>
                  <a:schemeClr val="tx1"/>
                </a:solidFill>
                <a:latin typeface="Sassoon Primary Std" panose="020B0503020103030203" pitchFamily="34" charset="0"/>
              </a:rPr>
              <a:t>Spirituality</a:t>
            </a:r>
          </a:p>
          <a:p>
            <a:pPr algn="ctr"/>
            <a:r>
              <a:rPr lang="en-GB" sz="1000" dirty="0">
                <a:solidFill>
                  <a:schemeClr val="tx1"/>
                </a:solidFill>
                <a:latin typeface="Sassoon Primary Std" panose="020B0503020103030203" pitchFamily="34" charset="0"/>
              </a:rPr>
              <a:t>We work together to encourage everyone to develop the 4 concepts of spirituality: self, others, world and beauty and beyond.</a:t>
            </a:r>
          </a:p>
          <a:p>
            <a:pPr algn="ctr"/>
            <a:endParaRPr lang="en-GB" sz="1000" dirty="0">
              <a:solidFill>
                <a:schemeClr val="tx1"/>
              </a:solidFill>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 Encounter - Learning about life</a:t>
            </a:r>
          </a:p>
          <a:p>
            <a:pPr algn="ctr"/>
            <a:r>
              <a:rPr lang="en-GB" sz="1000" dirty="0">
                <a:solidFill>
                  <a:schemeClr val="tx1"/>
                </a:solidFill>
                <a:latin typeface="Sassoon Primary Std" panose="020B0503020103030203" pitchFamily="34" charset="0"/>
              </a:rPr>
              <a:t>Reflection - Learning from life</a:t>
            </a:r>
          </a:p>
          <a:p>
            <a:pPr algn="ctr"/>
            <a:r>
              <a:rPr lang="en-GB" sz="1000" dirty="0">
                <a:solidFill>
                  <a:schemeClr val="tx1"/>
                </a:solidFill>
                <a:latin typeface="Sassoon Primary Std" panose="020B0503020103030203" pitchFamily="34" charset="0"/>
              </a:rPr>
              <a:t>Respond - Putting into action what we believe</a:t>
            </a:r>
          </a:p>
          <a:p>
            <a:pPr marL="171450" indent="-171450" algn="ctr">
              <a:buFont typeface="Arial" panose="020B0604020202020204" pitchFamily="34" charset="0"/>
              <a:buChar char="•"/>
            </a:pPr>
            <a:endParaRPr lang="en-GB" sz="800" dirty="0">
              <a:solidFill>
                <a:schemeClr val="tx1"/>
              </a:solidFill>
              <a:latin typeface="Sassoon Primary Std" panose="020B0503020103030203" pitchFamily="34" charset="0"/>
            </a:endParaRPr>
          </a:p>
          <a:p>
            <a:pPr algn="ctr"/>
            <a:endParaRPr lang="en-GB" sz="1400" dirty="0">
              <a:solidFill>
                <a:schemeClr val="tx1"/>
              </a:solidFill>
              <a:latin typeface="Sassoon Primary Std" panose="020B0503020103030203" pitchFamily="34" charset="0"/>
            </a:endParaRPr>
          </a:p>
          <a:p>
            <a:pPr algn="ctr"/>
            <a:endParaRPr lang="en-GB" sz="2000" b="1" dirty="0">
              <a:solidFill>
                <a:schemeClr val="tx1"/>
              </a:solidFill>
              <a:latin typeface="Sassoon Primary Std" panose="020B0503020103030203" pitchFamily="34" charset="0"/>
            </a:endParaRPr>
          </a:p>
          <a:p>
            <a:pPr algn="ctr"/>
            <a:endParaRPr lang="en-GB" sz="1200" dirty="0"/>
          </a:p>
        </p:txBody>
      </p:sp>
      <p:pic>
        <p:nvPicPr>
          <p:cNvPr id="21" name="Picture 20">
            <a:extLst>
              <a:ext uri="{FF2B5EF4-FFF2-40B4-BE49-F238E27FC236}">
                <a16:creationId xmlns:a16="http://schemas.microsoft.com/office/drawing/2014/main" id="{0BB258DB-39BC-FCD0-6EC0-0067F1B51A7C}"/>
              </a:ext>
            </a:extLst>
          </p:cNvPr>
          <p:cNvPicPr>
            <a:picLocks noChangeAspect="1"/>
          </p:cNvPicPr>
          <p:nvPr/>
        </p:nvPicPr>
        <p:blipFill>
          <a:blip r:embed="rId7"/>
          <a:stretch>
            <a:fillRect/>
          </a:stretch>
        </p:blipFill>
        <p:spPr>
          <a:xfrm>
            <a:off x="11808581" y="1683929"/>
            <a:ext cx="271992" cy="230147"/>
          </a:xfrm>
          <a:prstGeom prst="rect">
            <a:avLst/>
          </a:prstGeom>
        </p:spPr>
      </p:pic>
      <p:pic>
        <p:nvPicPr>
          <p:cNvPr id="25" name="Picture 24">
            <a:extLst>
              <a:ext uri="{FF2B5EF4-FFF2-40B4-BE49-F238E27FC236}">
                <a16:creationId xmlns:a16="http://schemas.microsoft.com/office/drawing/2014/main" id="{CDF4B878-9526-DA55-A397-70A408FD43A8}"/>
              </a:ext>
            </a:extLst>
          </p:cNvPr>
          <p:cNvPicPr>
            <a:picLocks noChangeAspect="1"/>
          </p:cNvPicPr>
          <p:nvPr/>
        </p:nvPicPr>
        <p:blipFill>
          <a:blip r:embed="rId7"/>
          <a:stretch>
            <a:fillRect/>
          </a:stretch>
        </p:blipFill>
        <p:spPr>
          <a:xfrm>
            <a:off x="7729619" y="3198853"/>
            <a:ext cx="271992" cy="230147"/>
          </a:xfrm>
          <a:prstGeom prst="rect">
            <a:avLst/>
          </a:prstGeom>
        </p:spPr>
      </p:pic>
      <p:pic>
        <p:nvPicPr>
          <p:cNvPr id="26" name="Picture 25">
            <a:extLst>
              <a:ext uri="{FF2B5EF4-FFF2-40B4-BE49-F238E27FC236}">
                <a16:creationId xmlns:a16="http://schemas.microsoft.com/office/drawing/2014/main" id="{6533900A-656A-9468-2D10-612B4B175D02}"/>
              </a:ext>
            </a:extLst>
          </p:cNvPr>
          <p:cNvPicPr>
            <a:picLocks noChangeAspect="1"/>
          </p:cNvPicPr>
          <p:nvPr/>
        </p:nvPicPr>
        <p:blipFill>
          <a:blip r:embed="rId7"/>
          <a:stretch>
            <a:fillRect/>
          </a:stretch>
        </p:blipFill>
        <p:spPr>
          <a:xfrm>
            <a:off x="11732300" y="4969229"/>
            <a:ext cx="271992" cy="230147"/>
          </a:xfrm>
          <a:prstGeom prst="rect">
            <a:avLst/>
          </a:prstGeom>
        </p:spPr>
      </p:pic>
    </p:spTree>
    <p:extLst>
      <p:ext uri="{BB962C8B-B14F-4D97-AF65-F5344CB8AC3E}">
        <p14:creationId xmlns:p14="http://schemas.microsoft.com/office/powerpoint/2010/main" val="38236827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ounded Rectangle 15"/>
          <p:cNvSpPr/>
          <p:nvPr/>
        </p:nvSpPr>
        <p:spPr>
          <a:xfrm>
            <a:off x="4503484" y="4155307"/>
            <a:ext cx="3869027" cy="2647810"/>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u="sng" dirty="0">
              <a:solidFill>
                <a:schemeClr val="tx1"/>
              </a:solidFill>
              <a:latin typeface="Sassoon Primary Std" panose="020B0503020103030203" pitchFamily="34" charset="0"/>
            </a:endParaRPr>
          </a:p>
          <a:p>
            <a:pPr algn="ctr"/>
            <a:r>
              <a:rPr lang="en-GB" dirty="0">
                <a:solidFill>
                  <a:schemeClr val="bg1"/>
                </a:solidFill>
                <a:latin typeface="Sassoon Primary Std" panose="020B0503020103030203" pitchFamily="34" charset="0"/>
              </a:rPr>
              <a:t>GEOGRAPHY</a:t>
            </a:r>
          </a:p>
          <a:p>
            <a:pPr algn="ctr"/>
            <a:r>
              <a:rPr lang="en-GB" sz="1000" dirty="0">
                <a:solidFill>
                  <a:schemeClr val="bg1"/>
                </a:solidFill>
                <a:latin typeface="Sassoon Infant Std" panose="020B0503020103030203" pitchFamily="34" charset="0"/>
              </a:rPr>
              <a:t>In Geography, we will be exploring why rivers were important to the Ancient Civilisations. As well as identifying where the 4 Ancient Civilizations located and the common geographical features they had. We will then explore what a coast is and why coasts are important before demonstrating the features of coastal erosion, deposition and transportation. We will then explore the key physical and human features of the UK coastline and use maps to find the features. We will then begin to think about the future of coast lines by explaining why the coastline needs to be protected.</a:t>
            </a:r>
            <a:endParaRPr lang="en-GB" u="sng" dirty="0">
              <a:solidFill>
                <a:schemeClr val="bg1"/>
              </a:solidFill>
              <a:latin typeface="Sassoon Primary Std" panose="020B0503020103030203" pitchFamily="34" charset="0"/>
            </a:endParaRPr>
          </a:p>
          <a:p>
            <a:pPr algn="ctr"/>
            <a:r>
              <a:rPr lang="en-GB" sz="1000" i="1" dirty="0">
                <a:solidFill>
                  <a:schemeClr val="tx1"/>
                </a:solidFill>
                <a:latin typeface="Sassoon Primary Std" panose="020B0503020103030203" pitchFamily="34" charset="0"/>
              </a:rPr>
              <a:t>Sustainability of our own local area when we do field work.</a:t>
            </a:r>
          </a:p>
          <a:p>
            <a:r>
              <a:rPr lang="en-GB" sz="1000" i="1" dirty="0">
                <a:solidFill>
                  <a:schemeClr val="tx1"/>
                </a:solidFill>
                <a:latin typeface="Sassoon Primary Std" panose="020B0503020103030203" pitchFamily="34" charset="0"/>
              </a:rPr>
              <a:t>                 Broader understanding of the world- the physical features of the UK. </a:t>
            </a:r>
          </a:p>
          <a:p>
            <a:endParaRPr lang="en-GB" sz="1000" i="1" dirty="0">
              <a:solidFill>
                <a:schemeClr val="tx1"/>
              </a:solidFill>
              <a:latin typeface="Sassoon Primary Std" panose="020B0503020103030203" pitchFamily="34" charset="0"/>
            </a:endParaRPr>
          </a:p>
          <a:p>
            <a:endParaRPr lang="en-GB" sz="1000" i="1" dirty="0">
              <a:solidFill>
                <a:schemeClr val="tx1"/>
              </a:solidFill>
              <a:latin typeface="Sassoon Primary Std" panose="020B0503020103030203" pitchFamily="34" charset="0"/>
            </a:endParaRPr>
          </a:p>
          <a:p>
            <a:endParaRPr lang="en-GB" sz="1000" i="1" dirty="0">
              <a:solidFill>
                <a:schemeClr val="tx1"/>
              </a:solidFill>
              <a:latin typeface="Sassoon Primary Std" panose="020B0503020103030203" pitchFamily="34" charset="0"/>
            </a:endParaRPr>
          </a:p>
          <a:p>
            <a:pPr algn="ctr"/>
            <a:endParaRPr lang="en-GB" sz="800" dirty="0">
              <a:latin typeface="Sassoon Primary Std" panose="020B0503020103030203" pitchFamily="34" charset="0"/>
            </a:endParaRPr>
          </a:p>
        </p:txBody>
      </p:sp>
      <p:sp>
        <p:nvSpPr>
          <p:cNvPr id="7" name="Rounded Rectangle 6"/>
          <p:cNvSpPr/>
          <p:nvPr/>
        </p:nvSpPr>
        <p:spPr>
          <a:xfrm>
            <a:off x="8253790" y="58539"/>
            <a:ext cx="3781834" cy="1828316"/>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Sassoon Infant Std" panose="020B0503020103030203" pitchFamily="34" charset="0"/>
              </a:rPr>
              <a:t>MODERN FOREIGN LANGUAGES</a:t>
            </a:r>
          </a:p>
          <a:p>
            <a:pPr>
              <a:lnSpc>
                <a:spcPct val="107000"/>
              </a:lnSpc>
              <a:spcAft>
                <a:spcPts val="800"/>
              </a:spcAft>
            </a:pPr>
            <a:r>
              <a:rPr lang="en-GB" sz="1000" dirty="0">
                <a:solidFill>
                  <a:schemeClr val="bg1"/>
                </a:solidFill>
                <a:latin typeface="Sassoon Infant Std" panose="020B0503020103030203" pitchFamily="34" charset="0"/>
                <a:ea typeface="Calibri" panose="020F0502020204030204" pitchFamily="34" charset="0"/>
                <a:cs typeface="Times New Roman" panose="02020603050405020304" pitchFamily="18" charset="0"/>
              </a:rPr>
              <a:t>During Spanish lessons, we will learn the colours, animals and continue to revise the days, months and numbers. We will be looking at the weather in Spanish and continue with pets and colours. We will consolidate what we know and use it to start to have Spanish conversations. </a:t>
            </a:r>
            <a:endParaRPr lang="en-GB" dirty="0">
              <a:solidFill>
                <a:schemeClr val="bg1"/>
              </a:solidFill>
            </a:endParaRPr>
          </a:p>
          <a:p>
            <a:pPr>
              <a:lnSpc>
                <a:spcPct val="107000"/>
              </a:lnSpc>
              <a:spcAft>
                <a:spcPts val="800"/>
              </a:spcAft>
            </a:pPr>
            <a:r>
              <a:rPr lang="en-GB" dirty="0"/>
              <a:t> </a:t>
            </a:r>
            <a:r>
              <a:rPr lang="en-GB" sz="1000" i="1" dirty="0">
                <a:solidFill>
                  <a:schemeClr val="tx1"/>
                </a:solidFill>
                <a:latin typeface="Sassoon Primary Std" panose="020B0503020103030203" pitchFamily="34" charset="0"/>
              </a:rPr>
              <a:t>Intercultural understanding – learning about Spanish culture. Vocabulary associated with colours, weather and animals.</a:t>
            </a:r>
          </a:p>
        </p:txBody>
      </p:sp>
      <p:pic>
        <p:nvPicPr>
          <p:cNvPr id="9" name="Picture 8"/>
          <p:cNvPicPr>
            <a:picLocks noChangeAspect="1"/>
          </p:cNvPicPr>
          <p:nvPr/>
        </p:nvPicPr>
        <p:blipFill>
          <a:blip r:embed="rId2"/>
          <a:stretch>
            <a:fillRect/>
          </a:stretch>
        </p:blipFill>
        <p:spPr>
          <a:xfrm>
            <a:off x="11567030" y="1512169"/>
            <a:ext cx="254253" cy="236984"/>
          </a:xfrm>
          <a:prstGeom prst="rect">
            <a:avLst/>
          </a:prstGeom>
        </p:spPr>
      </p:pic>
      <p:pic>
        <p:nvPicPr>
          <p:cNvPr id="18" name="Picture 17"/>
          <p:cNvPicPr>
            <a:picLocks noChangeAspect="1"/>
          </p:cNvPicPr>
          <p:nvPr/>
        </p:nvPicPr>
        <p:blipFill>
          <a:blip r:embed="rId3"/>
          <a:stretch>
            <a:fillRect/>
          </a:stretch>
        </p:blipFill>
        <p:spPr>
          <a:xfrm>
            <a:off x="10419003" y="1072421"/>
            <a:ext cx="371019" cy="208389"/>
          </a:xfrm>
          <a:prstGeom prst="rect">
            <a:avLst/>
          </a:prstGeom>
        </p:spPr>
      </p:pic>
      <p:grpSp>
        <p:nvGrpSpPr>
          <p:cNvPr id="8" name="Group 7"/>
          <p:cNvGrpSpPr/>
          <p:nvPr/>
        </p:nvGrpSpPr>
        <p:grpSpPr>
          <a:xfrm>
            <a:off x="4465270" y="36767"/>
            <a:ext cx="3701573" cy="2071309"/>
            <a:chOff x="1598424" y="4698192"/>
            <a:chExt cx="2356812" cy="1933614"/>
          </a:xfrm>
        </p:grpSpPr>
        <p:sp>
          <p:nvSpPr>
            <p:cNvPr id="13" name="Rounded Rectangle 12"/>
            <p:cNvSpPr/>
            <p:nvPr/>
          </p:nvSpPr>
          <p:spPr>
            <a:xfrm>
              <a:off x="1598424" y="4698192"/>
              <a:ext cx="2356812" cy="1933614"/>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Sassoon Primary Std" panose="020B0503020103030203" pitchFamily="34" charset="0"/>
              </a:endParaRPr>
            </a:p>
            <a:p>
              <a:pPr algn="ctr"/>
              <a:endParaRPr lang="en-GB" sz="1600" dirty="0">
                <a:solidFill>
                  <a:srgbClr val="FF0000"/>
                </a:solidFill>
                <a:latin typeface="Sassoon Primary Std" panose="020B0503020103030203" pitchFamily="34" charset="0"/>
              </a:endParaRPr>
            </a:p>
            <a:p>
              <a:pPr algn="ctr"/>
              <a:r>
                <a:rPr lang="en-GB" sz="1600" dirty="0">
                  <a:solidFill>
                    <a:schemeClr val="bg1"/>
                  </a:solidFill>
                  <a:latin typeface="Sassoon Infant Std" panose="020B0503020103030203" pitchFamily="34" charset="0"/>
                </a:rPr>
                <a:t>ART</a:t>
              </a:r>
            </a:p>
            <a:p>
              <a:pPr lvl="0" algn="ctr"/>
              <a:r>
                <a:rPr lang="en-GB" sz="1000" dirty="0">
                  <a:solidFill>
                    <a:schemeClr val="bg1"/>
                  </a:solidFill>
                  <a:latin typeface="Sassoon Infant Std" panose="020B0503020103030203" pitchFamily="34" charset="0"/>
                </a:rPr>
                <a:t>Telling stories through drawing and making.</a:t>
              </a:r>
            </a:p>
            <a:p>
              <a:pPr lvl="0"/>
              <a:r>
                <a:rPr lang="en-GB" sz="1000" dirty="0">
                  <a:solidFill>
                    <a:schemeClr val="bg1"/>
                  </a:solidFill>
                  <a:latin typeface="Sassoon Infant Std" panose="020B0503020103030203" pitchFamily="34" charset="0"/>
                </a:rPr>
                <a:t>We will create sketch books to record our observations and use them to review and revisit ideas </a:t>
              </a:r>
            </a:p>
            <a:p>
              <a:pPr lvl="0"/>
              <a:r>
                <a:rPr lang="en-GB" sz="1000" dirty="0">
                  <a:solidFill>
                    <a:schemeClr val="bg1"/>
                  </a:solidFill>
                  <a:latin typeface="Sassoon Infant Std" panose="020B0503020103030203" pitchFamily="34" charset="0"/>
                </a:rPr>
                <a:t>To improve their mastery of art and design techniques, including drawing, painting and sculpture with a range of materials [for example, pencil, charcoal, paint, clay] </a:t>
              </a:r>
            </a:p>
            <a:p>
              <a:pPr lvl="0"/>
              <a:r>
                <a:rPr lang="en-GB" sz="1000" dirty="0">
                  <a:solidFill>
                    <a:schemeClr val="bg1"/>
                  </a:solidFill>
                  <a:latin typeface="Sassoon Infant Std" panose="020B0503020103030203" pitchFamily="34" charset="0"/>
                </a:rPr>
                <a:t>To know about great artists, architects and designers in history.</a:t>
              </a:r>
            </a:p>
            <a:p>
              <a:pPr algn="ctr"/>
              <a:endParaRPr lang="en-GB" sz="1000" dirty="0">
                <a:solidFill>
                  <a:schemeClr val="tx1"/>
                </a:solidFill>
                <a:latin typeface="Sassoon Infant Std" panose="020B0503020103030203" pitchFamily="34" charset="0"/>
              </a:endParaRPr>
            </a:p>
            <a:p>
              <a:pPr lvl="0"/>
              <a:r>
                <a:rPr lang="en-GB" sz="1000" i="1" dirty="0">
                  <a:solidFill>
                    <a:schemeClr val="tx1"/>
                  </a:solidFill>
                  <a:latin typeface="Sassoon Infant Std" panose="020B0503020103030203" pitchFamily="34" charset="0"/>
                </a:rPr>
                <a:t>knowledge, experiences, thoughts and opinions of artists work and then their own finished art work.</a:t>
              </a:r>
            </a:p>
            <a:p>
              <a:pPr lvl="0"/>
              <a:endParaRPr lang="en-US" sz="1000" i="1" dirty="0">
                <a:latin typeface="Sassoon Primary Std" panose="020B0503020103030203" pitchFamily="34" charset="0"/>
              </a:endParaRPr>
            </a:p>
            <a:p>
              <a:pPr lvl="0"/>
              <a:endParaRPr lang="en-US" sz="1000" i="1" dirty="0">
                <a:latin typeface="Sassoon Primary Std" panose="020B0503020103030203" pitchFamily="34" charset="0"/>
              </a:endParaRPr>
            </a:p>
            <a:p>
              <a:endParaRPr lang="en-GB" dirty="0">
                <a:latin typeface="Sassoon Primary Std" panose="020B0503020103030203" pitchFamily="34" charset="0"/>
              </a:endParaRPr>
            </a:p>
            <a:p>
              <a:pPr algn="ctr"/>
              <a:endParaRPr lang="en-GB" dirty="0">
                <a:latin typeface="Sassoon Primary Std" panose="020B0503020103030203" pitchFamily="34" charset="0"/>
              </a:endParaRPr>
            </a:p>
          </p:txBody>
        </p:sp>
        <p:pic>
          <p:nvPicPr>
            <p:cNvPr id="10" name="Picture 9"/>
            <p:cNvPicPr>
              <a:picLocks noChangeAspect="1"/>
            </p:cNvPicPr>
            <p:nvPr/>
          </p:nvPicPr>
          <p:blipFill>
            <a:blip r:embed="rId3"/>
            <a:stretch>
              <a:fillRect/>
            </a:stretch>
          </p:blipFill>
          <p:spPr>
            <a:xfrm>
              <a:off x="3221991" y="6186128"/>
              <a:ext cx="425809" cy="239163"/>
            </a:xfrm>
            <a:prstGeom prst="rect">
              <a:avLst/>
            </a:prstGeom>
          </p:spPr>
        </p:pic>
      </p:grpSp>
      <p:grpSp>
        <p:nvGrpSpPr>
          <p:cNvPr id="6" name="Group 5"/>
          <p:cNvGrpSpPr/>
          <p:nvPr/>
        </p:nvGrpSpPr>
        <p:grpSpPr>
          <a:xfrm>
            <a:off x="218114" y="58539"/>
            <a:ext cx="4160209" cy="2675829"/>
            <a:chOff x="2470180" y="1136800"/>
            <a:chExt cx="3261048" cy="2904707"/>
          </a:xfrm>
        </p:grpSpPr>
        <p:sp>
          <p:nvSpPr>
            <p:cNvPr id="4" name="Rounded Rectangle 3"/>
            <p:cNvSpPr/>
            <p:nvPr/>
          </p:nvSpPr>
          <p:spPr>
            <a:xfrm>
              <a:off x="2470180" y="1136800"/>
              <a:ext cx="3261048" cy="2904707"/>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Sassoon Primary Std" panose="020B0503020103030203" pitchFamily="34" charset="0"/>
                </a:rPr>
                <a:t>RE</a:t>
              </a:r>
            </a:p>
            <a:p>
              <a:r>
                <a:rPr lang="en-GB" sz="1000" dirty="0">
                  <a:solidFill>
                    <a:schemeClr val="bg1"/>
                  </a:solidFill>
                  <a:latin typeface="Sassoon Infant Std" panose="020B0503020103030203" pitchFamily="34" charset="0"/>
                </a:rPr>
                <a:t>In RE, we will be exploring symbolism. The children will explore the symbolic approach to trees in Christianity, Hinduism, Judaism and Buddhism. The children will describe examples of when the tree symbol is applied in different circumstances and different situations, explore what a symbol means, describe how the symbol of a tree is used in Christianity and another religion. We then look at ‘Gospel’ in Christianity. We will identify this as part of a ‘Gospel’, which tells the story of the life and teaching of Jesus. Make clear links between the calling of the first disciples and how Christians today try to follow Jesus and be ‘fishers of people’. And make simple links between Bible texts and the concept of ‘Gospel’ (good news).</a:t>
              </a:r>
            </a:p>
            <a:p>
              <a:r>
                <a:rPr lang="en-GB" sz="1000" i="1" dirty="0">
                  <a:solidFill>
                    <a:schemeClr val="bg1"/>
                  </a:solidFill>
                  <a:latin typeface="Sassoon Primary Std" panose="020B0503020103030203" pitchFamily="34" charset="0"/>
                </a:rPr>
                <a:t>       </a:t>
              </a:r>
              <a:r>
                <a:rPr lang="en-GB" sz="1000" i="1" dirty="0">
                  <a:solidFill>
                    <a:schemeClr val="tx1"/>
                  </a:solidFill>
                  <a:latin typeface="Sassoon Primary Std" panose="020B0503020103030203" pitchFamily="34" charset="0"/>
                </a:rPr>
                <a:t>Religion, Christianity links to the old testament (Summer 1) New testament (Spring 2)</a:t>
              </a:r>
            </a:p>
            <a:p>
              <a:r>
                <a:rPr lang="en-GB" sz="1000" i="1" dirty="0">
                  <a:solidFill>
                    <a:schemeClr val="tx1"/>
                  </a:solidFill>
                  <a:latin typeface="Sassoon Primary Std" panose="020B0503020103030203" pitchFamily="34" charset="0"/>
                </a:rPr>
                <a:t>              Mutual respect and tolerance of other faiths and religions, </a:t>
              </a:r>
            </a:p>
            <a:p>
              <a:endParaRPr lang="en-GB" sz="1000" i="1" dirty="0">
                <a:solidFill>
                  <a:schemeClr val="tx1"/>
                </a:solidFill>
                <a:latin typeface="Sassoon Primary Std" panose="020B0503020103030203" pitchFamily="34" charset="0"/>
              </a:endParaRPr>
            </a:p>
            <a:p>
              <a:endParaRPr lang="en-GB" sz="1000" i="1" dirty="0">
                <a:solidFill>
                  <a:schemeClr val="tx1"/>
                </a:solidFill>
                <a:latin typeface="Sassoon Primary Std" panose="020B0503020103030203" pitchFamily="34" charset="0"/>
              </a:endParaRPr>
            </a:p>
          </p:txBody>
        </p:sp>
        <p:pic>
          <p:nvPicPr>
            <p:cNvPr id="11" name="Picture 10"/>
            <p:cNvPicPr>
              <a:picLocks noChangeAspect="1"/>
            </p:cNvPicPr>
            <p:nvPr/>
          </p:nvPicPr>
          <p:blipFill>
            <a:blip r:embed="rId4"/>
            <a:stretch>
              <a:fillRect/>
            </a:stretch>
          </p:blipFill>
          <p:spPr>
            <a:xfrm>
              <a:off x="2873652" y="3755289"/>
              <a:ext cx="204436" cy="205535"/>
            </a:xfrm>
            <a:prstGeom prst="rect">
              <a:avLst/>
            </a:prstGeom>
          </p:spPr>
        </p:pic>
        <p:pic>
          <p:nvPicPr>
            <p:cNvPr id="24" name="Picture 23"/>
            <p:cNvPicPr>
              <a:picLocks noChangeAspect="1"/>
            </p:cNvPicPr>
            <p:nvPr/>
          </p:nvPicPr>
          <p:blipFill>
            <a:blip r:embed="rId2"/>
            <a:stretch>
              <a:fillRect/>
            </a:stretch>
          </p:blipFill>
          <p:spPr>
            <a:xfrm>
              <a:off x="2536286" y="3350163"/>
              <a:ext cx="277569" cy="236114"/>
            </a:xfrm>
            <a:prstGeom prst="rect">
              <a:avLst/>
            </a:prstGeom>
          </p:spPr>
        </p:pic>
      </p:grpSp>
      <p:pic>
        <p:nvPicPr>
          <p:cNvPr id="27" name="Picture 26"/>
          <p:cNvPicPr>
            <a:picLocks noChangeAspect="1"/>
          </p:cNvPicPr>
          <p:nvPr/>
        </p:nvPicPr>
        <p:blipFill>
          <a:blip r:embed="rId2"/>
          <a:stretch>
            <a:fillRect/>
          </a:stretch>
        </p:blipFill>
        <p:spPr>
          <a:xfrm>
            <a:off x="5930664" y="6390147"/>
            <a:ext cx="277569" cy="236114"/>
          </a:xfrm>
          <a:prstGeom prst="rect">
            <a:avLst/>
          </a:prstGeom>
        </p:spPr>
      </p:pic>
      <p:sp>
        <p:nvSpPr>
          <p:cNvPr id="15" name="Rounded Rectangle 14"/>
          <p:cNvSpPr/>
          <p:nvPr/>
        </p:nvSpPr>
        <p:spPr>
          <a:xfrm>
            <a:off x="8428828" y="4283418"/>
            <a:ext cx="3606796" cy="2519697"/>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latin typeface="Sassoon Primary Std" panose="020B0503020103030203" pitchFamily="34" charset="0"/>
            </a:endParaRPr>
          </a:p>
          <a:p>
            <a:pPr algn="ctr"/>
            <a:endParaRPr lang="en-GB" u="sng" dirty="0">
              <a:solidFill>
                <a:schemeClr val="tx1"/>
              </a:solidFill>
              <a:latin typeface="Sassoon Primary Std" panose="020B0503020103030203" pitchFamily="34" charset="0"/>
            </a:endParaRPr>
          </a:p>
          <a:p>
            <a:pPr algn="ctr"/>
            <a:r>
              <a:rPr lang="en-GB" dirty="0">
                <a:solidFill>
                  <a:schemeClr val="tx1"/>
                </a:solidFill>
                <a:latin typeface="Sassoon Primary Std" panose="020B0503020103030203" pitchFamily="34" charset="0"/>
              </a:rPr>
              <a:t>PE </a:t>
            </a:r>
            <a:endParaRPr lang="en-GB" sz="1000" i="1" dirty="0">
              <a:solidFill>
                <a:schemeClr val="bg1"/>
              </a:solidFill>
              <a:latin typeface="Sassoon Primary Std" panose="020B0503020103030203" pitchFamily="34" charset="0"/>
            </a:endParaRPr>
          </a:p>
          <a:p>
            <a:endParaRPr lang="en-GB" sz="1000" i="1" dirty="0">
              <a:solidFill>
                <a:schemeClr val="bg1"/>
              </a:solidFill>
              <a:latin typeface="Sassoon Primary Std" panose="020B0503020103030203" pitchFamily="34" charset="0"/>
            </a:endParaRPr>
          </a:p>
          <a:p>
            <a:endParaRPr lang="en-GB" sz="1000" i="1" dirty="0">
              <a:solidFill>
                <a:schemeClr val="bg1"/>
              </a:solidFill>
              <a:latin typeface="Sassoon Primary Std" panose="020B0503020103030203" pitchFamily="34" charset="0"/>
            </a:endParaRPr>
          </a:p>
          <a:p>
            <a:endParaRPr lang="en-GB" sz="1000" i="1" dirty="0">
              <a:solidFill>
                <a:schemeClr val="bg1"/>
              </a:solidFill>
              <a:latin typeface="Sassoon Primary Std" panose="020B0503020103030203" pitchFamily="34" charset="0"/>
            </a:endParaRPr>
          </a:p>
          <a:p>
            <a:endParaRPr lang="en-GB" sz="1000" i="1" dirty="0">
              <a:solidFill>
                <a:schemeClr val="bg1"/>
              </a:solidFill>
              <a:latin typeface="Sassoon Primary Std" panose="020B0503020103030203" pitchFamily="34" charset="0"/>
            </a:endParaRPr>
          </a:p>
          <a:p>
            <a:endParaRPr lang="en-GB" sz="1000" i="1" dirty="0">
              <a:solidFill>
                <a:schemeClr val="bg1"/>
              </a:solidFill>
              <a:latin typeface="Sassoon Primary Std" panose="020B0503020103030203" pitchFamily="34" charset="0"/>
            </a:endParaRPr>
          </a:p>
          <a:p>
            <a:endParaRPr lang="en-GB" sz="1000" i="1" dirty="0">
              <a:solidFill>
                <a:schemeClr val="bg1"/>
              </a:solidFill>
              <a:latin typeface="Sassoon Primary Std" panose="020B0503020103030203" pitchFamily="34" charset="0"/>
            </a:endParaRPr>
          </a:p>
          <a:p>
            <a:endParaRPr lang="en-GB" sz="1000" i="1" dirty="0">
              <a:solidFill>
                <a:schemeClr val="bg1"/>
              </a:solidFill>
              <a:latin typeface="Sassoon Primary Std" panose="020B0503020103030203" pitchFamily="34" charset="0"/>
            </a:endParaRPr>
          </a:p>
          <a:p>
            <a:endParaRPr lang="en-GB" sz="1000" i="1" dirty="0">
              <a:solidFill>
                <a:schemeClr val="bg1"/>
              </a:solidFill>
              <a:latin typeface="Sassoon Primary Std" panose="020B0503020103030203" pitchFamily="34" charset="0"/>
            </a:endParaRPr>
          </a:p>
          <a:p>
            <a:endParaRPr lang="en-GB" sz="1000" i="1" dirty="0">
              <a:solidFill>
                <a:schemeClr val="bg1"/>
              </a:solidFill>
              <a:latin typeface="Sassoon Primary Std" panose="020B0503020103030203" pitchFamily="34" charset="0"/>
            </a:endParaRPr>
          </a:p>
          <a:p>
            <a:endParaRPr lang="en-GB" sz="1000" i="1" dirty="0">
              <a:solidFill>
                <a:schemeClr val="bg1"/>
              </a:solidFill>
              <a:latin typeface="Sassoon Primary Std" panose="020B0503020103030203" pitchFamily="34" charset="0"/>
            </a:endParaRPr>
          </a:p>
          <a:p>
            <a:endParaRPr lang="en-GB" sz="1000" i="1" dirty="0">
              <a:solidFill>
                <a:schemeClr val="bg1"/>
              </a:solidFill>
              <a:latin typeface="Sassoon Primary Std" panose="020B0503020103030203" pitchFamily="34" charset="0"/>
            </a:endParaRPr>
          </a:p>
          <a:p>
            <a:r>
              <a:rPr lang="en-GB" sz="1000" i="1" dirty="0">
                <a:solidFill>
                  <a:schemeClr val="tx1"/>
                </a:solidFill>
                <a:latin typeface="Sassoon Primary Std" panose="020B0503020103030203" pitchFamily="34" charset="0"/>
              </a:rPr>
              <a:t>Personal skills that include sports and team work and cooperation.  </a:t>
            </a:r>
          </a:p>
          <a:p>
            <a:endParaRPr lang="en-GB" sz="1000" i="1" dirty="0">
              <a:solidFill>
                <a:schemeClr val="tx1"/>
              </a:solidFill>
              <a:latin typeface="Sassoon Primary Std" panose="020B0503020103030203" pitchFamily="34" charset="0"/>
            </a:endParaRPr>
          </a:p>
          <a:p>
            <a:endParaRPr lang="en-GB" sz="1000" i="1" dirty="0">
              <a:solidFill>
                <a:schemeClr val="tx1"/>
              </a:solidFill>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p:txBody>
      </p:sp>
      <p:sp>
        <p:nvSpPr>
          <p:cNvPr id="17" name="Rounded Rectangle 16"/>
          <p:cNvSpPr/>
          <p:nvPr/>
        </p:nvSpPr>
        <p:spPr>
          <a:xfrm>
            <a:off x="8333357" y="2017606"/>
            <a:ext cx="1880939" cy="2137700"/>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Sassoon Primary Std" panose="020B0503020103030203" pitchFamily="34" charset="0"/>
              </a:rPr>
              <a:t>COMPUTING</a:t>
            </a:r>
          </a:p>
          <a:p>
            <a:pPr algn="ctr"/>
            <a:r>
              <a:rPr lang="en-GB" sz="1000" dirty="0">
                <a:solidFill>
                  <a:schemeClr val="bg1"/>
                </a:solidFill>
                <a:latin typeface="Sassoon Primary Std" panose="020B0503020103030203" pitchFamily="34" charset="0"/>
              </a:rPr>
              <a:t>We will be making a magazine cover and learning terms such as orientation and templates. Then we will use the program Scratch to create a maze for a sprite to move</a:t>
            </a:r>
            <a:r>
              <a:rPr lang="en-GB" sz="1000" dirty="0">
                <a:solidFill>
                  <a:schemeClr val="tx1"/>
                </a:solidFill>
                <a:latin typeface="Sassoon Primary Std" panose="020B0503020103030203" pitchFamily="34" charset="0"/>
              </a:rPr>
              <a:t>.</a:t>
            </a:r>
            <a:endParaRPr lang="en-GB" sz="1000" i="1" dirty="0">
              <a:solidFill>
                <a:schemeClr val="bg1"/>
              </a:solidFill>
              <a:latin typeface="Sassoon Primary Std" panose="020B0503020103030203" pitchFamily="34" charset="0"/>
            </a:endParaRPr>
          </a:p>
          <a:p>
            <a:r>
              <a:rPr lang="en-GB" sz="1000" i="1" dirty="0">
                <a:solidFill>
                  <a:schemeClr val="tx1"/>
                </a:solidFill>
                <a:latin typeface="Sassoon Primary Std" panose="020B0503020103030203" pitchFamily="34" charset="0"/>
              </a:rPr>
              <a:t>Personal Skills, life skills of using a computer</a:t>
            </a:r>
            <a:r>
              <a:rPr lang="en-GB" sz="1000" i="1" dirty="0">
                <a:solidFill>
                  <a:schemeClr val="bg1"/>
                </a:solidFill>
                <a:latin typeface="Sassoon Primary Std" panose="020B0503020103030203" pitchFamily="34" charset="0"/>
              </a:rPr>
              <a:t>.</a:t>
            </a:r>
          </a:p>
        </p:txBody>
      </p:sp>
      <p:sp>
        <p:nvSpPr>
          <p:cNvPr id="19" name="Rounded Rectangle 18"/>
          <p:cNvSpPr/>
          <p:nvPr/>
        </p:nvSpPr>
        <p:spPr>
          <a:xfrm>
            <a:off x="10311063" y="1996449"/>
            <a:ext cx="1727303" cy="2158857"/>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Sassoon Primary Std" panose="020B0503020103030203" pitchFamily="34" charset="0"/>
              </a:rPr>
              <a:t>MUSIC</a:t>
            </a:r>
          </a:p>
          <a:p>
            <a:pPr algn="ctr"/>
            <a:r>
              <a:rPr lang="en-GB" sz="1000" dirty="0">
                <a:solidFill>
                  <a:schemeClr val="bg1"/>
                </a:solidFill>
                <a:latin typeface="Sassoon Primary Std" panose="020B0503020103030203" pitchFamily="34" charset="0"/>
              </a:rPr>
              <a:t>We will explore the structure of songs. We will look at patterns in songs that are recognisable. We will listen to, sing, play and improvise. We will look at the introduction, verse, and chorus of songs. We will improvise over a section of a song.</a:t>
            </a:r>
          </a:p>
          <a:p>
            <a:pPr algn="ctr"/>
            <a:endParaRPr lang="en-GB" sz="1000" u="sng" dirty="0">
              <a:solidFill>
                <a:schemeClr val="tx1"/>
              </a:solidFill>
              <a:latin typeface="Sassoon Primary Std" panose="020B0503020103030203" pitchFamily="34" charset="0"/>
            </a:endParaRPr>
          </a:p>
          <a:p>
            <a:pPr algn="ctr"/>
            <a:endParaRPr lang="en-GB" sz="1000" u="sng" dirty="0">
              <a:solidFill>
                <a:schemeClr val="tx1"/>
              </a:solidFill>
              <a:latin typeface="Sassoon Primary Std" panose="020B0503020103030203" pitchFamily="34" charset="0"/>
            </a:endParaRPr>
          </a:p>
        </p:txBody>
      </p:sp>
      <p:sp>
        <p:nvSpPr>
          <p:cNvPr id="20" name="Rounded Rectangle 19"/>
          <p:cNvSpPr/>
          <p:nvPr/>
        </p:nvSpPr>
        <p:spPr>
          <a:xfrm>
            <a:off x="184172" y="5420477"/>
            <a:ext cx="4160207" cy="1307212"/>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dirty="0">
                <a:solidFill>
                  <a:schemeClr val="bg1"/>
                </a:solidFill>
                <a:latin typeface="Sassoon Primary Std" panose="020B0503020103030203" pitchFamily="34" charset="0"/>
              </a:rPr>
              <a:t>DT</a:t>
            </a:r>
          </a:p>
          <a:p>
            <a:pPr algn="ctr"/>
            <a:r>
              <a:rPr lang="en-GB" sz="1000" dirty="0">
                <a:solidFill>
                  <a:schemeClr val="bg1"/>
                </a:solidFill>
                <a:latin typeface="Sassoon Primary Std" panose="020B0503020103030203" pitchFamily="34" charset="0"/>
              </a:rPr>
              <a:t>Design, make and evaluate a healthy pizza (product) for themselves or for a family member (user) to show that popular takeaway foods can be created in a healthy and nutritious way at home (purpose). We will extend on knowledge of the claw and bridge cut and the skills needed to created their own pizza from scratch.</a:t>
            </a:r>
          </a:p>
          <a:p>
            <a:pPr algn="ctr"/>
            <a:r>
              <a:rPr lang="en-GB" sz="1000" i="1" dirty="0">
                <a:solidFill>
                  <a:schemeClr val="tx1"/>
                </a:solidFill>
                <a:latin typeface="Sassoon Primary Std" panose="020B0503020103030203" pitchFamily="34" charset="0"/>
              </a:rPr>
              <a:t>Sustainability – how to make food from simple ingredients.</a:t>
            </a:r>
          </a:p>
          <a:p>
            <a:pPr algn="ctr"/>
            <a:r>
              <a:rPr lang="en-GB" sz="1000" i="1" dirty="0">
                <a:solidFill>
                  <a:schemeClr val="tx1"/>
                </a:solidFill>
                <a:latin typeface="Sassoon Primary Std" panose="020B0503020103030203" pitchFamily="34" charset="0"/>
              </a:rPr>
              <a:t>Personal skills to be able to cook a meal from scratch.</a:t>
            </a:r>
          </a:p>
          <a:p>
            <a:pPr algn="ctr"/>
            <a:endParaRPr lang="en-GB" sz="1000" dirty="0">
              <a:solidFill>
                <a:schemeClr val="tx1"/>
              </a:solidFill>
              <a:latin typeface="Sassoon Primary Std" panose="020B0503020103030203" pitchFamily="34" charset="0"/>
            </a:endParaRPr>
          </a:p>
        </p:txBody>
      </p:sp>
      <p:pic>
        <p:nvPicPr>
          <p:cNvPr id="3" name="Picture 2"/>
          <p:cNvPicPr>
            <a:picLocks noChangeAspect="1"/>
          </p:cNvPicPr>
          <p:nvPr/>
        </p:nvPicPr>
        <p:blipFill>
          <a:blip r:embed="rId5"/>
          <a:stretch>
            <a:fillRect/>
          </a:stretch>
        </p:blipFill>
        <p:spPr>
          <a:xfrm>
            <a:off x="342326" y="6420254"/>
            <a:ext cx="274344" cy="237765"/>
          </a:xfrm>
          <a:prstGeom prst="rect">
            <a:avLst/>
          </a:prstGeom>
        </p:spPr>
      </p:pic>
      <p:sp>
        <p:nvSpPr>
          <p:cNvPr id="21" name="Rounded Rectangle 20"/>
          <p:cNvSpPr/>
          <p:nvPr/>
        </p:nvSpPr>
        <p:spPr>
          <a:xfrm>
            <a:off x="169753" y="2792986"/>
            <a:ext cx="4203330" cy="2568873"/>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Sassoon Primary Std" panose="020B0503020103030203" pitchFamily="34" charset="0"/>
              </a:rPr>
              <a:t>PSHE</a:t>
            </a:r>
          </a:p>
          <a:p>
            <a:r>
              <a:rPr lang="en-GB" sz="1000" dirty="0">
                <a:solidFill>
                  <a:schemeClr val="bg1"/>
                </a:solidFill>
                <a:latin typeface="Sassoon Primary Std" panose="020B0503020103030203" pitchFamily="34" charset="0"/>
              </a:rPr>
              <a:t>Over this term we will look at the theme of ‘Being our Best’. This will include healthy eating, hand hygiene and preventing illness, look at our own achievements and areas we wish to develop and how to develop and maintain friendships. We will then look at the NSPCC Underwear rule called ‘PANTS’ which they have previously seen in Y2. </a:t>
            </a:r>
          </a:p>
          <a:p>
            <a:r>
              <a:rPr lang="en-GB" sz="1000" dirty="0">
                <a:solidFill>
                  <a:schemeClr val="bg1"/>
                </a:solidFill>
                <a:latin typeface="Sassoon Primary Std" panose="020B0503020103030203" pitchFamily="34" charset="0"/>
              </a:rPr>
              <a:t>We will learn Basic first aid and how to get help. Looking at keeping and the difference between secrets vs surprises. </a:t>
            </a:r>
          </a:p>
          <a:p>
            <a:endParaRPr lang="en-GB" sz="1000" i="1" dirty="0">
              <a:solidFill>
                <a:schemeClr val="bg1"/>
              </a:solidFill>
              <a:latin typeface="Sassoon Primary Std" panose="020B0503020103030203" pitchFamily="34" charset="0"/>
            </a:endParaRPr>
          </a:p>
          <a:p>
            <a:r>
              <a:rPr lang="en-GB" sz="1000" i="1" dirty="0">
                <a:solidFill>
                  <a:schemeClr val="tx1"/>
                </a:solidFill>
                <a:latin typeface="Sassoon Primary Std" panose="020B0503020103030203" pitchFamily="34" charset="0"/>
              </a:rPr>
              <a:t>In PSHE we strive to have broader understanding of the world, Vocabulary, cultural experiences and gain personal skills</a:t>
            </a:r>
          </a:p>
          <a:p>
            <a:endParaRPr lang="en-GB" sz="1000" b="1" i="1" dirty="0">
              <a:solidFill>
                <a:schemeClr val="tx1"/>
              </a:solidFill>
              <a:latin typeface="Sassoon Primary Std" panose="020B0503020103030203" pitchFamily="34" charset="0"/>
            </a:endParaRPr>
          </a:p>
          <a:p>
            <a:r>
              <a:rPr lang="en-GB" sz="1000" i="1" dirty="0">
                <a:solidFill>
                  <a:schemeClr val="tx1"/>
                </a:solidFill>
                <a:latin typeface="Sassoon Primary Std" panose="020B0503020103030203" pitchFamily="34" charset="0"/>
              </a:rPr>
              <a:t>We gain knowledge of democracy, rule of Law, Individual liberty, tolerance of different faiths and beliefs and a shared mutual respect.</a:t>
            </a:r>
          </a:p>
          <a:p>
            <a:pPr marL="285750" indent="-285750">
              <a:buFont typeface="Arial" panose="020B0604020202020204" pitchFamily="34" charset="0"/>
              <a:buChar char="•"/>
            </a:pPr>
            <a:r>
              <a:rPr lang="en-GB" sz="1000" i="1" dirty="0">
                <a:solidFill>
                  <a:schemeClr val="tx1"/>
                </a:solidFill>
                <a:latin typeface="Sassoon Primary Std" panose="020B0503020103030203" pitchFamily="34" charset="0"/>
              </a:rPr>
              <a:t>Diversity- to understand difference and similarities.</a:t>
            </a:r>
            <a:endParaRPr lang="en-GB" sz="1000" dirty="0">
              <a:solidFill>
                <a:schemeClr val="tx1"/>
              </a:solidFill>
              <a:latin typeface="Sassoon Primary Std" panose="020B0503020103030203" pitchFamily="34" charset="0"/>
            </a:endParaRPr>
          </a:p>
        </p:txBody>
      </p:sp>
      <p:pic>
        <p:nvPicPr>
          <p:cNvPr id="14" name="Picture 13"/>
          <p:cNvPicPr>
            <a:picLocks noChangeAspect="1"/>
          </p:cNvPicPr>
          <p:nvPr/>
        </p:nvPicPr>
        <p:blipFill>
          <a:blip r:embed="rId6"/>
          <a:stretch>
            <a:fillRect/>
          </a:stretch>
        </p:blipFill>
        <p:spPr>
          <a:xfrm>
            <a:off x="6350245" y="6432620"/>
            <a:ext cx="314287" cy="177012"/>
          </a:xfrm>
          <a:prstGeom prst="rect">
            <a:avLst/>
          </a:prstGeom>
        </p:spPr>
      </p:pic>
      <p:pic>
        <p:nvPicPr>
          <p:cNvPr id="23" name="Picture 22"/>
          <p:cNvPicPr>
            <a:picLocks noChangeAspect="1"/>
          </p:cNvPicPr>
          <p:nvPr/>
        </p:nvPicPr>
        <p:blipFill>
          <a:blip r:embed="rId6"/>
          <a:stretch>
            <a:fillRect/>
          </a:stretch>
        </p:blipFill>
        <p:spPr>
          <a:xfrm>
            <a:off x="11518204" y="6539136"/>
            <a:ext cx="309384" cy="174251"/>
          </a:xfrm>
          <a:prstGeom prst="rect">
            <a:avLst/>
          </a:prstGeom>
        </p:spPr>
      </p:pic>
      <p:pic>
        <p:nvPicPr>
          <p:cNvPr id="2" name="Picture 1"/>
          <p:cNvPicPr>
            <a:picLocks noChangeAspect="1"/>
          </p:cNvPicPr>
          <p:nvPr/>
        </p:nvPicPr>
        <p:blipFill>
          <a:blip r:embed="rId7"/>
          <a:stretch>
            <a:fillRect/>
          </a:stretch>
        </p:blipFill>
        <p:spPr>
          <a:xfrm>
            <a:off x="3758096" y="4155306"/>
            <a:ext cx="457240" cy="249958"/>
          </a:xfrm>
          <a:prstGeom prst="rect">
            <a:avLst/>
          </a:prstGeom>
        </p:spPr>
      </p:pic>
      <p:pic>
        <p:nvPicPr>
          <p:cNvPr id="26" name="Picture 25"/>
          <p:cNvPicPr>
            <a:picLocks noChangeAspect="1"/>
          </p:cNvPicPr>
          <p:nvPr/>
        </p:nvPicPr>
        <p:blipFill>
          <a:blip r:embed="rId8"/>
          <a:stretch>
            <a:fillRect/>
          </a:stretch>
        </p:blipFill>
        <p:spPr>
          <a:xfrm>
            <a:off x="3920909" y="4490609"/>
            <a:ext cx="268247" cy="268247"/>
          </a:xfrm>
          <a:prstGeom prst="rect">
            <a:avLst/>
          </a:prstGeom>
        </p:spPr>
      </p:pic>
      <p:pic>
        <p:nvPicPr>
          <p:cNvPr id="29" name="Picture 28"/>
          <p:cNvPicPr>
            <a:picLocks noChangeAspect="1"/>
          </p:cNvPicPr>
          <p:nvPr/>
        </p:nvPicPr>
        <p:blipFill>
          <a:blip r:embed="rId9"/>
          <a:stretch>
            <a:fillRect/>
          </a:stretch>
        </p:blipFill>
        <p:spPr>
          <a:xfrm>
            <a:off x="3920909" y="4874105"/>
            <a:ext cx="228620" cy="195089"/>
          </a:xfrm>
          <a:prstGeom prst="rect">
            <a:avLst/>
          </a:prstGeom>
        </p:spPr>
      </p:pic>
      <p:pic>
        <p:nvPicPr>
          <p:cNvPr id="30" name="Picture 29"/>
          <p:cNvPicPr>
            <a:picLocks noChangeAspect="1"/>
          </p:cNvPicPr>
          <p:nvPr/>
        </p:nvPicPr>
        <p:blipFill>
          <a:blip r:embed="rId6"/>
          <a:stretch>
            <a:fillRect/>
          </a:stretch>
        </p:blipFill>
        <p:spPr>
          <a:xfrm>
            <a:off x="9470778" y="3888515"/>
            <a:ext cx="381376" cy="214798"/>
          </a:xfrm>
          <a:prstGeom prst="rect">
            <a:avLst/>
          </a:prstGeom>
        </p:spPr>
      </p:pic>
      <p:sp>
        <p:nvSpPr>
          <p:cNvPr id="5" name="TextBox 4"/>
          <p:cNvSpPr txBox="1"/>
          <p:nvPr/>
        </p:nvSpPr>
        <p:spPr>
          <a:xfrm>
            <a:off x="8551444" y="4428831"/>
            <a:ext cx="3540497" cy="2031325"/>
          </a:xfrm>
          <a:prstGeom prst="rect">
            <a:avLst/>
          </a:prstGeom>
          <a:noFill/>
        </p:spPr>
        <p:txBody>
          <a:bodyPr wrap="square" rtlCol="0">
            <a:spAutoFit/>
          </a:bodyPr>
          <a:lstStyle/>
          <a:p>
            <a:r>
              <a:rPr lang="en-GB" sz="900" u="sng" dirty="0">
                <a:latin typeface="Sassoon Infant Std" panose="020B0503020103030203" pitchFamily="34" charset="0"/>
              </a:rPr>
              <a:t>Swimming </a:t>
            </a:r>
          </a:p>
          <a:p>
            <a:r>
              <a:rPr lang="en-GB" sz="900" dirty="0">
                <a:solidFill>
                  <a:schemeClr val="bg1"/>
                </a:solidFill>
                <a:latin typeface="Sassoon Infant Std" panose="020B0503020103030203" pitchFamily="34" charset="0"/>
              </a:rPr>
              <a:t>Children will learn the basics of how to swim and how to stay safe in the pool. </a:t>
            </a:r>
          </a:p>
          <a:p>
            <a:r>
              <a:rPr lang="en-GB" sz="900" u="sng" dirty="0">
                <a:latin typeface="Sassoon Infant Std" panose="020B0503020103030203" pitchFamily="34" charset="0"/>
              </a:rPr>
              <a:t>Football</a:t>
            </a:r>
          </a:p>
          <a:p>
            <a:r>
              <a:rPr lang="en-GB" sz="900" dirty="0">
                <a:solidFill>
                  <a:schemeClr val="bg1"/>
                </a:solidFill>
                <a:latin typeface="Sassoon Infant Std" panose="020B0503020103030203" pitchFamily="34" charset="0"/>
              </a:rPr>
              <a:t>Implement basic football skills, passing, tackling and defending. Children will be taught how to move with the call towards a goal. </a:t>
            </a:r>
          </a:p>
          <a:p>
            <a:r>
              <a:rPr lang="en-GB" sz="900" u="sng" dirty="0">
                <a:latin typeface="Sassoon Infant Std" panose="020B0503020103030203" pitchFamily="34" charset="0"/>
              </a:rPr>
              <a:t>Tennis</a:t>
            </a:r>
          </a:p>
          <a:p>
            <a:r>
              <a:rPr lang="en-GB" sz="900" dirty="0">
                <a:solidFill>
                  <a:schemeClr val="bg1"/>
                </a:solidFill>
                <a:latin typeface="Sassoon Infant Std" panose="020B0503020103030203" pitchFamily="34" charset="0"/>
              </a:rPr>
              <a:t>Key skills such as racket skills, hitting a ball and how to score points. Children are given opportunities to play games.</a:t>
            </a:r>
          </a:p>
          <a:p>
            <a:r>
              <a:rPr lang="en-GB" sz="900" u="sng" dirty="0">
                <a:latin typeface="Sassoon Infant Std" panose="020B0503020103030203" pitchFamily="34" charset="0"/>
              </a:rPr>
              <a:t>Basketball </a:t>
            </a:r>
          </a:p>
          <a:p>
            <a:r>
              <a:rPr lang="en-GB" sz="900" dirty="0">
                <a:solidFill>
                  <a:schemeClr val="bg1"/>
                </a:solidFill>
                <a:latin typeface="Sassoon Infant Std" panose="020B0503020103030203" pitchFamily="34" charset="0"/>
              </a:rPr>
              <a:t>Key skills such as passing and defending. Children will learn how to move with the ball and outwit their opponent to score points. </a:t>
            </a:r>
          </a:p>
          <a:p>
            <a:r>
              <a:rPr lang="en-GB" sz="900" u="sng" dirty="0">
                <a:latin typeface="Sassoon Infant Std" panose="020B0503020103030203" pitchFamily="34" charset="0"/>
              </a:rPr>
              <a:t>Dance</a:t>
            </a:r>
            <a:endParaRPr lang="en-GB" sz="900" dirty="0">
              <a:latin typeface="Sassoon Infant Std" panose="020B0503020103030203" pitchFamily="34" charset="0"/>
            </a:endParaRPr>
          </a:p>
          <a:p>
            <a:r>
              <a:rPr lang="en-GB" sz="900" dirty="0">
                <a:solidFill>
                  <a:schemeClr val="bg1"/>
                </a:solidFill>
                <a:latin typeface="Sassoon Infant Std" panose="020B0503020103030203" pitchFamily="34" charset="0"/>
              </a:rPr>
              <a:t>Children will explore different styles of dance. </a:t>
            </a:r>
          </a:p>
        </p:txBody>
      </p:sp>
      <p:sp>
        <p:nvSpPr>
          <p:cNvPr id="31" name="Rounded Rectangle 30"/>
          <p:cNvSpPr/>
          <p:nvPr/>
        </p:nvSpPr>
        <p:spPr>
          <a:xfrm>
            <a:off x="4403373" y="2149811"/>
            <a:ext cx="3825365" cy="1856871"/>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u="sng" dirty="0">
              <a:solidFill>
                <a:schemeClr val="tx1"/>
              </a:solidFill>
              <a:latin typeface="Sassoon Primary Std" panose="020B0503020103030203" pitchFamily="34" charset="0"/>
            </a:endParaRPr>
          </a:p>
          <a:p>
            <a:pPr algn="ctr"/>
            <a:endParaRPr lang="en-GB" u="sng" dirty="0">
              <a:solidFill>
                <a:schemeClr val="tx1"/>
              </a:solidFill>
              <a:latin typeface="Sassoon Primary Std" panose="020B0503020103030203" pitchFamily="34" charset="0"/>
            </a:endParaRPr>
          </a:p>
          <a:p>
            <a:pPr algn="ctr"/>
            <a:endParaRPr lang="en-GB" u="sng" dirty="0">
              <a:solidFill>
                <a:schemeClr val="tx1"/>
              </a:solidFill>
              <a:latin typeface="Sassoon Primary Std" panose="020B0503020103030203" pitchFamily="34" charset="0"/>
            </a:endParaRPr>
          </a:p>
          <a:p>
            <a:pPr algn="ctr"/>
            <a:endParaRPr lang="en-GB" u="sng" dirty="0">
              <a:solidFill>
                <a:schemeClr val="tx1"/>
              </a:solidFill>
              <a:latin typeface="Sassoon Primary Std" panose="020B0503020103030203" pitchFamily="34" charset="0"/>
            </a:endParaRPr>
          </a:p>
          <a:p>
            <a:pPr algn="ctr"/>
            <a:endParaRPr lang="en-GB" u="sng" dirty="0">
              <a:solidFill>
                <a:schemeClr val="tx1"/>
              </a:solidFill>
              <a:latin typeface="Sassoon Primary Std" panose="020B0503020103030203" pitchFamily="34" charset="0"/>
            </a:endParaRPr>
          </a:p>
          <a:p>
            <a:pPr algn="ctr"/>
            <a:endParaRPr lang="en-GB" u="sng" dirty="0">
              <a:solidFill>
                <a:schemeClr val="tx1"/>
              </a:solidFill>
              <a:latin typeface="Sassoon Primary Std" panose="020B0503020103030203" pitchFamily="34" charset="0"/>
            </a:endParaRPr>
          </a:p>
          <a:p>
            <a:pPr algn="ctr"/>
            <a:endParaRPr lang="en-GB" u="sng" dirty="0">
              <a:solidFill>
                <a:schemeClr val="tx1"/>
              </a:solidFill>
              <a:latin typeface="Sassoon Primary Std" panose="020B0503020103030203" pitchFamily="34" charset="0"/>
            </a:endParaRPr>
          </a:p>
          <a:p>
            <a:pPr algn="ctr"/>
            <a:endParaRPr lang="en-GB" u="sng" dirty="0">
              <a:solidFill>
                <a:schemeClr val="tx1"/>
              </a:solidFill>
              <a:latin typeface="Sassoon Primary Std" panose="020B0503020103030203" pitchFamily="34" charset="0"/>
            </a:endParaRPr>
          </a:p>
          <a:p>
            <a:pPr algn="ctr"/>
            <a:endParaRPr lang="en-GB" dirty="0"/>
          </a:p>
          <a:p>
            <a:pPr algn="ctr"/>
            <a:endParaRPr lang="en-GB" dirty="0"/>
          </a:p>
          <a:p>
            <a:pPr algn="ctr"/>
            <a:endParaRPr lang="en-GB" sz="1100" u="sng" dirty="0">
              <a:solidFill>
                <a:schemeClr val="tx1"/>
              </a:solidFill>
              <a:latin typeface="Sassoon Primary Std" panose="020B0503020103030203" pitchFamily="34" charset="0"/>
            </a:endParaRPr>
          </a:p>
          <a:p>
            <a:pPr algn="ctr"/>
            <a:endParaRPr lang="en-GB" u="sng" dirty="0">
              <a:solidFill>
                <a:schemeClr val="tx1"/>
              </a:solidFill>
              <a:latin typeface="Sassoon Primary Std" panose="020B0503020103030203" pitchFamily="34" charset="0"/>
            </a:endParaRPr>
          </a:p>
          <a:p>
            <a:pPr algn="ctr"/>
            <a:endParaRPr lang="en-GB" u="sng" dirty="0">
              <a:solidFill>
                <a:schemeClr val="tx1"/>
              </a:solidFill>
              <a:latin typeface="Sassoon Primary Std" panose="020B0503020103030203" pitchFamily="34" charset="0"/>
            </a:endParaRPr>
          </a:p>
          <a:p>
            <a:pPr algn="ctr"/>
            <a:endParaRPr lang="en-GB" u="sng" dirty="0">
              <a:solidFill>
                <a:schemeClr val="tx1"/>
              </a:solidFill>
              <a:latin typeface="Sassoon Primary Std" panose="020B0503020103030203" pitchFamily="34" charset="0"/>
            </a:endParaRPr>
          </a:p>
          <a:p>
            <a:pPr algn="ctr"/>
            <a:endParaRPr lang="en-GB" u="sng" dirty="0">
              <a:solidFill>
                <a:schemeClr val="tx1"/>
              </a:solidFill>
              <a:latin typeface="Sassoon Primary Std" panose="020B0503020103030203" pitchFamily="34" charset="0"/>
            </a:endParaRPr>
          </a:p>
          <a:p>
            <a:pPr algn="ctr"/>
            <a:endParaRPr lang="en-GB" u="sng" dirty="0">
              <a:solidFill>
                <a:schemeClr val="tx1"/>
              </a:solidFill>
              <a:latin typeface="Sassoon Primary Std" panose="020B0503020103030203" pitchFamily="34" charset="0"/>
            </a:endParaRPr>
          </a:p>
          <a:p>
            <a:endParaRPr lang="en-GB" sz="1000" i="1" dirty="0">
              <a:solidFill>
                <a:schemeClr val="tx1"/>
              </a:solidFill>
              <a:latin typeface="Sassoon Primary Std" panose="020B0503020103030203" pitchFamily="34" charset="0"/>
            </a:endParaRPr>
          </a:p>
          <a:p>
            <a:endParaRPr lang="en-GB" sz="1000" i="1" dirty="0">
              <a:solidFill>
                <a:schemeClr val="tx1"/>
              </a:solidFill>
              <a:latin typeface="Sassoon Primary Std" panose="020B0503020103030203" pitchFamily="34" charset="0"/>
            </a:endParaRPr>
          </a:p>
          <a:p>
            <a:endParaRPr lang="en-GB" sz="1000" i="1" dirty="0">
              <a:solidFill>
                <a:schemeClr val="tx1"/>
              </a:solidFill>
              <a:latin typeface="Sassoon Primary Std" panose="020B0503020103030203" pitchFamily="34" charset="0"/>
            </a:endParaRPr>
          </a:p>
          <a:p>
            <a:pPr algn="ctr"/>
            <a:endParaRPr lang="en-GB" sz="800" dirty="0">
              <a:latin typeface="Sassoon Primary Std" panose="020B0503020103030203" pitchFamily="34" charset="0"/>
            </a:endParaRPr>
          </a:p>
        </p:txBody>
      </p:sp>
      <p:pic>
        <p:nvPicPr>
          <p:cNvPr id="32" name="Picture 31"/>
          <p:cNvPicPr>
            <a:picLocks noChangeAspect="1"/>
          </p:cNvPicPr>
          <p:nvPr/>
        </p:nvPicPr>
        <p:blipFill>
          <a:blip r:embed="rId6"/>
          <a:stretch>
            <a:fillRect/>
          </a:stretch>
        </p:blipFill>
        <p:spPr>
          <a:xfrm>
            <a:off x="4476013" y="3427070"/>
            <a:ext cx="314287" cy="240906"/>
          </a:xfrm>
          <a:prstGeom prst="rect">
            <a:avLst/>
          </a:prstGeom>
        </p:spPr>
      </p:pic>
      <p:sp>
        <p:nvSpPr>
          <p:cNvPr id="22" name="TextBox 21"/>
          <p:cNvSpPr txBox="1"/>
          <p:nvPr/>
        </p:nvSpPr>
        <p:spPr>
          <a:xfrm>
            <a:off x="4457416" y="2149140"/>
            <a:ext cx="3763470" cy="1598386"/>
          </a:xfrm>
          <a:prstGeom prst="rect">
            <a:avLst/>
          </a:prstGeom>
          <a:noFill/>
        </p:spPr>
        <p:txBody>
          <a:bodyPr wrap="square" rtlCol="0">
            <a:spAutoFit/>
          </a:bodyPr>
          <a:lstStyle/>
          <a:p>
            <a:pPr lvl="0" algn="ctr"/>
            <a:r>
              <a:rPr lang="en-GB" sz="1600" dirty="0">
                <a:solidFill>
                  <a:schemeClr val="bg1"/>
                </a:solidFill>
                <a:latin typeface="Sassoon Infant Std" panose="020B0503020103030203" pitchFamily="34" charset="0"/>
              </a:rPr>
              <a:t>HISTORY</a:t>
            </a:r>
          </a:p>
          <a:p>
            <a:pPr>
              <a:lnSpc>
                <a:spcPct val="107000"/>
              </a:lnSpc>
              <a:spcAft>
                <a:spcPts val="800"/>
              </a:spcAft>
            </a:pPr>
            <a:r>
              <a:rPr lang="en-GB" sz="1000" dirty="0">
                <a:solidFill>
                  <a:schemeClr val="bg1"/>
                </a:solidFill>
                <a:latin typeface="Sassoon Infant Std" panose="020B0503020103030203" pitchFamily="34" charset="0"/>
                <a:ea typeface="Calibri" panose="020F0502020204030204" pitchFamily="34" charset="0"/>
                <a:cs typeface="Times New Roman" panose="02020603050405020304" pitchFamily="18" charset="0"/>
              </a:rPr>
              <a:t>As historians we will be developing our understanding of a range of Ancient Civilizations that were developing at the same time, around the world. We will look at artefacts and their achievements and differences between societies. We will explore the Ancient Egyptians and their achievements and discuss how the pyramids may have been built.</a:t>
            </a:r>
            <a:endParaRPr lang="en-GB" sz="1600" u="sng" dirty="0">
              <a:solidFill>
                <a:schemeClr val="bg1"/>
              </a:solidFill>
              <a:latin typeface="Sassoon Infant Std" panose="020B0503020103030203" pitchFamily="34" charset="0"/>
            </a:endParaRPr>
          </a:p>
          <a:p>
            <a:pPr lvl="0" algn="ctr"/>
            <a:r>
              <a:rPr lang="en-GB" sz="1100" i="1" dirty="0">
                <a:latin typeface="Sassoon Primary Std" panose="020B0503020103030203" pitchFamily="34" charset="0"/>
              </a:rPr>
              <a:t>Broader understanding of the world- world history.</a:t>
            </a:r>
          </a:p>
        </p:txBody>
      </p:sp>
      <p:pic>
        <p:nvPicPr>
          <p:cNvPr id="33" name="Picture 32"/>
          <p:cNvPicPr>
            <a:picLocks noChangeAspect="1"/>
          </p:cNvPicPr>
          <p:nvPr/>
        </p:nvPicPr>
        <p:blipFill>
          <a:blip r:embed="rId6"/>
          <a:stretch>
            <a:fillRect/>
          </a:stretch>
        </p:blipFill>
        <p:spPr>
          <a:xfrm>
            <a:off x="3809055" y="6521126"/>
            <a:ext cx="314287" cy="177012"/>
          </a:xfrm>
          <a:prstGeom prst="rect">
            <a:avLst/>
          </a:prstGeom>
        </p:spPr>
      </p:pic>
      <p:pic>
        <p:nvPicPr>
          <p:cNvPr id="12" name="Picture 11">
            <a:extLst>
              <a:ext uri="{FF2B5EF4-FFF2-40B4-BE49-F238E27FC236}">
                <a16:creationId xmlns:a16="http://schemas.microsoft.com/office/drawing/2014/main" id="{0C10BA84-4590-3142-30DB-E7C71879DCAD}"/>
              </a:ext>
            </a:extLst>
          </p:cNvPr>
          <p:cNvPicPr>
            <a:picLocks noChangeAspect="1"/>
          </p:cNvPicPr>
          <p:nvPr/>
        </p:nvPicPr>
        <p:blipFill>
          <a:blip r:embed="rId10"/>
          <a:stretch>
            <a:fillRect/>
          </a:stretch>
        </p:blipFill>
        <p:spPr>
          <a:xfrm>
            <a:off x="4608383" y="3698823"/>
            <a:ext cx="363833" cy="307859"/>
          </a:xfrm>
          <a:prstGeom prst="rect">
            <a:avLst/>
          </a:prstGeom>
        </p:spPr>
      </p:pic>
      <p:pic>
        <p:nvPicPr>
          <p:cNvPr id="25" name="Picture 24">
            <a:extLst>
              <a:ext uri="{FF2B5EF4-FFF2-40B4-BE49-F238E27FC236}">
                <a16:creationId xmlns:a16="http://schemas.microsoft.com/office/drawing/2014/main" id="{00331DB3-7E7A-1B1F-7D86-4B7BDD162920}"/>
              </a:ext>
            </a:extLst>
          </p:cNvPr>
          <p:cNvPicPr>
            <a:picLocks noChangeAspect="1"/>
          </p:cNvPicPr>
          <p:nvPr/>
        </p:nvPicPr>
        <p:blipFill>
          <a:blip r:embed="rId10"/>
          <a:stretch>
            <a:fillRect/>
          </a:stretch>
        </p:blipFill>
        <p:spPr>
          <a:xfrm>
            <a:off x="1236368" y="2456185"/>
            <a:ext cx="271992" cy="230147"/>
          </a:xfrm>
          <a:prstGeom prst="rect">
            <a:avLst/>
          </a:prstGeom>
        </p:spPr>
      </p:pic>
      <p:pic>
        <p:nvPicPr>
          <p:cNvPr id="28" name="Picture 27">
            <a:extLst>
              <a:ext uri="{FF2B5EF4-FFF2-40B4-BE49-F238E27FC236}">
                <a16:creationId xmlns:a16="http://schemas.microsoft.com/office/drawing/2014/main" id="{7A7E674C-6FAE-1E35-9B54-63945E093F73}"/>
              </a:ext>
            </a:extLst>
          </p:cNvPr>
          <p:cNvPicPr>
            <a:picLocks noChangeAspect="1"/>
          </p:cNvPicPr>
          <p:nvPr/>
        </p:nvPicPr>
        <p:blipFill>
          <a:blip r:embed="rId10"/>
          <a:stretch>
            <a:fillRect/>
          </a:stretch>
        </p:blipFill>
        <p:spPr>
          <a:xfrm>
            <a:off x="10902722" y="1074171"/>
            <a:ext cx="271992" cy="230147"/>
          </a:xfrm>
          <a:prstGeom prst="rect">
            <a:avLst/>
          </a:prstGeom>
        </p:spPr>
      </p:pic>
      <p:pic>
        <p:nvPicPr>
          <p:cNvPr id="34" name="Picture 33">
            <a:extLst>
              <a:ext uri="{FF2B5EF4-FFF2-40B4-BE49-F238E27FC236}">
                <a16:creationId xmlns:a16="http://schemas.microsoft.com/office/drawing/2014/main" id="{509CC34A-A055-6F3B-8BD5-23FEE1011D9A}"/>
              </a:ext>
            </a:extLst>
          </p:cNvPr>
          <p:cNvPicPr>
            <a:picLocks noChangeAspect="1"/>
          </p:cNvPicPr>
          <p:nvPr/>
        </p:nvPicPr>
        <p:blipFill>
          <a:blip r:embed="rId10"/>
          <a:stretch>
            <a:fillRect/>
          </a:stretch>
        </p:blipFill>
        <p:spPr>
          <a:xfrm>
            <a:off x="6793459" y="6367196"/>
            <a:ext cx="363833" cy="307859"/>
          </a:xfrm>
          <a:prstGeom prst="rect">
            <a:avLst/>
          </a:prstGeom>
        </p:spPr>
      </p:pic>
      <p:pic>
        <p:nvPicPr>
          <p:cNvPr id="35" name="Picture 34">
            <a:extLst>
              <a:ext uri="{FF2B5EF4-FFF2-40B4-BE49-F238E27FC236}">
                <a16:creationId xmlns:a16="http://schemas.microsoft.com/office/drawing/2014/main" id="{2D91D871-685B-0930-6726-C12D6A236C64}"/>
              </a:ext>
            </a:extLst>
          </p:cNvPr>
          <p:cNvPicPr>
            <a:picLocks noChangeAspect="1"/>
          </p:cNvPicPr>
          <p:nvPr/>
        </p:nvPicPr>
        <p:blipFill>
          <a:blip r:embed="rId10"/>
          <a:stretch>
            <a:fillRect/>
          </a:stretch>
        </p:blipFill>
        <p:spPr>
          <a:xfrm>
            <a:off x="9520891" y="6496047"/>
            <a:ext cx="271992" cy="230147"/>
          </a:xfrm>
          <a:prstGeom prst="rect">
            <a:avLst/>
          </a:prstGeom>
        </p:spPr>
      </p:pic>
      <p:pic>
        <p:nvPicPr>
          <p:cNvPr id="37" name="Picture 36">
            <a:extLst>
              <a:ext uri="{FF2B5EF4-FFF2-40B4-BE49-F238E27FC236}">
                <a16:creationId xmlns:a16="http://schemas.microsoft.com/office/drawing/2014/main" id="{36173589-BA1E-09F1-F52B-68CC45C9B361}"/>
              </a:ext>
            </a:extLst>
          </p:cNvPr>
          <p:cNvPicPr>
            <a:picLocks noChangeAspect="1"/>
          </p:cNvPicPr>
          <p:nvPr/>
        </p:nvPicPr>
        <p:blipFill>
          <a:blip r:embed="rId10"/>
          <a:stretch>
            <a:fillRect/>
          </a:stretch>
        </p:blipFill>
        <p:spPr>
          <a:xfrm>
            <a:off x="4048124" y="3819375"/>
            <a:ext cx="271992" cy="230147"/>
          </a:xfrm>
          <a:prstGeom prst="rect">
            <a:avLst/>
          </a:prstGeom>
        </p:spPr>
      </p:pic>
      <p:pic>
        <p:nvPicPr>
          <p:cNvPr id="38" name="Picture 37">
            <a:extLst>
              <a:ext uri="{FF2B5EF4-FFF2-40B4-BE49-F238E27FC236}">
                <a16:creationId xmlns:a16="http://schemas.microsoft.com/office/drawing/2014/main" id="{900F044B-3B3D-D009-BDD6-6117B2F2C7FF}"/>
              </a:ext>
            </a:extLst>
          </p:cNvPr>
          <p:cNvPicPr>
            <a:picLocks noChangeAspect="1"/>
          </p:cNvPicPr>
          <p:nvPr/>
        </p:nvPicPr>
        <p:blipFill>
          <a:blip r:embed="rId10"/>
          <a:stretch>
            <a:fillRect/>
          </a:stretch>
        </p:blipFill>
        <p:spPr>
          <a:xfrm>
            <a:off x="10654026" y="3891608"/>
            <a:ext cx="271992" cy="230147"/>
          </a:xfrm>
          <a:prstGeom prst="rect">
            <a:avLst/>
          </a:prstGeom>
        </p:spPr>
      </p:pic>
    </p:spTree>
    <p:extLst>
      <p:ext uri="{BB962C8B-B14F-4D97-AF65-F5344CB8AC3E}">
        <p14:creationId xmlns:p14="http://schemas.microsoft.com/office/powerpoint/2010/main" val="5572726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1120</TotalTime>
  <Words>1781</Words>
  <Application>Microsoft Office PowerPoint</Application>
  <PresentationFormat>Widescreen</PresentationFormat>
  <Paragraphs>238</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Arial</vt:lpstr>
      <vt:lpstr>biotif</vt:lpstr>
      <vt:lpstr>Calibri</vt:lpstr>
      <vt:lpstr>Calibri Light</vt:lpstr>
      <vt:lpstr>Sassoon Infant Std</vt:lpstr>
      <vt:lpstr>Sassoon Primary Std</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Morris</dc:creator>
  <cp:lastModifiedBy>S Reader</cp:lastModifiedBy>
  <cp:revision>121</cp:revision>
  <cp:lastPrinted>2023-01-09T15:08:30Z</cp:lastPrinted>
  <dcterms:created xsi:type="dcterms:W3CDTF">2022-12-14T10:54:16Z</dcterms:created>
  <dcterms:modified xsi:type="dcterms:W3CDTF">2026-04-13T16:26:29Z</dcterms:modified>
</cp:coreProperties>
</file>