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8266EA"/>
    <a:srgbClr val="70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4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834079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86937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39C2B-EA23-4D2D-815D-2EBF71DACC45}"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86918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4939C2B-EA23-4D2D-815D-2EBF71DACC45}"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14954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4939C2B-EA23-4D2D-815D-2EBF71DACC45}" type="datetimeFigureOut">
              <a:rPr lang="en-GB" smtClean="0"/>
              <a:t>15/04/2026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05463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4939C2B-EA23-4D2D-815D-2EBF71DACC45}" type="datetimeFigureOut">
              <a:rPr lang="en-GB" smtClean="0"/>
              <a:t>15/04/2026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46663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939C2B-EA23-4D2D-815D-2EBF71DACC45}" type="datetimeFigureOut">
              <a:rPr lang="en-GB" smtClean="0"/>
              <a:t>15/04/2026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00649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1755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2462564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038452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19361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39C2B-EA23-4D2D-815D-2EBF71DACC45}" type="datetimeFigureOut">
              <a:rPr lang="en-GB" smtClean="0"/>
              <a:t>15/04/2026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0EAF2A-276F-4364-8C0C-B07AC9725180}" type="slidenum">
              <a:rPr lang="en-GB" smtClean="0"/>
              <a:t>‹#›</a:t>
            </a:fld>
            <a:endParaRPr lang="en-GB"/>
          </a:p>
        </p:txBody>
      </p:sp>
    </p:spTree>
    <p:extLst>
      <p:ext uri="{BB962C8B-B14F-4D97-AF65-F5344CB8AC3E}">
        <p14:creationId xmlns:p14="http://schemas.microsoft.com/office/powerpoint/2010/main" val="3298941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2.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8162429" y="376227"/>
            <a:ext cx="3618401" cy="2282061"/>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00" dirty="0">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a:t>
            </a:r>
            <a:r>
              <a:rPr lang="en-GB" sz="1400" b="1" dirty="0">
                <a:solidFill>
                  <a:schemeClr val="tx1"/>
                </a:solidFill>
                <a:latin typeface="Sassoon Primary Std" panose="020B0503020103030203" pitchFamily="34" charset="0"/>
              </a:rPr>
              <a:t>British Values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Democracy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Rule of Law</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Individual liberty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Tolerance of different faiths and beliefs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Mutual respect</a:t>
            </a:r>
            <a:endParaRPr lang="en-GB" sz="1400" b="1"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We want our children to become responsible, active citizens who participate in democracy and public life with respect for diversity and a commitment to working towards greater community cohesion.</a:t>
            </a:r>
            <a:r>
              <a:rPr lang="en-GB" sz="1000" dirty="0"/>
              <a:t> </a:t>
            </a:r>
            <a:r>
              <a:rPr lang="en-GB" sz="1000" dirty="0">
                <a:solidFill>
                  <a:schemeClr val="tx1"/>
                </a:solidFill>
                <a:latin typeface="Sassoon Primary Std" panose="020B0503020103030203" pitchFamily="34" charset="0"/>
              </a:rPr>
              <a:t>Through engaging lessons, challenge and appropriate activities, we can give them a better understanding of themselves and others in the ‘community of communities’ in which they live.</a:t>
            </a:r>
            <a:r>
              <a:rPr lang="en-GB" sz="1000" b="1" dirty="0">
                <a:solidFill>
                  <a:schemeClr val="tx1"/>
                </a:solidFill>
                <a:latin typeface="Sassoon Primary Std" panose="020B0503020103030203" pitchFamily="34" charset="0"/>
              </a:rPr>
              <a:t> </a:t>
            </a:r>
            <a:r>
              <a:rPr lang="en-GB" sz="1000" dirty="0">
                <a:solidFill>
                  <a:schemeClr val="tx1"/>
                </a:solidFill>
                <a:latin typeface="Sassoon Primary Std" panose="020B0503020103030203" pitchFamily="34" charset="0"/>
              </a:rPr>
              <a:t>Children will develop their understanding of British values </a:t>
            </a: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285750" indent="-285750" algn="ctr">
              <a:buFont typeface="Arial" panose="020B0604020202020204" pitchFamily="34" charset="0"/>
              <a:buChar char="•"/>
            </a:pPr>
            <a:endParaRPr lang="en-GB" dirty="0">
              <a:latin typeface="Sassoon Primary Std" panose="020B0503020103030203" pitchFamily="34" charset="0"/>
            </a:endParaRPr>
          </a:p>
        </p:txBody>
      </p:sp>
      <p:sp>
        <p:nvSpPr>
          <p:cNvPr id="9" name="Rounded Rectangle 8"/>
          <p:cNvSpPr/>
          <p:nvPr/>
        </p:nvSpPr>
        <p:spPr>
          <a:xfrm>
            <a:off x="5881639" y="754189"/>
            <a:ext cx="2202087" cy="1810919"/>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Golden Threads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Sustainability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Diversity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Religion</a:t>
            </a:r>
          </a:p>
          <a:p>
            <a:pPr algn="ct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Substantive concepts, or golden threads of sustainability, diversity and religion will weave throughout the curriculum</a:t>
            </a:r>
            <a:r>
              <a:rPr lang="en-GB" sz="1000" dirty="0">
                <a:solidFill>
                  <a:schemeClr val="tx1"/>
                </a:solidFill>
              </a:rPr>
              <a:t>.</a:t>
            </a:r>
          </a:p>
          <a:p>
            <a:pPr algn="ctr"/>
            <a:endParaRPr lang="en-GB" sz="2000" b="1" dirty="0">
              <a:solidFill>
                <a:schemeClr val="tx1"/>
              </a:solidFill>
              <a:latin typeface="Sassoon Primary Std" panose="020B0503020103030203" pitchFamily="34" charset="0"/>
            </a:endParaRPr>
          </a:p>
          <a:p>
            <a:pPr algn="ctr"/>
            <a:endParaRPr lang="en-GB" sz="1200" dirty="0"/>
          </a:p>
        </p:txBody>
      </p:sp>
      <p:sp>
        <p:nvSpPr>
          <p:cNvPr id="10" name="Rounded Rectangle 9"/>
          <p:cNvSpPr/>
          <p:nvPr/>
        </p:nvSpPr>
        <p:spPr>
          <a:xfrm>
            <a:off x="134411" y="248658"/>
            <a:ext cx="2749902" cy="2517911"/>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Cultural Capital</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Broader understanding of the world.</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Vocabulary</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Cultural experiences</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Personal skills</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Cultural capital is the essential knowledge that children need to prepare them for their future success. It is about giving children the best possible start to their early education. Our cultural capital helps form our understanding, knowledge, experiences, thoughts and opinions. It helps us achieve goals, be successful, try different things and share our experiences with others.</a:t>
            </a:r>
          </a:p>
          <a:p>
            <a:pPr algn="ctr"/>
            <a:endParaRPr lang="en-GB" dirty="0"/>
          </a:p>
        </p:txBody>
      </p:sp>
      <p:sp>
        <p:nvSpPr>
          <p:cNvPr id="29" name="Rounded Rectangle 28"/>
          <p:cNvSpPr/>
          <p:nvPr/>
        </p:nvSpPr>
        <p:spPr>
          <a:xfrm>
            <a:off x="299303" y="2823696"/>
            <a:ext cx="4368112" cy="3785646"/>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u="sng" dirty="0">
                <a:latin typeface="Sassoon Primary Std" panose="020B0503020103030203" pitchFamily="34" charset="0"/>
              </a:rPr>
              <a:t>ENGLISH</a:t>
            </a:r>
          </a:p>
          <a:p>
            <a:pPr algn="ctr"/>
            <a:endParaRPr lang="en-GB" sz="1050" u="sng" dirty="0">
              <a:latin typeface="Sassoon Primary Std" panose="020B0503020103030203" pitchFamily="34" charset="0"/>
            </a:endParaRPr>
          </a:p>
          <a:p>
            <a:pPr marL="171450" indent="-171450">
              <a:buFont typeface="Arial" panose="020B0604020202020204" pitchFamily="34" charset="0"/>
              <a:buChar char="•"/>
            </a:pPr>
            <a:r>
              <a:rPr lang="en-GB" sz="1050" dirty="0">
                <a:latin typeface="Sassoon Primary Std" panose="020B0503020103030203" pitchFamily="34" charset="0"/>
              </a:rPr>
              <a:t>Third person narrative – The Whale / The Boy, The Mole, The Fox and the Horse </a:t>
            </a:r>
          </a:p>
          <a:p>
            <a:pPr marL="171450" indent="-171450">
              <a:buFont typeface="Arial" panose="020B0604020202020204" pitchFamily="34" charset="0"/>
              <a:buChar char="•"/>
            </a:pPr>
            <a:r>
              <a:rPr lang="en-GB" sz="1050" dirty="0">
                <a:latin typeface="Sassoon Primary Std" panose="020B0503020103030203" pitchFamily="34" charset="0"/>
              </a:rPr>
              <a:t>Non Fiction – Balanced Argument – ‘Should we feed animals in national parks?</a:t>
            </a:r>
          </a:p>
          <a:p>
            <a:pPr marL="171450" indent="-171450">
              <a:buFont typeface="Arial" panose="020B0604020202020204" pitchFamily="34" charset="0"/>
              <a:buChar char="•"/>
            </a:pPr>
            <a:r>
              <a:rPr lang="en-GB" sz="1050" dirty="0">
                <a:latin typeface="Sassoon Primary Std" panose="020B0503020103030203" pitchFamily="34" charset="0"/>
              </a:rPr>
              <a:t>Whole Class Reading sessions – 3 lessons per Week (Variety of text types)</a:t>
            </a:r>
          </a:p>
          <a:p>
            <a:pPr marL="285750" indent="-285750">
              <a:buFont typeface="Arial" panose="020B0604020202020204" pitchFamily="34" charset="0"/>
              <a:buChar char="•"/>
            </a:pPr>
            <a:r>
              <a:rPr lang="en-GB" sz="1050" dirty="0">
                <a:latin typeface="Sassoon Primary Std" panose="020B0503020103030203" pitchFamily="34" charset="0"/>
              </a:rPr>
              <a:t>Spelling – 5 x 10 </a:t>
            </a:r>
            <a:r>
              <a:rPr lang="en-GB" sz="1050" dirty="0" err="1">
                <a:latin typeface="Sassoon Primary Std" panose="020B0503020103030203" pitchFamily="34" charset="0"/>
              </a:rPr>
              <a:t>mins</a:t>
            </a:r>
            <a:r>
              <a:rPr lang="en-GB" sz="1050" dirty="0">
                <a:latin typeface="Sassoon Primary Std" panose="020B0503020103030203" pitchFamily="34" charset="0"/>
              </a:rPr>
              <a:t> lesson week two.</a:t>
            </a:r>
          </a:p>
          <a:p>
            <a:pPr marL="285750" indent="-285750">
              <a:buFont typeface="Arial" panose="020B0604020202020204" pitchFamily="34" charset="0"/>
              <a:buChar char="•"/>
            </a:pPr>
            <a:r>
              <a:rPr lang="en-GB" sz="1050" dirty="0">
                <a:latin typeface="Sassoon Primary Std" panose="020B0503020103030203" pitchFamily="34" charset="0"/>
              </a:rPr>
              <a:t>Grammar – 1 hour focus lesson on NC skills.</a:t>
            </a:r>
          </a:p>
          <a:p>
            <a:pPr marL="171450" indent="-171450">
              <a:buFont typeface="Arial" panose="020B0604020202020204" pitchFamily="34" charset="0"/>
              <a:buChar char="•"/>
            </a:pPr>
            <a:r>
              <a:rPr lang="en-GB" sz="1050" dirty="0">
                <a:latin typeface="Sassoon Primary Std" panose="020B0503020103030203" pitchFamily="34" charset="0"/>
              </a:rPr>
              <a:t>Class novel - </a:t>
            </a:r>
          </a:p>
          <a:p>
            <a:pPr algn="ctr"/>
            <a:endParaRPr lang="en-GB" sz="1050" dirty="0">
              <a:solidFill>
                <a:schemeClr val="tx1"/>
              </a:solidFill>
              <a:latin typeface="Sassoon Primary Std" panose="020B0503020103030203" pitchFamily="34" charset="0"/>
            </a:endParaRPr>
          </a:p>
          <a:p>
            <a:pPr algn="ctr"/>
            <a:r>
              <a:rPr lang="en-GB" sz="1050" dirty="0">
                <a:solidFill>
                  <a:schemeClr val="tx1"/>
                </a:solidFill>
                <a:latin typeface="Sassoon Primary Std" panose="020B0503020103030203" pitchFamily="34" charset="0"/>
              </a:rPr>
              <a:t>Should we feed animals in national parks? – Rule of law – How law apply to the natural world and aid with protection.</a:t>
            </a:r>
          </a:p>
          <a:p>
            <a:pPr algn="ctr"/>
            <a:endParaRPr lang="en-GB" sz="1050" dirty="0">
              <a:solidFill>
                <a:schemeClr val="tx1"/>
              </a:solidFill>
              <a:latin typeface="Sassoon Primary Std" panose="020B0503020103030203" pitchFamily="34" charset="0"/>
            </a:endParaRPr>
          </a:p>
          <a:p>
            <a:pPr algn="ctr"/>
            <a:r>
              <a:rPr lang="en-GB" sz="1050" dirty="0">
                <a:solidFill>
                  <a:schemeClr val="tx1"/>
                </a:solidFill>
                <a:latin typeface="Sassoon Primary Std" panose="020B0503020103030203" pitchFamily="34" charset="0"/>
              </a:rPr>
              <a:t>The Whale / The Boy, The Mole, The Fox and The Horse – Broader understanding of the world – experiences from a sea  / natural setting.</a:t>
            </a:r>
          </a:p>
          <a:p>
            <a:pPr algn="ctr"/>
            <a:endParaRPr lang="en-GB" sz="1050" dirty="0">
              <a:solidFill>
                <a:schemeClr val="tx1"/>
              </a:solidFill>
              <a:latin typeface="Sassoon Primary Std" panose="020B0503020103030203" pitchFamily="34" charset="0"/>
            </a:endParaRPr>
          </a:p>
          <a:p>
            <a:pPr algn="ctr"/>
            <a:r>
              <a:rPr lang="en-GB" sz="1050" dirty="0">
                <a:solidFill>
                  <a:schemeClr val="tx1"/>
                </a:solidFill>
                <a:latin typeface="Sassoon Primary Std" panose="020B0503020103030203" pitchFamily="34" charset="0"/>
              </a:rPr>
              <a:t>Should we feed animals in national parks? – Sustainability – Taking care of the natural world / the role of animals in our lives.</a:t>
            </a:r>
          </a:p>
          <a:p>
            <a:pPr algn="ctr"/>
            <a:endParaRPr lang="en-GB" sz="1050" dirty="0">
              <a:solidFill>
                <a:schemeClr val="tx1"/>
              </a:solidFill>
              <a:latin typeface="Sassoon Primary Std" panose="020B0503020103030203" pitchFamily="34" charset="0"/>
            </a:endParaRPr>
          </a:p>
          <a:p>
            <a:pPr marL="171450" indent="-171450">
              <a:buFont typeface="Arial" panose="020B0604020202020204" pitchFamily="34" charset="0"/>
              <a:buChar char="•"/>
            </a:pPr>
            <a:endParaRPr lang="en-GB" sz="1050" dirty="0">
              <a:latin typeface="Sassoon Primary Std" panose="020B0503020103030203" pitchFamily="34" charset="0"/>
            </a:endParaRPr>
          </a:p>
        </p:txBody>
      </p:sp>
      <p:sp>
        <p:nvSpPr>
          <p:cNvPr id="30" name="Rounded Rectangle 29"/>
          <p:cNvSpPr/>
          <p:nvPr/>
        </p:nvSpPr>
        <p:spPr>
          <a:xfrm>
            <a:off x="4757210" y="2768977"/>
            <a:ext cx="3659736" cy="3931413"/>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algn="ctr"/>
            <a:r>
              <a:rPr lang="en-GB" u="sng" dirty="0">
                <a:latin typeface="Sassoon Primary Std" panose="020B0503020103030203" pitchFamily="34" charset="0"/>
              </a:rPr>
              <a:t>MATHS</a:t>
            </a:r>
            <a:endParaRPr lang="en-GB" sz="1050" u="sng" dirty="0">
              <a:solidFill>
                <a:schemeClr val="tx1"/>
              </a:solidFill>
              <a:latin typeface="Sassoon Primary Std" panose="020B0503020103030203" pitchFamily="34" charset="0"/>
            </a:endParaRPr>
          </a:p>
          <a:p>
            <a:pPr algn="ctr"/>
            <a:endParaRPr lang="en-GB" sz="1050" u="sng" dirty="0">
              <a:solidFill>
                <a:schemeClr val="tx1"/>
              </a:solidFill>
              <a:latin typeface="Sassoon Primary Std" panose="020B0503020103030203" pitchFamily="34" charset="0"/>
            </a:endParaRPr>
          </a:p>
          <a:p>
            <a:pPr algn="ctr"/>
            <a:r>
              <a:rPr lang="en-GB" sz="1050" u="sng" dirty="0">
                <a:solidFill>
                  <a:schemeClr val="tx1"/>
                </a:solidFill>
                <a:latin typeface="Sassoon Primary Std" panose="020B0503020103030203" pitchFamily="34" charset="0"/>
              </a:rPr>
              <a:t>Decimals</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Making wholes with tenths and hundredths.</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Comparing and ordering.</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Rounding decimals.</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Halves and quarters as decimals.</a:t>
            </a:r>
          </a:p>
          <a:p>
            <a:pPr algn="ctr"/>
            <a:r>
              <a:rPr lang="en-GB" sz="1050" u="sng" dirty="0">
                <a:solidFill>
                  <a:schemeClr val="tx1"/>
                </a:solidFill>
                <a:latin typeface="Sassoon Primary Std" panose="020B0503020103030203" pitchFamily="34" charset="0"/>
              </a:rPr>
              <a:t>Money</a:t>
            </a:r>
          </a:p>
          <a:p>
            <a:pPr marL="171450" indent="-171450">
              <a:buFont typeface="Arial" panose="020B0604020202020204" pitchFamily="34" charset="0"/>
              <a:buChar char="•"/>
            </a:pPr>
            <a:r>
              <a:rPr lang="en-GB" sz="1050" dirty="0">
                <a:latin typeface="Sassoon Primary Std" panose="020B0503020103030203" pitchFamily="34" charset="0"/>
              </a:rPr>
              <a:t>Write decimals using money.</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Convert pounds and pence.</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Compare, estimate and calculate with money.</a:t>
            </a:r>
          </a:p>
          <a:p>
            <a:pPr algn="ctr"/>
            <a:r>
              <a:rPr lang="en-GB" sz="1050" u="sng" dirty="0">
                <a:solidFill>
                  <a:schemeClr val="tx1"/>
                </a:solidFill>
                <a:latin typeface="Sassoon Primary Std" panose="020B0503020103030203" pitchFamily="34" charset="0"/>
              </a:rPr>
              <a:t>Time</a:t>
            </a:r>
          </a:p>
          <a:p>
            <a:pPr marL="285750" indent="-285750">
              <a:buFont typeface="Arial" panose="020B0604020202020204" pitchFamily="34" charset="0"/>
              <a:buChar char="•"/>
            </a:pPr>
            <a:r>
              <a:rPr lang="en-GB" sz="1050" dirty="0">
                <a:latin typeface="Sassoon Primary Std" panose="020B0503020103030203" pitchFamily="34" charset="0"/>
              </a:rPr>
              <a:t>Years, months, weeks, days.</a:t>
            </a:r>
          </a:p>
          <a:p>
            <a:pPr marL="285750" indent="-285750">
              <a:buFont typeface="Arial" panose="020B0604020202020204" pitchFamily="34" charset="0"/>
              <a:buChar char="•"/>
            </a:pPr>
            <a:r>
              <a:rPr lang="en-GB" sz="1050" dirty="0">
                <a:latin typeface="Sassoon Primary Std" panose="020B0503020103030203" pitchFamily="34" charset="0"/>
              </a:rPr>
              <a:t>Hours, minutes, seconds.</a:t>
            </a:r>
          </a:p>
          <a:p>
            <a:pPr marL="285750" indent="-285750">
              <a:buFont typeface="Arial" panose="020B0604020202020204" pitchFamily="34" charset="0"/>
              <a:buChar char="•"/>
            </a:pPr>
            <a:r>
              <a:rPr lang="en-GB" sz="1050" dirty="0">
                <a:latin typeface="Sassoon Primary Std" panose="020B0503020103030203" pitchFamily="34" charset="0"/>
              </a:rPr>
              <a:t>Convert analogue and digital.</a:t>
            </a:r>
          </a:p>
          <a:p>
            <a:pPr marL="285750" indent="-285750">
              <a:buFont typeface="Arial" panose="020B0604020202020204" pitchFamily="34" charset="0"/>
              <a:buChar char="•"/>
            </a:pPr>
            <a:r>
              <a:rPr lang="en-GB" sz="1050" dirty="0">
                <a:latin typeface="Sassoon Primary Std" panose="020B0503020103030203" pitchFamily="34" charset="0"/>
              </a:rPr>
              <a:t>Convert 24 hour clock.</a:t>
            </a:r>
          </a:p>
          <a:p>
            <a:pPr algn="ctr"/>
            <a:r>
              <a:rPr lang="en-GB" sz="1050" u="sng" dirty="0">
                <a:solidFill>
                  <a:schemeClr val="tx1"/>
                </a:solidFill>
                <a:latin typeface="Sassoon Primary Std" panose="020B0503020103030203" pitchFamily="34" charset="0"/>
              </a:rPr>
              <a:t>Shape</a:t>
            </a:r>
          </a:p>
          <a:p>
            <a:pPr marL="171450" indent="-171450">
              <a:buFont typeface="Arial" panose="020B0604020202020204" pitchFamily="34" charset="0"/>
              <a:buChar char="•"/>
            </a:pPr>
            <a:r>
              <a:rPr lang="en-GB" sz="1050" dirty="0">
                <a:latin typeface="Sassoon Primary Std" panose="020B0503020103030203" pitchFamily="34" charset="0"/>
              </a:rPr>
              <a:t>Identify, compare and order angles.</a:t>
            </a:r>
          </a:p>
          <a:p>
            <a:pPr marL="171450" indent="-171450">
              <a:buFont typeface="Arial" panose="020B0604020202020204" pitchFamily="34" charset="0"/>
              <a:buChar char="•"/>
            </a:pPr>
            <a:r>
              <a:rPr lang="en-GB" sz="1050" dirty="0">
                <a:latin typeface="Sassoon Primary Std" panose="020B0503020103030203" pitchFamily="34" charset="0"/>
              </a:rPr>
              <a:t>Triangles, quadrilaterals and polygons.</a:t>
            </a:r>
          </a:p>
          <a:p>
            <a:pPr marL="171450" indent="-171450">
              <a:buFont typeface="Arial" panose="020B0604020202020204" pitchFamily="34" charset="0"/>
              <a:buChar char="•"/>
            </a:pPr>
            <a:r>
              <a:rPr lang="en-GB" sz="1050" dirty="0">
                <a:latin typeface="Sassoon Primary Std" panose="020B0503020103030203" pitchFamily="34" charset="0"/>
              </a:rPr>
              <a:t>Symmetry.</a:t>
            </a:r>
          </a:p>
          <a:p>
            <a:pPr algn="ctr"/>
            <a:r>
              <a:rPr lang="en-GB" sz="1050" u="sng" dirty="0">
                <a:solidFill>
                  <a:schemeClr val="tx1"/>
                </a:solidFill>
                <a:latin typeface="Sassoon Primary Std" panose="020B0503020103030203" pitchFamily="34" charset="0"/>
              </a:rPr>
              <a:t>Statistics</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Interpret charts and line graphs.</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Comparison, sum and difference.</a:t>
            </a:r>
          </a:p>
          <a:p>
            <a:pPr algn="ctr"/>
            <a:r>
              <a:rPr lang="en-GB" sz="1050" u="sng" dirty="0">
                <a:solidFill>
                  <a:schemeClr val="tx1"/>
                </a:solidFill>
                <a:latin typeface="Sassoon Primary Std" panose="020B0503020103030203" pitchFamily="34" charset="0"/>
              </a:rPr>
              <a:t>Position and Direction</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Describe and plot using coordinates.</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Draw 2D shapes on a  grid.</a:t>
            </a:r>
          </a:p>
          <a:p>
            <a:pPr marL="171450" indent="-171450">
              <a:buFont typeface="Arial" panose="020B0604020202020204" pitchFamily="34" charset="0"/>
              <a:buChar char="•"/>
            </a:pPr>
            <a:r>
              <a:rPr lang="en-GB" sz="1050" dirty="0">
                <a:solidFill>
                  <a:schemeClr val="bg1"/>
                </a:solidFill>
                <a:latin typeface="Sassoon Primary Std" panose="020B0503020103030203" pitchFamily="34" charset="0"/>
              </a:rPr>
              <a:t>Translate on a grid</a:t>
            </a:r>
            <a:r>
              <a:rPr lang="en-GB" sz="800" dirty="0">
                <a:solidFill>
                  <a:schemeClr val="tx1"/>
                </a:solidFill>
                <a:latin typeface="Sassoon Primary Std" panose="020B0503020103030203" pitchFamily="34" charset="0"/>
              </a:rPr>
              <a:t> </a:t>
            </a:r>
            <a:endParaRPr lang="en-GB" sz="500" dirty="0">
              <a:latin typeface="Sassoon Primary Std" panose="020B0503020103030203" pitchFamily="34" charset="0"/>
            </a:endParaRPr>
          </a:p>
        </p:txBody>
      </p:sp>
      <p:sp>
        <p:nvSpPr>
          <p:cNvPr id="31" name="Rounded Rectangle 30"/>
          <p:cNvSpPr/>
          <p:nvPr/>
        </p:nvSpPr>
        <p:spPr>
          <a:xfrm>
            <a:off x="8506741" y="2766569"/>
            <a:ext cx="3447351" cy="3933822"/>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u="sng" dirty="0">
                <a:solidFill>
                  <a:schemeClr val="bg1"/>
                </a:solidFill>
                <a:latin typeface="Sassoon Infant Std" panose="020B0503020103030203" pitchFamily="34" charset="0"/>
              </a:rPr>
              <a:t>SCIENCE</a:t>
            </a:r>
            <a:endParaRPr lang="en-GB" sz="1000" u="sng" dirty="0">
              <a:solidFill>
                <a:schemeClr val="bg1"/>
              </a:solidFill>
              <a:latin typeface="Sassoon Infant Std" panose="020B0503020103030203" pitchFamily="34" charset="0"/>
            </a:endParaRPr>
          </a:p>
          <a:p>
            <a:pPr algn="ctr"/>
            <a:endParaRPr lang="en-GB" sz="1000" u="sng" dirty="0">
              <a:solidFill>
                <a:schemeClr val="bg1"/>
              </a:solidFill>
              <a:latin typeface="Sassoon Infant Std" panose="020B0503020103030203" pitchFamily="34" charset="0"/>
            </a:endParaRPr>
          </a:p>
          <a:p>
            <a:pPr marL="285750" indent="-285750">
              <a:buFont typeface="Arial" panose="020B0604020202020204" pitchFamily="34" charset="0"/>
              <a:buChar char="•"/>
            </a:pPr>
            <a:r>
              <a:rPr lang="en-GB" sz="1000" dirty="0">
                <a:latin typeface="Sassoon Infant Std" panose="020B0503020103030203" pitchFamily="34" charset="0"/>
              </a:rPr>
              <a:t>Use classification keys to search for living things in our local and wider environment</a:t>
            </a:r>
          </a:p>
          <a:p>
            <a:pPr marL="285750" indent="-285750">
              <a:buFont typeface="Arial" panose="020B0604020202020204" pitchFamily="34" charset="0"/>
              <a:buChar char="•"/>
            </a:pPr>
            <a:r>
              <a:rPr lang="en-GB" sz="1000" dirty="0">
                <a:latin typeface="Sassoon Infant Std" panose="020B0503020103030203" pitchFamily="34" charset="0"/>
              </a:rPr>
              <a:t>Finding pitch and volume of different instruments and sounds</a:t>
            </a:r>
          </a:p>
          <a:p>
            <a:pPr marL="285750" indent="-285750">
              <a:buFont typeface="Arial" panose="020B0604020202020204" pitchFamily="34" charset="0"/>
              <a:buChar char="•"/>
            </a:pPr>
            <a:r>
              <a:rPr lang="en-GB" sz="1000" dirty="0">
                <a:latin typeface="Sassoon Infant Std" panose="020B0503020103030203" pitchFamily="34" charset="0"/>
              </a:rPr>
              <a:t>Describe how food chains are affected other factors.</a:t>
            </a:r>
          </a:p>
          <a:p>
            <a:pPr marL="285750" indent="-285750">
              <a:buFont typeface="Arial" panose="020B0604020202020204" pitchFamily="34" charset="0"/>
              <a:buChar char="•"/>
            </a:pPr>
            <a:r>
              <a:rPr lang="en-GB" sz="1000" dirty="0">
                <a:latin typeface="Sassoon Infant Std" panose="020B0503020103030203" pitchFamily="34" charset="0"/>
              </a:rPr>
              <a:t>Compare and group materials according to their state of matter.</a:t>
            </a:r>
          </a:p>
          <a:p>
            <a:pPr marL="285750" indent="-285750">
              <a:buFont typeface="Arial" panose="020B0604020202020204" pitchFamily="34" charset="0"/>
              <a:buChar char="•"/>
            </a:pPr>
            <a:r>
              <a:rPr lang="en-GB" sz="1000" dirty="0">
                <a:latin typeface="Sassoon Infant Std" panose="020B0503020103030203" pitchFamily="34" charset="0"/>
              </a:rPr>
              <a:t>Explore the part that flowers play in the life cycle of flowering plants, including pollination, seed formation and seed dispersal</a:t>
            </a:r>
          </a:p>
          <a:p>
            <a:pPr marL="285750" indent="-285750">
              <a:buFont typeface="Arial" panose="020B0604020202020204" pitchFamily="34" charset="0"/>
              <a:buChar char="•"/>
            </a:pPr>
            <a:r>
              <a:rPr lang="en-GB" sz="1000" dirty="0">
                <a:latin typeface="Sassoon Infant Std" panose="020B0503020103030203" pitchFamily="34" charset="0"/>
              </a:rPr>
              <a:t>Identify whether or not a lamp will light in a simple series circuit, based on whether or not the lamp is part of a complete loop with a battery</a:t>
            </a:r>
          </a:p>
          <a:p>
            <a:pPr marL="285750" indent="-285750">
              <a:buFont typeface="Arial" panose="020B0604020202020204" pitchFamily="34" charset="0"/>
              <a:buChar char="•"/>
            </a:pPr>
            <a:r>
              <a:rPr lang="en-GB" sz="1000" dirty="0">
                <a:latin typeface="Sassoon Infant Std" panose="020B0503020103030203" pitchFamily="34" charset="0"/>
              </a:rPr>
              <a:t>Recognise that a switch opens and closes a circuit and associate this with whether or not a lamp lights in a simple series circuit</a:t>
            </a:r>
          </a:p>
          <a:p>
            <a:pPr marL="285750" indent="-285750">
              <a:buFont typeface="Arial" panose="020B0604020202020204" pitchFamily="34" charset="0"/>
              <a:buChar char="•"/>
            </a:pPr>
            <a:r>
              <a:rPr lang="en-GB" sz="1000" dirty="0">
                <a:latin typeface="Sassoon Infant Std" panose="020B0503020103030203" pitchFamily="34" charset="0"/>
              </a:rPr>
              <a:t>Observe that some materials change state when they are heated or cooled, and measure or research the temperature at which this happens in degrees Celsius (°C) - scientific enquiry</a:t>
            </a:r>
          </a:p>
          <a:p>
            <a:pPr marL="285750" indent="-285750">
              <a:buFont typeface="Arial" panose="020B0604020202020204" pitchFamily="34" charset="0"/>
              <a:buChar char="•"/>
            </a:pPr>
            <a:endParaRPr lang="en-GB" sz="1000" dirty="0">
              <a:latin typeface="Sassoon Infant Std" panose="020B0503020103030203" pitchFamily="34" charset="0"/>
            </a:endParaRPr>
          </a:p>
          <a:p>
            <a:pPr algn="ctr"/>
            <a:r>
              <a:rPr lang="en-GB" sz="1000" dirty="0">
                <a:latin typeface="Sassoon Primary Std" panose="020B0503020103030203" pitchFamily="34" charset="0"/>
              </a:rPr>
              <a:t> </a:t>
            </a:r>
          </a:p>
        </p:txBody>
      </p:sp>
      <p:pic>
        <p:nvPicPr>
          <p:cNvPr id="57" name="Picture 56"/>
          <p:cNvPicPr>
            <a:picLocks noChangeAspect="1"/>
          </p:cNvPicPr>
          <p:nvPr/>
        </p:nvPicPr>
        <p:blipFill>
          <a:blip r:embed="rId2"/>
          <a:stretch>
            <a:fillRect/>
          </a:stretch>
        </p:blipFill>
        <p:spPr>
          <a:xfrm>
            <a:off x="10922484" y="613194"/>
            <a:ext cx="353959" cy="355862"/>
          </a:xfrm>
          <a:prstGeom prst="rect">
            <a:avLst/>
          </a:prstGeom>
        </p:spPr>
      </p:pic>
      <p:pic>
        <p:nvPicPr>
          <p:cNvPr id="61" name="Picture 60"/>
          <p:cNvPicPr>
            <a:picLocks noChangeAspect="1"/>
          </p:cNvPicPr>
          <p:nvPr/>
        </p:nvPicPr>
        <p:blipFill rotWithShape="1">
          <a:blip r:embed="rId3"/>
          <a:srcRect l="19296" r="23507"/>
          <a:stretch/>
        </p:blipFill>
        <p:spPr>
          <a:xfrm>
            <a:off x="2260602" y="754189"/>
            <a:ext cx="418693" cy="411150"/>
          </a:xfrm>
          <a:prstGeom prst="rect">
            <a:avLst/>
          </a:prstGeom>
          <a:ln>
            <a:solidFill>
              <a:schemeClr val="tx1"/>
            </a:solidFill>
          </a:ln>
        </p:spPr>
      </p:pic>
      <p:pic>
        <p:nvPicPr>
          <p:cNvPr id="62" name="Picture 61"/>
          <p:cNvPicPr>
            <a:picLocks noChangeAspect="1"/>
          </p:cNvPicPr>
          <p:nvPr/>
        </p:nvPicPr>
        <p:blipFill>
          <a:blip r:embed="rId4"/>
          <a:stretch>
            <a:fillRect/>
          </a:stretch>
        </p:blipFill>
        <p:spPr>
          <a:xfrm>
            <a:off x="458708" y="4866481"/>
            <a:ext cx="182763" cy="182763"/>
          </a:xfrm>
          <a:prstGeom prst="rect">
            <a:avLst/>
          </a:prstGeom>
        </p:spPr>
      </p:pic>
      <p:pic>
        <p:nvPicPr>
          <p:cNvPr id="65" name="Picture 64"/>
          <p:cNvPicPr>
            <a:picLocks noChangeAspect="1"/>
          </p:cNvPicPr>
          <p:nvPr/>
        </p:nvPicPr>
        <p:blipFill>
          <a:blip r:embed="rId5">
            <a:extLst>
              <a:ext uri="{BEBA8EAE-BF5A-486C-A8C5-ECC9F3942E4B}">
                <a14:imgProps xmlns:a14="http://schemas.microsoft.com/office/drawing/2010/main">
                  <a14:imgLayer r:embed="rId6">
                    <a14:imgEffect>
                      <a14:backgroundRemoval t="9924" b="100000" l="0" r="100000"/>
                    </a14:imgEffect>
                  </a14:imgLayer>
                </a14:imgProps>
              </a:ext>
            </a:extLst>
          </a:blip>
          <a:stretch>
            <a:fillRect/>
          </a:stretch>
        </p:blipFill>
        <p:spPr>
          <a:xfrm>
            <a:off x="7424126" y="1041693"/>
            <a:ext cx="580899" cy="494142"/>
          </a:xfrm>
          <a:prstGeom prst="rect">
            <a:avLst/>
          </a:prstGeom>
        </p:spPr>
      </p:pic>
      <p:sp>
        <p:nvSpPr>
          <p:cNvPr id="68" name="Rounded Rectangle 67"/>
          <p:cNvSpPr/>
          <p:nvPr/>
        </p:nvSpPr>
        <p:spPr>
          <a:xfrm>
            <a:off x="2974108" y="100887"/>
            <a:ext cx="4151113" cy="5426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Sassoon Primary Std" panose="020B0503020103030203" pitchFamily="34" charset="0"/>
              </a:rPr>
              <a:t>YEAR 4 – SUMMER TERM 2026</a:t>
            </a:r>
          </a:p>
        </p:txBody>
      </p:sp>
      <p:pic>
        <p:nvPicPr>
          <p:cNvPr id="15" name="Picture 14"/>
          <p:cNvPicPr>
            <a:picLocks noChangeAspect="1"/>
          </p:cNvPicPr>
          <p:nvPr/>
        </p:nvPicPr>
        <p:blipFill>
          <a:blip r:embed="rId7">
            <a:extLst>
              <a:ext uri="{BEBA8EAE-BF5A-486C-A8C5-ECC9F3942E4B}">
                <a14:imgProps xmlns:a14="http://schemas.microsoft.com/office/drawing/2010/main">
                  <a14:imgLayer r:embed="rId6">
                    <a14:imgEffect>
                      <a14:backgroundRemoval t="0" b="100000" l="649" r="100000"/>
                    </a14:imgEffect>
                  </a14:imgLayer>
                </a14:imgProps>
              </a:ext>
            </a:extLst>
          </a:blip>
          <a:stretch>
            <a:fillRect/>
          </a:stretch>
        </p:blipFill>
        <p:spPr>
          <a:xfrm>
            <a:off x="397713" y="5740372"/>
            <a:ext cx="243758" cy="207353"/>
          </a:xfrm>
          <a:prstGeom prst="rect">
            <a:avLst/>
          </a:prstGeom>
        </p:spPr>
      </p:pic>
      <p:pic>
        <p:nvPicPr>
          <p:cNvPr id="17" name="Picture 16"/>
          <p:cNvPicPr>
            <a:picLocks noChangeAspect="1"/>
          </p:cNvPicPr>
          <p:nvPr/>
        </p:nvPicPr>
        <p:blipFill rotWithShape="1">
          <a:blip r:embed="rId3"/>
          <a:srcRect l="19296" r="23507"/>
          <a:stretch/>
        </p:blipFill>
        <p:spPr>
          <a:xfrm>
            <a:off x="501703" y="5353717"/>
            <a:ext cx="186116" cy="182763"/>
          </a:xfrm>
          <a:prstGeom prst="rect">
            <a:avLst/>
          </a:prstGeom>
          <a:ln>
            <a:solidFill>
              <a:schemeClr val="tx1"/>
            </a:solidFill>
          </a:ln>
        </p:spPr>
      </p:pic>
      <p:sp>
        <p:nvSpPr>
          <p:cNvPr id="2" name="Rounded Rectangle 18">
            <a:extLst>
              <a:ext uri="{FF2B5EF4-FFF2-40B4-BE49-F238E27FC236}">
                <a16:creationId xmlns:a16="http://schemas.microsoft.com/office/drawing/2014/main" id="{DAEC60B7-E21D-8901-277E-675429E81DDA}"/>
              </a:ext>
            </a:extLst>
          </p:cNvPr>
          <p:cNvSpPr/>
          <p:nvPr/>
        </p:nvSpPr>
        <p:spPr>
          <a:xfrm>
            <a:off x="2974335" y="755136"/>
            <a:ext cx="2828601" cy="1903152"/>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Spirituality</a:t>
            </a:r>
          </a:p>
          <a:p>
            <a:pPr algn="ctr"/>
            <a:r>
              <a:rPr lang="en-GB" sz="1000" dirty="0">
                <a:solidFill>
                  <a:schemeClr val="tx1"/>
                </a:solidFill>
                <a:latin typeface="Sassoon Primary Std" panose="020B0503020103030203" pitchFamily="34" charset="0"/>
              </a:rPr>
              <a:t>We work together to encourage everyone to develop the 4 concepts of spirituality: self, others, world and beauty and beyond.</a:t>
            </a:r>
          </a:p>
          <a:p>
            <a:pPr algn="ctr"/>
            <a:endParaRPr lang="en-GB" sz="1000"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Encounter - Learning about life</a:t>
            </a:r>
          </a:p>
          <a:p>
            <a:pPr algn="ctr"/>
            <a:r>
              <a:rPr lang="en-GB" sz="1000" dirty="0">
                <a:solidFill>
                  <a:schemeClr val="tx1"/>
                </a:solidFill>
                <a:latin typeface="Sassoon Primary Std" panose="020B0503020103030203" pitchFamily="34" charset="0"/>
              </a:rPr>
              <a:t>Reflection - Learning from life</a:t>
            </a:r>
          </a:p>
          <a:p>
            <a:pPr algn="ctr"/>
            <a:r>
              <a:rPr lang="en-GB" sz="1000" dirty="0">
                <a:solidFill>
                  <a:schemeClr val="tx1"/>
                </a:solidFill>
                <a:latin typeface="Sassoon Primary Std" panose="020B0503020103030203" pitchFamily="34" charset="0"/>
              </a:rPr>
              <a:t>Respond - Putting into action what we believe</a:t>
            </a:r>
          </a:p>
          <a:p>
            <a:pPr marL="171450" indent="-171450" algn="ctr">
              <a:buFont typeface="Arial" panose="020B0604020202020204" pitchFamily="34" charset="0"/>
              <a:buChar char="•"/>
            </a:pPr>
            <a:endParaRPr lang="en-GB" sz="800" dirty="0">
              <a:solidFill>
                <a:schemeClr val="tx1"/>
              </a:solidFill>
              <a:latin typeface="Sassoon Primary Std" panose="020B0503020103030203" pitchFamily="34" charset="0"/>
            </a:endParaRPr>
          </a:p>
          <a:p>
            <a:pPr algn="ctr"/>
            <a:endParaRPr lang="en-GB" sz="1400" dirty="0">
              <a:solidFill>
                <a:schemeClr val="tx1"/>
              </a:solidFill>
              <a:latin typeface="Sassoon Primary Std" panose="020B0503020103030203" pitchFamily="34" charset="0"/>
            </a:endParaRPr>
          </a:p>
          <a:p>
            <a:pPr algn="ctr"/>
            <a:endParaRPr lang="en-GB" sz="2000" b="1" dirty="0">
              <a:solidFill>
                <a:schemeClr val="tx1"/>
              </a:solidFill>
              <a:latin typeface="Sassoon Primary Std" panose="020B0503020103030203" pitchFamily="34" charset="0"/>
            </a:endParaRPr>
          </a:p>
          <a:p>
            <a:pPr algn="ctr"/>
            <a:endParaRPr lang="en-GB" sz="1200" dirty="0"/>
          </a:p>
        </p:txBody>
      </p:sp>
      <p:pic>
        <p:nvPicPr>
          <p:cNvPr id="3" name="Picture 2">
            <a:extLst>
              <a:ext uri="{FF2B5EF4-FFF2-40B4-BE49-F238E27FC236}">
                <a16:creationId xmlns:a16="http://schemas.microsoft.com/office/drawing/2014/main" id="{CEEE099A-DFE1-B1E9-C007-4B63E6FB9B80}"/>
              </a:ext>
            </a:extLst>
          </p:cNvPr>
          <p:cNvPicPr>
            <a:picLocks noChangeAspect="1"/>
          </p:cNvPicPr>
          <p:nvPr/>
        </p:nvPicPr>
        <p:blipFill>
          <a:blip r:embed="rId8"/>
          <a:stretch>
            <a:fillRect/>
          </a:stretch>
        </p:blipFill>
        <p:spPr>
          <a:xfrm>
            <a:off x="5231897" y="1659648"/>
            <a:ext cx="571039" cy="483187"/>
          </a:xfrm>
          <a:prstGeom prst="rect">
            <a:avLst/>
          </a:prstGeom>
        </p:spPr>
      </p:pic>
      <p:pic>
        <p:nvPicPr>
          <p:cNvPr id="4" name="Picture 3">
            <a:extLst>
              <a:ext uri="{FF2B5EF4-FFF2-40B4-BE49-F238E27FC236}">
                <a16:creationId xmlns:a16="http://schemas.microsoft.com/office/drawing/2014/main" id="{5E45E5AA-EB4F-F678-7182-92EC211522D2}"/>
              </a:ext>
            </a:extLst>
          </p:cNvPr>
          <p:cNvPicPr>
            <a:picLocks noChangeAspect="1"/>
          </p:cNvPicPr>
          <p:nvPr/>
        </p:nvPicPr>
        <p:blipFill>
          <a:blip r:embed="rId8"/>
          <a:stretch>
            <a:fillRect/>
          </a:stretch>
        </p:blipFill>
        <p:spPr>
          <a:xfrm>
            <a:off x="372230" y="6003579"/>
            <a:ext cx="258946" cy="219108"/>
          </a:xfrm>
          <a:prstGeom prst="rect">
            <a:avLst/>
          </a:prstGeom>
        </p:spPr>
      </p:pic>
      <p:pic>
        <p:nvPicPr>
          <p:cNvPr id="5" name="Picture 4">
            <a:extLst>
              <a:ext uri="{FF2B5EF4-FFF2-40B4-BE49-F238E27FC236}">
                <a16:creationId xmlns:a16="http://schemas.microsoft.com/office/drawing/2014/main" id="{E8F146BF-D7BB-7D92-85E0-A11DDECE4939}"/>
              </a:ext>
            </a:extLst>
          </p:cNvPr>
          <p:cNvPicPr>
            <a:picLocks noChangeAspect="1"/>
          </p:cNvPicPr>
          <p:nvPr/>
        </p:nvPicPr>
        <p:blipFill>
          <a:blip r:embed="rId8"/>
          <a:stretch>
            <a:fillRect/>
          </a:stretch>
        </p:blipFill>
        <p:spPr>
          <a:xfrm>
            <a:off x="8692918" y="4409779"/>
            <a:ext cx="258946" cy="219108"/>
          </a:xfrm>
          <a:prstGeom prst="rect">
            <a:avLst/>
          </a:prstGeom>
        </p:spPr>
      </p:pic>
      <p:pic>
        <p:nvPicPr>
          <p:cNvPr id="6" name="Picture 5">
            <a:extLst>
              <a:ext uri="{FF2B5EF4-FFF2-40B4-BE49-F238E27FC236}">
                <a16:creationId xmlns:a16="http://schemas.microsoft.com/office/drawing/2014/main" id="{040AD44E-7D6F-C810-A3D4-51B4FA4BBA75}"/>
              </a:ext>
            </a:extLst>
          </p:cNvPr>
          <p:cNvPicPr>
            <a:picLocks noChangeAspect="1"/>
          </p:cNvPicPr>
          <p:nvPr/>
        </p:nvPicPr>
        <p:blipFill>
          <a:blip r:embed="rId8"/>
          <a:stretch>
            <a:fillRect/>
          </a:stretch>
        </p:blipFill>
        <p:spPr>
          <a:xfrm>
            <a:off x="8692918" y="3827889"/>
            <a:ext cx="258946" cy="219108"/>
          </a:xfrm>
          <a:prstGeom prst="rect">
            <a:avLst/>
          </a:prstGeom>
        </p:spPr>
      </p:pic>
      <p:pic>
        <p:nvPicPr>
          <p:cNvPr id="8" name="Picture 7">
            <a:extLst>
              <a:ext uri="{FF2B5EF4-FFF2-40B4-BE49-F238E27FC236}">
                <a16:creationId xmlns:a16="http://schemas.microsoft.com/office/drawing/2014/main" id="{6478499B-229B-718F-0713-9A86D0C23553}"/>
              </a:ext>
            </a:extLst>
          </p:cNvPr>
          <p:cNvPicPr>
            <a:picLocks noChangeAspect="1"/>
          </p:cNvPicPr>
          <p:nvPr/>
        </p:nvPicPr>
        <p:blipFill>
          <a:blip r:embed="rId8"/>
          <a:stretch>
            <a:fillRect/>
          </a:stretch>
        </p:blipFill>
        <p:spPr>
          <a:xfrm>
            <a:off x="4920191" y="4783765"/>
            <a:ext cx="258946" cy="219108"/>
          </a:xfrm>
          <a:prstGeom prst="rect">
            <a:avLst/>
          </a:prstGeom>
        </p:spPr>
      </p:pic>
      <p:pic>
        <p:nvPicPr>
          <p:cNvPr id="11" name="Picture 10">
            <a:extLst>
              <a:ext uri="{FF2B5EF4-FFF2-40B4-BE49-F238E27FC236}">
                <a16:creationId xmlns:a16="http://schemas.microsoft.com/office/drawing/2014/main" id="{4E60499C-0F51-E93E-5DE6-CDBFEC373E0A}"/>
              </a:ext>
            </a:extLst>
          </p:cNvPr>
          <p:cNvPicPr>
            <a:picLocks noChangeAspect="1"/>
          </p:cNvPicPr>
          <p:nvPr/>
        </p:nvPicPr>
        <p:blipFill>
          <a:blip r:embed="rId8"/>
          <a:stretch>
            <a:fillRect/>
          </a:stretch>
        </p:blipFill>
        <p:spPr>
          <a:xfrm>
            <a:off x="4920191" y="5873080"/>
            <a:ext cx="258946" cy="219108"/>
          </a:xfrm>
          <a:prstGeom prst="rect">
            <a:avLst/>
          </a:prstGeom>
        </p:spPr>
      </p:pic>
      <p:pic>
        <p:nvPicPr>
          <p:cNvPr id="12" name="Picture 11">
            <a:extLst>
              <a:ext uri="{FF2B5EF4-FFF2-40B4-BE49-F238E27FC236}">
                <a16:creationId xmlns:a16="http://schemas.microsoft.com/office/drawing/2014/main" id="{8537FFDC-A6C5-42E9-CCA8-9CD3EC8BD916}"/>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924" b="100000" l="0" r="100000"/>
                    </a14:imgEffect>
                  </a14:imgLayer>
                </a14:imgProps>
              </a:ext>
            </a:extLst>
          </a:blip>
          <a:stretch>
            <a:fillRect/>
          </a:stretch>
        </p:blipFill>
        <p:spPr>
          <a:xfrm>
            <a:off x="8575792" y="4103402"/>
            <a:ext cx="360167" cy="306377"/>
          </a:xfrm>
          <a:prstGeom prst="rect">
            <a:avLst/>
          </a:prstGeom>
        </p:spPr>
      </p:pic>
      <p:pic>
        <p:nvPicPr>
          <p:cNvPr id="13" name="Picture 12">
            <a:extLst>
              <a:ext uri="{FF2B5EF4-FFF2-40B4-BE49-F238E27FC236}">
                <a16:creationId xmlns:a16="http://schemas.microsoft.com/office/drawing/2014/main" id="{815FFF3E-8179-8212-2FEA-9F751CFF5B90}"/>
              </a:ext>
            </a:extLst>
          </p:cNvPr>
          <p:cNvPicPr>
            <a:picLocks noChangeAspect="1"/>
          </p:cNvPicPr>
          <p:nvPr/>
        </p:nvPicPr>
        <p:blipFill>
          <a:blip r:embed="rId2"/>
          <a:stretch>
            <a:fillRect/>
          </a:stretch>
        </p:blipFill>
        <p:spPr>
          <a:xfrm>
            <a:off x="8692918" y="3176237"/>
            <a:ext cx="290548" cy="292110"/>
          </a:xfrm>
          <a:prstGeom prst="rect">
            <a:avLst/>
          </a:prstGeom>
        </p:spPr>
      </p:pic>
      <p:pic>
        <p:nvPicPr>
          <p:cNvPr id="14" name="Picture 13">
            <a:extLst>
              <a:ext uri="{FF2B5EF4-FFF2-40B4-BE49-F238E27FC236}">
                <a16:creationId xmlns:a16="http://schemas.microsoft.com/office/drawing/2014/main" id="{E3F94B3E-A3EF-F480-DC06-FE9E34EEC7B2}"/>
              </a:ext>
            </a:extLst>
          </p:cNvPr>
          <p:cNvPicPr>
            <a:picLocks noChangeAspect="1"/>
          </p:cNvPicPr>
          <p:nvPr/>
        </p:nvPicPr>
        <p:blipFill rotWithShape="1">
          <a:blip r:embed="rId3"/>
          <a:srcRect l="19296" r="23507"/>
          <a:stretch/>
        </p:blipFill>
        <p:spPr>
          <a:xfrm>
            <a:off x="4907449" y="5017675"/>
            <a:ext cx="271688" cy="266793"/>
          </a:xfrm>
          <a:prstGeom prst="rect">
            <a:avLst/>
          </a:prstGeom>
          <a:ln>
            <a:solidFill>
              <a:schemeClr val="tx1"/>
            </a:solidFill>
          </a:ln>
        </p:spPr>
      </p:pic>
      <p:pic>
        <p:nvPicPr>
          <p:cNvPr id="16" name="Picture 15">
            <a:extLst>
              <a:ext uri="{FF2B5EF4-FFF2-40B4-BE49-F238E27FC236}">
                <a16:creationId xmlns:a16="http://schemas.microsoft.com/office/drawing/2014/main" id="{792A97DE-08F0-4BDD-BCDF-AB4D68E1D3C2}"/>
              </a:ext>
            </a:extLst>
          </p:cNvPr>
          <p:cNvPicPr>
            <a:picLocks noChangeAspect="1"/>
          </p:cNvPicPr>
          <p:nvPr/>
        </p:nvPicPr>
        <p:blipFill rotWithShape="1">
          <a:blip r:embed="rId3"/>
          <a:srcRect l="19296" r="23507"/>
          <a:stretch/>
        </p:blipFill>
        <p:spPr>
          <a:xfrm>
            <a:off x="4907449" y="6089290"/>
            <a:ext cx="271688" cy="266793"/>
          </a:xfrm>
          <a:prstGeom prst="rect">
            <a:avLst/>
          </a:prstGeom>
          <a:ln>
            <a:solidFill>
              <a:schemeClr val="tx1"/>
            </a:solidFill>
          </a:ln>
        </p:spPr>
      </p:pic>
      <p:pic>
        <p:nvPicPr>
          <p:cNvPr id="18" name="Picture 17">
            <a:extLst>
              <a:ext uri="{FF2B5EF4-FFF2-40B4-BE49-F238E27FC236}">
                <a16:creationId xmlns:a16="http://schemas.microsoft.com/office/drawing/2014/main" id="{936365B3-D455-40D6-22A3-D6003E12EB6D}"/>
              </a:ext>
            </a:extLst>
          </p:cNvPr>
          <p:cNvPicPr>
            <a:picLocks noChangeAspect="1"/>
          </p:cNvPicPr>
          <p:nvPr/>
        </p:nvPicPr>
        <p:blipFill rotWithShape="1">
          <a:blip r:embed="rId3"/>
          <a:srcRect l="19296" r="23507"/>
          <a:stretch/>
        </p:blipFill>
        <p:spPr>
          <a:xfrm>
            <a:off x="8686547" y="4658336"/>
            <a:ext cx="271688" cy="266793"/>
          </a:xfrm>
          <a:prstGeom prst="rect">
            <a:avLst/>
          </a:prstGeom>
          <a:ln>
            <a:solidFill>
              <a:schemeClr val="tx1"/>
            </a:solidFill>
          </a:ln>
        </p:spPr>
      </p:pic>
    </p:spTree>
    <p:extLst>
      <p:ext uri="{BB962C8B-B14F-4D97-AF65-F5344CB8AC3E}">
        <p14:creationId xmlns:p14="http://schemas.microsoft.com/office/powerpoint/2010/main" val="382368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125201" y="9499"/>
            <a:ext cx="3855431" cy="3099371"/>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u="sng" dirty="0">
                <a:latin typeface="Sassoon Primary Std" panose="020B0503020103030203" pitchFamily="34" charset="0"/>
              </a:rPr>
              <a:t>HISTORY</a:t>
            </a:r>
          </a:p>
          <a:p>
            <a:pPr algn="ctr"/>
            <a:endParaRPr lang="en-GB" sz="1200" u="sng" dirty="0">
              <a:latin typeface="Sassoon Primary Std" panose="020B0503020103030203" pitchFamily="34" charset="0"/>
            </a:endParaRPr>
          </a:p>
          <a:p>
            <a:pPr algn="ctr"/>
            <a:r>
              <a:rPr lang="en-GB" sz="1200" u="sng" dirty="0">
                <a:latin typeface="Sassoon Primary Std" panose="020B0503020103030203" pitchFamily="34" charset="0"/>
              </a:rPr>
              <a:t>Link to Geography - Volcanoes.</a:t>
            </a:r>
          </a:p>
          <a:p>
            <a:pPr algn="ctr"/>
            <a:r>
              <a:rPr lang="en-GB" sz="1200" dirty="0">
                <a:latin typeface="Sassoon Primary Std" panose="020B0503020103030203" pitchFamily="34" charset="0"/>
              </a:rPr>
              <a:t>Escape from Pompeii by Christina </a:t>
            </a:r>
            <a:r>
              <a:rPr lang="en-GB" sz="1200" dirty="0" err="1">
                <a:latin typeface="Sassoon Primary Std" panose="020B0503020103030203" pitchFamily="34" charset="0"/>
              </a:rPr>
              <a:t>Balit</a:t>
            </a:r>
            <a:r>
              <a:rPr lang="en-GB" sz="1200" dirty="0">
                <a:latin typeface="Sassoon Primary Std" panose="020B0503020103030203" pitchFamily="34" charset="0"/>
              </a:rPr>
              <a:t>.</a:t>
            </a:r>
          </a:p>
          <a:p>
            <a:pPr algn="ctr"/>
            <a:r>
              <a:rPr lang="en-GB" sz="1200" dirty="0">
                <a:latin typeface="Sassoon Primary Std" panose="020B0503020103030203" pitchFamily="34" charset="0"/>
              </a:rPr>
              <a:t>Pompeii 79AD – Vesuvius eruption and impact on Naples Bay area.</a:t>
            </a:r>
          </a:p>
          <a:p>
            <a:pPr algn="ctr"/>
            <a:r>
              <a:rPr lang="en-GB" sz="1200" dirty="0">
                <a:solidFill>
                  <a:schemeClr val="tx1"/>
                </a:solidFill>
                <a:latin typeface="Sassoon Primary Std" panose="020B0503020103030203" pitchFamily="34" charset="0"/>
              </a:rPr>
              <a:t>Boarder understanding of the world – Geographic learning outside of the UK.</a:t>
            </a:r>
          </a:p>
          <a:p>
            <a:pPr algn="ctr"/>
            <a:r>
              <a:rPr lang="en-GB" sz="1200" dirty="0">
                <a:solidFill>
                  <a:schemeClr val="tx1"/>
                </a:solidFill>
                <a:latin typeface="Sassoon Primary Std" panose="020B0503020103030203" pitchFamily="34" charset="0"/>
              </a:rPr>
              <a:t>Diversity – understanding geographical impact on cultures.</a:t>
            </a:r>
          </a:p>
          <a:p>
            <a:pPr algn="ctr"/>
            <a:r>
              <a:rPr lang="en-GB" sz="1200" dirty="0">
                <a:solidFill>
                  <a:schemeClr val="tx1"/>
                </a:solidFill>
                <a:latin typeface="Sassoon Primary Std" panose="020B0503020103030203" pitchFamily="34" charset="0"/>
              </a:rPr>
              <a:t>How natural events shape history and the way we live today</a:t>
            </a:r>
          </a:p>
          <a:p>
            <a:pPr algn="ctr"/>
            <a:endParaRPr lang="en-GB" sz="1200" dirty="0">
              <a:solidFill>
                <a:schemeClr val="tx1"/>
              </a:solidFill>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16" name="Rounded Rectangle 15"/>
          <p:cNvSpPr/>
          <p:nvPr/>
        </p:nvSpPr>
        <p:spPr>
          <a:xfrm>
            <a:off x="4138582" y="28729"/>
            <a:ext cx="3735418" cy="4307602"/>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u="sng" dirty="0">
                <a:latin typeface="Sassoon Infant Std" panose="020B0503020103030203" pitchFamily="34" charset="0"/>
              </a:rPr>
              <a:t>GEOGRAPHY</a:t>
            </a:r>
          </a:p>
          <a:p>
            <a:pPr algn="ctr"/>
            <a:endParaRPr lang="en-GB" sz="1050" u="sng" dirty="0">
              <a:latin typeface="Sassoon Infant Std" panose="020B0503020103030203" pitchFamily="34" charset="0"/>
            </a:endParaRPr>
          </a:p>
          <a:p>
            <a:pPr algn="ctr"/>
            <a:r>
              <a:rPr lang="en-GB" sz="1050" dirty="0">
                <a:solidFill>
                  <a:schemeClr val="tx1"/>
                </a:solidFill>
                <a:latin typeface="Sassoon Infant Std" panose="020B0503020103030203" pitchFamily="34" charset="0"/>
              </a:rPr>
              <a:t>How is the region of the West Midlands the same or different to the Naples Bay region of Italy?</a:t>
            </a:r>
          </a:p>
          <a:p>
            <a:pPr algn="ctr"/>
            <a:endParaRPr lang="en-GB" sz="1050" dirty="0">
              <a:solidFill>
                <a:schemeClr val="tx1"/>
              </a:solidFill>
              <a:latin typeface="Sassoon Infant Std" panose="020B0503020103030203" pitchFamily="34" charset="0"/>
            </a:endParaRPr>
          </a:p>
          <a:p>
            <a:pPr marL="171450" indent="-171450">
              <a:buFont typeface="Arial" panose="020B0604020202020204" pitchFamily="34" charset="0"/>
              <a:buChar char="•"/>
            </a:pPr>
            <a:r>
              <a:rPr lang="en-GB" sz="1050" dirty="0">
                <a:latin typeface="Sassoon Infant Std" panose="020B0503020103030203" pitchFamily="34" charset="0"/>
              </a:rPr>
              <a:t>Understand geographical similarities and differences through the study of human and physical geography of a region of the United Kingdom (OS map skills) &amp;  a region in a European country e.g. Naples Bay/ Volcanoes &amp; Earthquakes</a:t>
            </a:r>
          </a:p>
          <a:p>
            <a:pPr marL="171450" indent="-171450">
              <a:buFont typeface="Arial" panose="020B0604020202020204" pitchFamily="34" charset="0"/>
              <a:buChar char="•"/>
            </a:pPr>
            <a:r>
              <a:rPr lang="en-GB" sz="1050" dirty="0">
                <a:latin typeface="Sassoon Infant Std" panose="020B0503020103030203" pitchFamily="34" charset="0"/>
              </a:rPr>
              <a:t>Study of European rivers. Describe &amp; understand key aspects of physical geography: the water cycle – compare the weather of the West Midlands to Naples Bay.</a:t>
            </a:r>
          </a:p>
          <a:p>
            <a:pPr marL="171450" indent="-171450">
              <a:buFont typeface="Arial" panose="020B0604020202020204" pitchFamily="34" charset="0"/>
              <a:buChar char="•"/>
            </a:pPr>
            <a:r>
              <a:rPr lang="en-GB" sz="1050" dirty="0">
                <a:latin typeface="Sassoon Infant Std" panose="020B0503020103030203" pitchFamily="34" charset="0"/>
              </a:rPr>
              <a:t>Describe and understand key aspects of physical geography: volcanoes, earthquakes. </a:t>
            </a:r>
          </a:p>
          <a:p>
            <a:pPr marL="171450" indent="-171450">
              <a:buFont typeface="Arial" panose="020B0604020202020204" pitchFamily="34" charset="0"/>
              <a:buChar char="•"/>
            </a:pPr>
            <a:endParaRPr lang="en-GB" sz="1050" dirty="0">
              <a:latin typeface="Sassoon Infant Std" panose="020B0503020103030203" pitchFamily="34" charset="0"/>
            </a:endParaRPr>
          </a:p>
          <a:p>
            <a:pPr lvl="0"/>
            <a:r>
              <a:rPr lang="en-GB" sz="1050" dirty="0">
                <a:solidFill>
                  <a:schemeClr val="tx1"/>
                </a:solidFill>
                <a:latin typeface="Sassoon Primary Std" panose="020B0503020103030203" pitchFamily="34" charset="0"/>
              </a:rPr>
              <a:t>   Diversity – understanding geographical impact on cultures.</a:t>
            </a:r>
          </a:p>
          <a:p>
            <a:pPr lvl="0"/>
            <a:r>
              <a:rPr lang="en-GB" sz="1050" dirty="0">
                <a:solidFill>
                  <a:schemeClr val="tx1"/>
                </a:solidFill>
                <a:latin typeface="Sassoon Primary Std" panose="020B0503020103030203" pitchFamily="34" charset="0"/>
              </a:rPr>
              <a:t>    Boarder understanding of the world – Geographic learning outside of the UK.</a:t>
            </a:r>
          </a:p>
          <a:p>
            <a:pPr lvl="0"/>
            <a:r>
              <a:rPr lang="en-GB" sz="1050" dirty="0">
                <a:solidFill>
                  <a:schemeClr val="tx1"/>
                </a:solidFill>
                <a:latin typeface="Sassoon Primary Std" panose="020B0503020103030203" pitchFamily="34" charset="0"/>
              </a:rPr>
              <a:t>    Rule of law/Democracy – how laws and rights differ in different countries.</a:t>
            </a:r>
          </a:p>
          <a:p>
            <a:pPr lvl="0"/>
            <a:r>
              <a:rPr lang="en-GB" sz="1050" dirty="0">
                <a:solidFill>
                  <a:schemeClr val="tx1"/>
                </a:solidFill>
                <a:latin typeface="Sassoon Primary Std" panose="020B0503020103030203" pitchFamily="34" charset="0"/>
              </a:rPr>
              <a:t>Tolerance of other faiths an beliefs – learning about other cultures.</a:t>
            </a:r>
            <a:endParaRPr lang="en-GB" sz="1050" u="sng" dirty="0">
              <a:latin typeface="Sassoon Infant Std" panose="020B0503020103030203" pitchFamily="34" charset="0"/>
            </a:endParaRPr>
          </a:p>
          <a:p>
            <a:pPr algn="ctr"/>
            <a:endParaRPr lang="en-GB" sz="1050" dirty="0">
              <a:latin typeface="Sassoon Infant Std" panose="020B0503020103030203" pitchFamily="34" charset="0"/>
            </a:endParaRPr>
          </a:p>
        </p:txBody>
      </p:sp>
      <p:sp>
        <p:nvSpPr>
          <p:cNvPr id="31" name="Rounded Rectangle 30"/>
          <p:cNvSpPr/>
          <p:nvPr/>
        </p:nvSpPr>
        <p:spPr>
          <a:xfrm>
            <a:off x="8063948" y="41067"/>
            <a:ext cx="3786218" cy="3838202"/>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u="sng" dirty="0">
                <a:latin typeface="Sassoon Primary Std" panose="020B0503020103030203" pitchFamily="34" charset="0"/>
              </a:rPr>
              <a:t>RE</a:t>
            </a:r>
          </a:p>
          <a:p>
            <a:r>
              <a:rPr lang="en-GB" sz="1000" dirty="0">
                <a:solidFill>
                  <a:schemeClr val="tx1"/>
                </a:solidFill>
                <a:latin typeface="Sassoon Primary Std" panose="020B0503020103030203" pitchFamily="34" charset="0"/>
              </a:rPr>
              <a:t> Ritual - Water</a:t>
            </a:r>
          </a:p>
          <a:p>
            <a:pPr indent="-285750">
              <a:buFont typeface="Arial" panose="020B0604020202020204" pitchFamily="34" charset="0"/>
              <a:buChar char="•"/>
            </a:pPr>
            <a:r>
              <a:rPr lang="en-GB" sz="1000" dirty="0">
                <a:latin typeface="Sassoon Primary Std" panose="020B0503020103030203" pitchFamily="34" charset="0"/>
              </a:rPr>
              <a:t>Describe the meaning of ‘ritual’</a:t>
            </a:r>
          </a:p>
          <a:p>
            <a:pPr indent="-285750">
              <a:buFont typeface="Arial" panose="020B0604020202020204" pitchFamily="34" charset="0"/>
              <a:buChar char="•"/>
            </a:pPr>
            <a:r>
              <a:rPr lang="en-GB" sz="1000" dirty="0">
                <a:latin typeface="Sassoon Primary Std" panose="020B0503020103030203" pitchFamily="34" charset="0"/>
              </a:rPr>
              <a:t>Describe some rituals using water from Christianity, Islam and Sikhism.</a:t>
            </a:r>
          </a:p>
          <a:p>
            <a:pPr indent="-285750">
              <a:buFont typeface="Arial" panose="020B0604020202020204" pitchFamily="34" charset="0"/>
              <a:buChar char="•"/>
            </a:pPr>
            <a:r>
              <a:rPr lang="en-GB" sz="1000" dirty="0">
                <a:latin typeface="Sassoon Primary Std" panose="020B0503020103030203" pitchFamily="34" charset="0"/>
              </a:rPr>
              <a:t>Describe the value of these rituals to the practitioner and any issues raised.</a:t>
            </a:r>
          </a:p>
          <a:p>
            <a:pPr indent="-285750">
              <a:buFont typeface="Arial" panose="020B0604020202020204" pitchFamily="34" charset="0"/>
              <a:buChar char="•"/>
            </a:pPr>
            <a:r>
              <a:rPr lang="en-GB" sz="1000" dirty="0">
                <a:latin typeface="Sassoon Primary Std" panose="020B0503020103030203" pitchFamily="34" charset="0"/>
              </a:rPr>
              <a:t>Describe their own response to rituals with water.</a:t>
            </a:r>
          </a:p>
          <a:p>
            <a:pPr indent="-285750">
              <a:buFont typeface="Arial" panose="020B0604020202020204" pitchFamily="34" charset="0"/>
              <a:buChar char="•"/>
            </a:pPr>
            <a:r>
              <a:rPr lang="en-GB" sz="1000" dirty="0">
                <a:latin typeface="Sassoon Primary Std" panose="020B0503020103030203" pitchFamily="34" charset="0"/>
              </a:rPr>
              <a:t>Describe how rituals apply to their own lives.</a:t>
            </a:r>
          </a:p>
          <a:p>
            <a:r>
              <a:rPr lang="en-GB" sz="1000" dirty="0">
                <a:solidFill>
                  <a:schemeClr val="tx1"/>
                </a:solidFill>
                <a:latin typeface="Sassoon Primary Std" panose="020B0503020103030203" pitchFamily="34" charset="0"/>
              </a:rPr>
              <a:t>Kingdom of God - Pentecost</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Make clear links between Pentecost and belief about the Kingdom of God on Earth.</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Offer suggestions about what the description of Pentecost in Acts 2 might means</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Give example of what Pentecost means to some Christians.</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Make simple links between the description of Pentecost, Holy Spirit and the Kingdom of God</a:t>
            </a:r>
          </a:p>
          <a:p>
            <a:r>
              <a:rPr lang="en-GB" sz="1000" dirty="0">
                <a:solidFill>
                  <a:schemeClr val="bg1"/>
                </a:solidFill>
                <a:latin typeface="Sassoon Primary Std" panose="020B0503020103030203" pitchFamily="34" charset="0"/>
              </a:rPr>
              <a:t>          </a:t>
            </a:r>
            <a:r>
              <a:rPr lang="en-GB" sz="1000" dirty="0">
                <a:solidFill>
                  <a:schemeClr val="tx1"/>
                </a:solidFill>
                <a:latin typeface="Sassoon Primary Std" panose="020B0503020103030203" pitchFamily="34" charset="0"/>
              </a:rPr>
              <a:t> Religion  - Christianity and its variations.</a:t>
            </a:r>
          </a:p>
          <a:p>
            <a:pPr lvl="1"/>
            <a:r>
              <a:rPr lang="en-GB" sz="1000" dirty="0">
                <a:solidFill>
                  <a:schemeClr val="tx1"/>
                </a:solidFill>
                <a:latin typeface="Sassoon Primary Std" panose="020B0503020103030203" pitchFamily="34" charset="0"/>
              </a:rPr>
              <a:t>Broader understanding of the world – faith in other settings.</a:t>
            </a:r>
          </a:p>
          <a:p>
            <a:pPr lvl="1"/>
            <a:r>
              <a:rPr lang="en-GB" sz="1000" dirty="0">
                <a:solidFill>
                  <a:schemeClr val="tx1"/>
                </a:solidFill>
                <a:latin typeface="Sassoon Primary Std" panose="020B0503020103030203" pitchFamily="34" charset="0"/>
              </a:rPr>
              <a:t>Vocabulary – related to Christian faith.</a:t>
            </a:r>
          </a:p>
          <a:p>
            <a:pPr lvl="1"/>
            <a:r>
              <a:rPr lang="en-GB" sz="1000" dirty="0">
                <a:solidFill>
                  <a:schemeClr val="tx1"/>
                </a:solidFill>
                <a:latin typeface="Sassoon Primary Std" panose="020B0503020103030203" pitchFamily="34" charset="0"/>
              </a:rPr>
              <a:t>Individual liberty</a:t>
            </a:r>
          </a:p>
          <a:p>
            <a:pPr lvl="1"/>
            <a:r>
              <a:rPr lang="en-GB" sz="1000" dirty="0">
                <a:solidFill>
                  <a:schemeClr val="tx1"/>
                </a:solidFill>
                <a:latin typeface="Sassoon Primary Std" panose="020B0503020103030203" pitchFamily="34" charset="0"/>
              </a:rPr>
              <a:t>Tolerance of different faiths and beliefs</a:t>
            </a:r>
          </a:p>
          <a:p>
            <a:pPr lvl="1"/>
            <a:r>
              <a:rPr lang="en-GB" sz="1000" dirty="0">
                <a:solidFill>
                  <a:schemeClr val="tx1"/>
                </a:solidFill>
                <a:latin typeface="Sassoon Primary Std" panose="020B0503020103030203" pitchFamily="34" charset="0"/>
              </a:rPr>
              <a:t>Mutual respect</a:t>
            </a:r>
          </a:p>
          <a:p>
            <a:endParaRPr lang="en-GB" sz="1000" dirty="0">
              <a:solidFill>
                <a:schemeClr val="tx1"/>
              </a:solidFill>
              <a:latin typeface="Sassoon Primary Std" panose="020B0503020103030203" pitchFamily="34" charset="0"/>
            </a:endParaRPr>
          </a:p>
        </p:txBody>
      </p:sp>
      <p:pic>
        <p:nvPicPr>
          <p:cNvPr id="32" name="Picture 31"/>
          <p:cNvPicPr>
            <a:picLocks noChangeAspect="1"/>
          </p:cNvPicPr>
          <p:nvPr/>
        </p:nvPicPr>
        <p:blipFill>
          <a:blip r:embed="rId2">
            <a:extLst>
              <a:ext uri="{BEBA8EAE-BF5A-486C-A8C5-ECC9F3942E4B}">
                <a14:imgProps xmlns:a14="http://schemas.microsoft.com/office/drawing/2010/main">
                  <a14:imgLayer r:embed="rId3">
                    <a14:imgEffect>
                      <a14:backgroundRemoval t="0" b="100000" l="649" r="100000"/>
                    </a14:imgEffect>
                  </a14:imgLayer>
                </a14:imgProps>
              </a:ext>
            </a:extLst>
          </a:blip>
          <a:stretch>
            <a:fillRect/>
          </a:stretch>
        </p:blipFill>
        <p:spPr>
          <a:xfrm>
            <a:off x="8377184" y="2715878"/>
            <a:ext cx="396149" cy="184827"/>
          </a:xfrm>
          <a:prstGeom prst="rect">
            <a:avLst/>
          </a:prstGeom>
        </p:spPr>
      </p:pic>
      <p:pic>
        <p:nvPicPr>
          <p:cNvPr id="33" name="Picture 32"/>
          <p:cNvPicPr>
            <a:picLocks noChangeAspect="1"/>
          </p:cNvPicPr>
          <p:nvPr/>
        </p:nvPicPr>
        <p:blipFill rotWithShape="1">
          <a:blip r:embed="rId4"/>
          <a:srcRect l="19296" r="23507"/>
          <a:stretch/>
        </p:blipFill>
        <p:spPr>
          <a:xfrm>
            <a:off x="8433855" y="2958562"/>
            <a:ext cx="302470" cy="162908"/>
          </a:xfrm>
          <a:prstGeom prst="rect">
            <a:avLst/>
          </a:prstGeom>
          <a:ln>
            <a:solidFill>
              <a:schemeClr val="tx1"/>
            </a:solidFill>
          </a:ln>
        </p:spPr>
      </p:pic>
      <p:pic>
        <p:nvPicPr>
          <p:cNvPr id="34" name="Picture 33"/>
          <p:cNvPicPr>
            <a:picLocks noChangeAspect="1"/>
          </p:cNvPicPr>
          <p:nvPr/>
        </p:nvPicPr>
        <p:blipFill>
          <a:blip r:embed="rId5"/>
          <a:stretch>
            <a:fillRect/>
          </a:stretch>
        </p:blipFill>
        <p:spPr>
          <a:xfrm>
            <a:off x="8426749" y="3506374"/>
            <a:ext cx="297021" cy="162908"/>
          </a:xfrm>
          <a:prstGeom prst="rect">
            <a:avLst/>
          </a:prstGeom>
        </p:spPr>
      </p:pic>
      <p:sp>
        <p:nvSpPr>
          <p:cNvPr id="35" name="Rounded Rectangle 34"/>
          <p:cNvSpPr/>
          <p:nvPr/>
        </p:nvSpPr>
        <p:spPr>
          <a:xfrm>
            <a:off x="93203" y="3278705"/>
            <a:ext cx="3855431" cy="3260640"/>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latin typeface="Sassoon Primary Std" panose="020B0503020103030203" pitchFamily="34" charset="0"/>
            </a:endParaRPr>
          </a:p>
          <a:p>
            <a:pPr algn="ctr"/>
            <a:r>
              <a:rPr lang="en-GB" u="sng" dirty="0">
                <a:latin typeface="Sassoon Primary Std" panose="020B0503020103030203" pitchFamily="34" charset="0"/>
              </a:rPr>
              <a:t>PE</a:t>
            </a:r>
          </a:p>
          <a:p>
            <a:r>
              <a:rPr lang="en-GB" sz="1000" u="sng" dirty="0">
                <a:solidFill>
                  <a:schemeClr val="tx1"/>
                </a:solidFill>
                <a:latin typeface="Sassoon Primary Std" panose="020B0503020103030203" pitchFamily="34" charset="0"/>
              </a:rPr>
              <a:t>Dance</a:t>
            </a:r>
          </a:p>
          <a:p>
            <a:pPr lvl="1"/>
            <a:r>
              <a:rPr lang="en-GB" sz="1000" dirty="0">
                <a:latin typeface="Sassoon Primary Std" panose="020B0503020103030203" pitchFamily="34" charset="0"/>
              </a:rPr>
              <a:t>To use precise coordination between different parts of the body, improving overall motor skills.</a:t>
            </a:r>
          </a:p>
          <a:p>
            <a:pPr lvl="1"/>
            <a:r>
              <a:rPr lang="en-GB" sz="1000" dirty="0">
                <a:latin typeface="Sassoon Primary Std" panose="020B0503020103030203" pitchFamily="34" charset="0"/>
              </a:rPr>
              <a:t>To develop a sense of rhythm and timing, which are critical for various physical activities</a:t>
            </a:r>
            <a:r>
              <a:rPr lang="en-GB" sz="1000" dirty="0"/>
              <a:t>.</a:t>
            </a:r>
          </a:p>
          <a:p>
            <a:endParaRPr lang="en-GB" sz="1000" u="sng" dirty="0">
              <a:solidFill>
                <a:schemeClr val="tx1"/>
              </a:solidFill>
              <a:latin typeface="Sassoon Primary Std" panose="020B0503020103030203" pitchFamily="34" charset="0"/>
            </a:endParaRPr>
          </a:p>
          <a:p>
            <a:r>
              <a:rPr lang="en-GB" sz="1000" u="sng" dirty="0">
                <a:solidFill>
                  <a:schemeClr val="tx1"/>
                </a:solidFill>
                <a:latin typeface="Sassoon Primary Std" panose="020B0503020103030203" pitchFamily="34" charset="0"/>
              </a:rPr>
              <a:t>Gymnastics</a:t>
            </a:r>
          </a:p>
          <a:p>
            <a:pPr lvl="1"/>
            <a:r>
              <a:rPr lang="en-GB" sz="1000" dirty="0">
                <a:latin typeface="Sassoon Primary Std" panose="020B0503020103030203" pitchFamily="34" charset="0"/>
              </a:rPr>
              <a:t> Link balance and travel with actions.</a:t>
            </a:r>
          </a:p>
          <a:p>
            <a:pPr lvl="1"/>
            <a:r>
              <a:rPr lang="en-GB" sz="1000" dirty="0">
                <a:latin typeface="Sassoon Primary Std" panose="020B0503020103030203" pitchFamily="34" charset="0"/>
              </a:rPr>
              <a:t>Show control and tension</a:t>
            </a:r>
          </a:p>
          <a:p>
            <a:r>
              <a:rPr lang="en-GB" sz="1000" u="sng" dirty="0">
                <a:solidFill>
                  <a:schemeClr val="tx1"/>
                </a:solidFill>
                <a:latin typeface="Sassoon Primary Std" panose="020B0503020103030203" pitchFamily="34" charset="0"/>
              </a:rPr>
              <a:t>Tennis</a:t>
            </a:r>
          </a:p>
          <a:p>
            <a:r>
              <a:rPr lang="en-GB" sz="1000" dirty="0">
                <a:solidFill>
                  <a:schemeClr val="bg1"/>
                </a:solidFill>
                <a:latin typeface="Sassoon Primary Std" panose="020B0503020103030203" pitchFamily="34" charset="0"/>
              </a:rPr>
              <a:t>Throwing, catching, rallying</a:t>
            </a:r>
          </a:p>
          <a:p>
            <a:r>
              <a:rPr lang="en-GB" sz="1000" dirty="0">
                <a:solidFill>
                  <a:schemeClr val="bg1"/>
                </a:solidFill>
                <a:latin typeface="Sassoon Primary Std" panose="020B0503020103030203" pitchFamily="34" charset="0"/>
              </a:rPr>
              <a:t>Cooperation, support and encouraging </a:t>
            </a:r>
            <a:r>
              <a:rPr lang="en-GB" sz="1000">
                <a:solidFill>
                  <a:schemeClr val="bg1"/>
                </a:solidFill>
                <a:latin typeface="Sassoon Primary Std" panose="020B0503020103030203" pitchFamily="34" charset="0"/>
              </a:rPr>
              <a:t>others </a:t>
            </a:r>
            <a:endParaRPr lang="en-GB" sz="1000" dirty="0">
              <a:solidFill>
                <a:schemeClr val="bg1"/>
              </a:solidFill>
              <a:latin typeface="Sassoon Primary Std" panose="020B0503020103030203" pitchFamily="34" charset="0"/>
            </a:endParaRPr>
          </a:p>
          <a:p>
            <a:r>
              <a:rPr lang="en-GB" sz="1000" u="sng" dirty="0" err="1">
                <a:solidFill>
                  <a:schemeClr val="tx1"/>
                </a:solidFill>
                <a:latin typeface="Sassoon Primary Std" panose="020B0503020103030203" pitchFamily="34" charset="0"/>
              </a:rPr>
              <a:t>Rounders</a:t>
            </a:r>
            <a:endParaRPr lang="en-GB" sz="1000" u="sng" dirty="0">
              <a:solidFill>
                <a:schemeClr val="tx1"/>
              </a:solidFill>
              <a:latin typeface="Sassoon Primary Std" panose="020B0503020103030203" pitchFamily="34" charset="0"/>
            </a:endParaRPr>
          </a:p>
          <a:p>
            <a:pPr lvl="1"/>
            <a:r>
              <a:rPr lang="en-GB" sz="1000" dirty="0">
                <a:latin typeface="Sassoon Primary Std" panose="020B0503020103030203" pitchFamily="34" charset="0"/>
              </a:rPr>
              <a:t>Throw and catch a ball with increasing accuracy</a:t>
            </a:r>
          </a:p>
          <a:p>
            <a:pPr lvl="1"/>
            <a:r>
              <a:rPr lang="en-GB" sz="1000" dirty="0">
                <a:latin typeface="Sassoon Primary Std" panose="020B0503020103030203" pitchFamily="34" charset="0"/>
              </a:rPr>
              <a:t>Running at speed</a:t>
            </a:r>
          </a:p>
          <a:p>
            <a:pPr lvl="1"/>
            <a:r>
              <a:rPr lang="en-GB" sz="1000" dirty="0">
                <a:latin typeface="Sassoon Primary Std" panose="020B0503020103030203" pitchFamily="34" charset="0"/>
              </a:rPr>
              <a:t>Intercept ball to stop runs.</a:t>
            </a:r>
          </a:p>
          <a:p>
            <a:pPr lvl="1"/>
            <a:r>
              <a:rPr lang="en-GB" sz="1000" dirty="0">
                <a:latin typeface="Sassoon Primary Std" panose="020B0503020103030203" pitchFamily="34" charset="0"/>
              </a:rPr>
              <a:t>Underarm bowling and batting</a:t>
            </a:r>
          </a:p>
          <a:p>
            <a:pPr lvl="1"/>
            <a:r>
              <a:rPr lang="en-GB" sz="1000" dirty="0">
                <a:solidFill>
                  <a:schemeClr val="tx1"/>
                </a:solidFill>
                <a:latin typeface="Sassoon Primary Std" panose="020B0503020103030203" pitchFamily="34" charset="0"/>
              </a:rPr>
              <a:t>Mutual respect – working as a team, competitive play, sportspersonship.</a:t>
            </a:r>
          </a:p>
          <a:p>
            <a:pPr algn="ctr"/>
            <a:endParaRPr lang="en-GB" u="sng" dirty="0">
              <a:latin typeface="Sassoon Primary Std" panose="020B0503020103030203" pitchFamily="34" charset="0"/>
            </a:endParaRPr>
          </a:p>
          <a:p>
            <a:endParaRPr lang="en-GB" sz="900" dirty="0">
              <a:solidFill>
                <a:schemeClr val="tx1"/>
              </a:solidFill>
              <a:latin typeface="Sassoon Infant Std" panose="020B0503020103030203" pitchFamily="34" charset="0"/>
            </a:endParaRPr>
          </a:p>
        </p:txBody>
      </p:sp>
      <p:sp>
        <p:nvSpPr>
          <p:cNvPr id="36" name="Rounded Rectangle 35"/>
          <p:cNvSpPr/>
          <p:nvPr/>
        </p:nvSpPr>
        <p:spPr>
          <a:xfrm>
            <a:off x="8007849" y="3926562"/>
            <a:ext cx="4083269" cy="2894888"/>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u="sng" dirty="0">
                <a:latin typeface="Sassoon Primary Std" panose="020B0503020103030203" pitchFamily="34" charset="0"/>
              </a:rPr>
              <a:t>PSHE</a:t>
            </a:r>
            <a:endParaRPr lang="en-GB" sz="1050" u="sng" dirty="0">
              <a:latin typeface="Sassoon Primary Std" panose="020B0503020103030203" pitchFamily="34" charset="0"/>
            </a:endParaRPr>
          </a:p>
          <a:p>
            <a:r>
              <a:rPr lang="en-GB" sz="1050" u="sng" dirty="0">
                <a:solidFill>
                  <a:schemeClr val="tx1"/>
                </a:solidFill>
                <a:latin typeface="Sassoon Primary Std" panose="020B0503020103030203" pitchFamily="34" charset="0"/>
              </a:rPr>
              <a:t>Being my Best</a:t>
            </a:r>
          </a:p>
          <a:p>
            <a:r>
              <a:rPr lang="en-GB" sz="1050" dirty="0">
                <a:latin typeface="Sassoon Primary Std" panose="020B0503020103030203" pitchFamily="34" charset="0"/>
              </a:rPr>
              <a:t>What makes me </a:t>
            </a:r>
            <a:r>
              <a:rPr lang="en-GB" sz="1050" dirty="0" err="1">
                <a:latin typeface="Sassoon Primary Std" panose="020B0503020103030203" pitchFamily="34" charset="0"/>
              </a:rPr>
              <a:t>ME</a:t>
            </a:r>
            <a:endParaRPr lang="en-GB" sz="1050" dirty="0">
              <a:latin typeface="Sassoon Primary Std" panose="020B0503020103030203" pitchFamily="34" charset="0"/>
            </a:endParaRPr>
          </a:p>
          <a:p>
            <a:r>
              <a:rPr lang="en-GB" sz="1050" dirty="0">
                <a:latin typeface="Sassoon Primary Std" panose="020B0503020103030203" pitchFamily="34" charset="0"/>
              </a:rPr>
              <a:t>Making Choices</a:t>
            </a:r>
          </a:p>
          <a:p>
            <a:r>
              <a:rPr lang="en-GB" sz="1050" dirty="0">
                <a:latin typeface="Sassoon Primary Std" panose="020B0503020103030203" pitchFamily="34" charset="0"/>
              </a:rPr>
              <a:t>My school community</a:t>
            </a:r>
          </a:p>
          <a:p>
            <a:r>
              <a:rPr lang="en-GB" sz="1050" dirty="0">
                <a:latin typeface="Sassoon Primary Std" panose="020B0503020103030203" pitchFamily="34" charset="0"/>
              </a:rPr>
              <a:t>Basic First Aid</a:t>
            </a:r>
          </a:p>
          <a:p>
            <a:r>
              <a:rPr lang="en-GB" sz="1050" u="sng" dirty="0">
                <a:solidFill>
                  <a:schemeClr val="tx1"/>
                </a:solidFill>
                <a:latin typeface="Sassoon Primary Std" panose="020B0503020103030203" pitchFamily="34" charset="0"/>
              </a:rPr>
              <a:t>Growing and Changing</a:t>
            </a:r>
          </a:p>
          <a:p>
            <a:r>
              <a:rPr lang="en-GB" sz="1050" dirty="0">
                <a:latin typeface="Sassoon Primary Std" panose="020B0503020103030203" pitchFamily="34" charset="0"/>
              </a:rPr>
              <a:t>Relationship and Sex Education (RSE) Week during this half term.</a:t>
            </a:r>
          </a:p>
          <a:p>
            <a:r>
              <a:rPr lang="en-GB" sz="1050" dirty="0">
                <a:solidFill>
                  <a:schemeClr val="bg1"/>
                </a:solidFill>
                <a:latin typeface="Sassoon Primary Std" panose="020B0503020103030203" pitchFamily="34" charset="0"/>
              </a:rPr>
              <a:t>My feelings are all over the place.</a:t>
            </a:r>
          </a:p>
          <a:p>
            <a:r>
              <a:rPr lang="en-GB" sz="1050" dirty="0">
                <a:solidFill>
                  <a:schemeClr val="bg1"/>
                </a:solidFill>
                <a:latin typeface="Sassoon Primary Std" panose="020B0503020103030203" pitchFamily="34" charset="0"/>
              </a:rPr>
              <a:t>All change!</a:t>
            </a:r>
          </a:p>
          <a:p>
            <a:endParaRPr lang="en-GB" sz="1050" dirty="0">
              <a:solidFill>
                <a:schemeClr val="tx1"/>
              </a:solidFill>
              <a:latin typeface="Sassoon Primary Std" panose="020B0503020103030203" pitchFamily="34" charset="0"/>
            </a:endParaRPr>
          </a:p>
          <a:p>
            <a:r>
              <a:rPr lang="en-GB" sz="1050" dirty="0">
                <a:solidFill>
                  <a:schemeClr val="tx1"/>
                </a:solidFill>
                <a:latin typeface="Sassoon Primary Std" panose="020B0503020103030203" pitchFamily="34" charset="0"/>
              </a:rPr>
              <a:t>     Individual liberty – Human rights</a:t>
            </a:r>
          </a:p>
          <a:p>
            <a:r>
              <a:rPr lang="en-GB" sz="1050" dirty="0">
                <a:solidFill>
                  <a:schemeClr val="tx1"/>
                </a:solidFill>
                <a:latin typeface="Sassoon Primary Std" panose="020B0503020103030203" pitchFamily="34" charset="0"/>
              </a:rPr>
              <a:t>     Mutual respect – listening and respecting others in context.</a:t>
            </a:r>
          </a:p>
          <a:p>
            <a:r>
              <a:rPr lang="en-GB" sz="1050" dirty="0">
                <a:solidFill>
                  <a:schemeClr val="tx1"/>
                </a:solidFill>
                <a:latin typeface="Sassoon Primary Std" panose="020B0503020103030203" pitchFamily="34" charset="0"/>
              </a:rPr>
              <a:t>     Rule of law – looking at money and laws attached to it.</a:t>
            </a:r>
          </a:p>
          <a:p>
            <a:r>
              <a:rPr lang="en-GB" sz="1050" dirty="0">
                <a:solidFill>
                  <a:schemeClr val="tx1"/>
                </a:solidFill>
                <a:latin typeface="Sassoon Primary Std" panose="020B0503020103030203" pitchFamily="34" charset="0"/>
              </a:rPr>
              <a:t>     Democracy – Everyone has a say.</a:t>
            </a:r>
            <a:endParaRPr lang="en-GB" sz="1600" dirty="0">
              <a:solidFill>
                <a:schemeClr val="tx1"/>
              </a:solidFill>
              <a:latin typeface="Sassoon Primary Std" panose="020B0503020103030203" pitchFamily="34" charset="0"/>
            </a:endParaRPr>
          </a:p>
          <a:p>
            <a:pPr algn="ctr"/>
            <a:endParaRPr lang="en-GB" sz="1050" u="sng" dirty="0">
              <a:latin typeface="Sassoon Primary Std" panose="020B0503020103030203" pitchFamily="34" charset="0"/>
            </a:endParaRPr>
          </a:p>
        </p:txBody>
      </p:sp>
      <p:pic>
        <p:nvPicPr>
          <p:cNvPr id="37" name="Picture 36"/>
          <p:cNvPicPr>
            <a:picLocks noChangeAspect="1"/>
          </p:cNvPicPr>
          <p:nvPr/>
        </p:nvPicPr>
        <p:blipFill>
          <a:blip r:embed="rId5"/>
          <a:stretch>
            <a:fillRect/>
          </a:stretch>
        </p:blipFill>
        <p:spPr>
          <a:xfrm>
            <a:off x="8237637" y="5926314"/>
            <a:ext cx="185531" cy="154460"/>
          </a:xfrm>
          <a:prstGeom prst="rect">
            <a:avLst/>
          </a:prstGeom>
        </p:spPr>
      </p:pic>
      <p:pic>
        <p:nvPicPr>
          <p:cNvPr id="38" name="Picture 37"/>
          <p:cNvPicPr>
            <a:picLocks noChangeAspect="1"/>
          </p:cNvPicPr>
          <p:nvPr/>
        </p:nvPicPr>
        <p:blipFill>
          <a:blip r:embed="rId5"/>
          <a:stretch>
            <a:fillRect/>
          </a:stretch>
        </p:blipFill>
        <p:spPr>
          <a:xfrm>
            <a:off x="558738" y="6080774"/>
            <a:ext cx="185531" cy="154460"/>
          </a:xfrm>
          <a:prstGeom prst="rect">
            <a:avLst/>
          </a:prstGeom>
        </p:spPr>
      </p:pic>
      <p:pic>
        <p:nvPicPr>
          <p:cNvPr id="39" name="Picture 38"/>
          <p:cNvPicPr>
            <a:picLocks noChangeAspect="1"/>
          </p:cNvPicPr>
          <p:nvPr/>
        </p:nvPicPr>
        <p:blipFill>
          <a:blip r:embed="rId2">
            <a:extLst>
              <a:ext uri="{BEBA8EAE-BF5A-486C-A8C5-ECC9F3942E4B}">
                <a14:imgProps xmlns:a14="http://schemas.microsoft.com/office/drawing/2010/main">
                  <a14:imgLayer r:embed="rId3">
                    <a14:imgEffect>
                      <a14:backgroundRemoval t="0" b="100000" l="649" r="100000"/>
                    </a14:imgEffect>
                  </a14:imgLayer>
                </a14:imgProps>
              </a:ext>
            </a:extLst>
          </a:blip>
          <a:stretch>
            <a:fillRect/>
          </a:stretch>
        </p:blipFill>
        <p:spPr>
          <a:xfrm>
            <a:off x="4306038" y="2876328"/>
            <a:ext cx="293105" cy="232542"/>
          </a:xfrm>
          <a:prstGeom prst="rect">
            <a:avLst/>
          </a:prstGeom>
        </p:spPr>
      </p:pic>
      <p:pic>
        <p:nvPicPr>
          <p:cNvPr id="40" name="Picture 39"/>
          <p:cNvPicPr>
            <a:picLocks noChangeAspect="1"/>
          </p:cNvPicPr>
          <p:nvPr/>
        </p:nvPicPr>
        <p:blipFill rotWithShape="1">
          <a:blip r:embed="rId4"/>
          <a:srcRect l="19296" r="23507"/>
          <a:stretch/>
        </p:blipFill>
        <p:spPr>
          <a:xfrm>
            <a:off x="4344777" y="3176222"/>
            <a:ext cx="223794" cy="204965"/>
          </a:xfrm>
          <a:prstGeom prst="rect">
            <a:avLst/>
          </a:prstGeom>
          <a:ln>
            <a:solidFill>
              <a:schemeClr val="tx1"/>
            </a:solidFill>
          </a:ln>
        </p:spPr>
      </p:pic>
      <p:pic>
        <p:nvPicPr>
          <p:cNvPr id="41" name="Picture 40"/>
          <p:cNvPicPr>
            <a:picLocks noChangeAspect="1"/>
          </p:cNvPicPr>
          <p:nvPr/>
        </p:nvPicPr>
        <p:blipFill>
          <a:blip r:embed="rId5"/>
          <a:stretch>
            <a:fillRect/>
          </a:stretch>
        </p:blipFill>
        <p:spPr>
          <a:xfrm>
            <a:off x="4379902" y="3541913"/>
            <a:ext cx="185531" cy="154460"/>
          </a:xfrm>
          <a:prstGeom prst="rect">
            <a:avLst/>
          </a:prstGeom>
        </p:spPr>
      </p:pic>
      <p:sp>
        <p:nvSpPr>
          <p:cNvPr id="20" name="Rounded Rectangle 19"/>
          <p:cNvSpPr/>
          <p:nvPr/>
        </p:nvSpPr>
        <p:spPr>
          <a:xfrm>
            <a:off x="4004733" y="4336331"/>
            <a:ext cx="3930669" cy="2485119"/>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u="sng" dirty="0">
                <a:solidFill>
                  <a:schemeClr val="bg1"/>
                </a:solidFill>
                <a:latin typeface="Sassoon Infant Std" panose="020B0503020103030203" pitchFamily="34" charset="0"/>
              </a:rPr>
              <a:t>DT</a:t>
            </a:r>
            <a:endParaRPr lang="en-US" sz="1000" u="sng" dirty="0">
              <a:solidFill>
                <a:schemeClr val="bg1"/>
              </a:solidFill>
              <a:latin typeface="Sassoon Infant Std" panose="020B0503020103030203" pitchFamily="34" charset="0"/>
            </a:endParaRPr>
          </a:p>
          <a:p>
            <a:pPr lvl="0"/>
            <a:r>
              <a:rPr lang="en-US" sz="1000" dirty="0">
                <a:solidFill>
                  <a:schemeClr val="tx1"/>
                </a:solidFill>
                <a:latin typeface="Sassoon Infant Std" panose="020B0503020103030203" pitchFamily="34" charset="0"/>
              </a:rPr>
              <a:t>Textiles – 2D shape to 3D product</a:t>
            </a:r>
          </a:p>
          <a:p>
            <a:pPr marL="171450" lvl="0" indent="-171450">
              <a:buFont typeface="Arial" panose="020B0604020202020204" pitchFamily="34" charset="0"/>
              <a:buChar char="•"/>
            </a:pPr>
            <a:r>
              <a:rPr lang="en-GB" sz="1000" dirty="0">
                <a:latin typeface="Sassoon Infant Std" panose="020B0503020103030203" pitchFamily="34" charset="0"/>
              </a:rPr>
              <a:t>Generate realistic ideas through discussion and design criteria for an appealing, functional product fit for purpose and specific user/s. </a:t>
            </a:r>
          </a:p>
          <a:p>
            <a:pPr marL="171450" lvl="0" indent="-171450">
              <a:buFont typeface="Arial" panose="020B0604020202020204" pitchFamily="34" charset="0"/>
              <a:buChar char="•"/>
            </a:pPr>
            <a:r>
              <a:rPr lang="en-GB" sz="1000" dirty="0">
                <a:latin typeface="Sassoon Infant Std" panose="020B0503020103030203" pitchFamily="34" charset="0"/>
              </a:rPr>
              <a:t> Produce annotated sketches, prototypes, final product sketches and pattern pieces.</a:t>
            </a:r>
          </a:p>
          <a:p>
            <a:pPr marL="171450" lvl="0" indent="-171450">
              <a:buFont typeface="Arial" panose="020B0604020202020204" pitchFamily="34" charset="0"/>
              <a:buChar char="•"/>
            </a:pPr>
            <a:r>
              <a:rPr lang="en-GB" sz="1000" dirty="0">
                <a:latin typeface="Sassoon Infant Std" panose="020B0503020103030203" pitchFamily="34" charset="0"/>
              </a:rPr>
              <a:t>Select and use a range of appropriate tools with some accuracy e.g. cutting, joining and finishing. </a:t>
            </a:r>
          </a:p>
          <a:p>
            <a:pPr marL="171450" lvl="0" indent="-171450">
              <a:buFont typeface="Arial" panose="020B0604020202020204" pitchFamily="34" charset="0"/>
              <a:buChar char="•"/>
            </a:pPr>
            <a:r>
              <a:rPr lang="en-GB" sz="1000" dirty="0">
                <a:latin typeface="Sassoon Infant Std" panose="020B0503020103030203" pitchFamily="34" charset="0"/>
              </a:rPr>
              <a:t>Select fabrics and fastenings according to their functional characteristics e.g. strength, and aesthetic qualities e.g. pattern</a:t>
            </a:r>
            <a:r>
              <a:rPr lang="en-GB" sz="1000" dirty="0"/>
              <a:t>.</a:t>
            </a:r>
          </a:p>
          <a:p>
            <a:pPr marL="171450" lvl="0" indent="-171450">
              <a:buFont typeface="Arial" panose="020B0604020202020204" pitchFamily="34" charset="0"/>
              <a:buChar char="•"/>
            </a:pPr>
            <a:r>
              <a:rPr lang="en-US" sz="1000" dirty="0">
                <a:solidFill>
                  <a:schemeClr val="tx1"/>
                </a:solidFill>
                <a:latin typeface="Sassoon Infant Std" panose="020B0503020103030203" pitchFamily="34" charset="0"/>
              </a:rPr>
              <a:t>      Broader understanding of the world/cultural experiences – Apply useful life skills to everyday situations..</a:t>
            </a:r>
          </a:p>
          <a:p>
            <a:pPr lvl="0"/>
            <a:r>
              <a:rPr lang="en-US" sz="1000" dirty="0">
                <a:solidFill>
                  <a:schemeClr val="tx1"/>
                </a:solidFill>
                <a:latin typeface="Sassoon Infant Std" panose="020B0503020103030203" pitchFamily="34" charset="0"/>
              </a:rPr>
              <a:t>Personal skills – develop better understanding of textiles and how they can be used to make everyday products.</a:t>
            </a:r>
            <a:endParaRPr lang="en-US" sz="1000" u="sng" dirty="0">
              <a:solidFill>
                <a:schemeClr val="bg1"/>
              </a:solidFill>
              <a:latin typeface="Sassoon Infant Std" panose="020B0503020103030203" pitchFamily="34" charset="0"/>
            </a:endParaRPr>
          </a:p>
          <a:p>
            <a:pPr lvl="0"/>
            <a:r>
              <a:rPr lang="en-US" sz="1000" dirty="0">
                <a:solidFill>
                  <a:schemeClr val="tx1"/>
                </a:solidFill>
                <a:latin typeface="Sassoon Infant Std" panose="020B0503020103030203" pitchFamily="34" charset="0"/>
              </a:rPr>
              <a:t>.</a:t>
            </a:r>
          </a:p>
        </p:txBody>
      </p:sp>
      <p:pic>
        <p:nvPicPr>
          <p:cNvPr id="22" name="Picture 21"/>
          <p:cNvPicPr>
            <a:picLocks noChangeAspect="1"/>
          </p:cNvPicPr>
          <p:nvPr/>
        </p:nvPicPr>
        <p:blipFill rotWithShape="1">
          <a:blip r:embed="rId4"/>
          <a:srcRect l="19296" r="23507"/>
          <a:stretch/>
        </p:blipFill>
        <p:spPr>
          <a:xfrm>
            <a:off x="4177575" y="6235234"/>
            <a:ext cx="163784" cy="157564"/>
          </a:xfrm>
          <a:prstGeom prst="rect">
            <a:avLst/>
          </a:prstGeom>
          <a:ln>
            <a:solidFill>
              <a:schemeClr val="tx1"/>
            </a:solidFill>
          </a:ln>
        </p:spPr>
      </p:pic>
      <p:pic>
        <p:nvPicPr>
          <p:cNvPr id="2" name="Picture 1">
            <a:extLst>
              <a:ext uri="{FF2B5EF4-FFF2-40B4-BE49-F238E27FC236}">
                <a16:creationId xmlns:a16="http://schemas.microsoft.com/office/drawing/2014/main" id="{59CCB517-1420-DBAE-348C-CBDD93BE6191}"/>
              </a:ext>
            </a:extLst>
          </p:cNvPr>
          <p:cNvPicPr>
            <a:picLocks noChangeAspect="1"/>
          </p:cNvPicPr>
          <p:nvPr/>
        </p:nvPicPr>
        <p:blipFill rotWithShape="1">
          <a:blip r:embed="rId4"/>
          <a:srcRect l="19296" r="23507"/>
          <a:stretch/>
        </p:blipFill>
        <p:spPr>
          <a:xfrm>
            <a:off x="303264" y="1587989"/>
            <a:ext cx="223794" cy="204965"/>
          </a:xfrm>
          <a:prstGeom prst="rect">
            <a:avLst/>
          </a:prstGeom>
          <a:ln>
            <a:solidFill>
              <a:schemeClr val="tx1"/>
            </a:solidFill>
          </a:ln>
        </p:spPr>
      </p:pic>
      <p:pic>
        <p:nvPicPr>
          <p:cNvPr id="3" name="Picture 2">
            <a:extLst>
              <a:ext uri="{FF2B5EF4-FFF2-40B4-BE49-F238E27FC236}">
                <a16:creationId xmlns:a16="http://schemas.microsoft.com/office/drawing/2014/main" id="{6CB3DD87-8A1E-A521-E637-8404D67E37B6}"/>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100000" l="649" r="100000"/>
                    </a14:imgEffect>
                  </a14:imgLayer>
                </a14:imgProps>
              </a:ext>
            </a:extLst>
          </a:blip>
          <a:stretch>
            <a:fillRect/>
          </a:stretch>
        </p:blipFill>
        <p:spPr>
          <a:xfrm>
            <a:off x="249477" y="1159796"/>
            <a:ext cx="293105" cy="232542"/>
          </a:xfrm>
          <a:prstGeom prst="rect">
            <a:avLst/>
          </a:prstGeom>
        </p:spPr>
      </p:pic>
      <p:pic>
        <p:nvPicPr>
          <p:cNvPr id="4" name="Picture 3">
            <a:extLst>
              <a:ext uri="{FF2B5EF4-FFF2-40B4-BE49-F238E27FC236}">
                <a16:creationId xmlns:a16="http://schemas.microsoft.com/office/drawing/2014/main" id="{15FE6025-1A70-BDB5-2152-46B56361412B}"/>
              </a:ext>
            </a:extLst>
          </p:cNvPr>
          <p:cNvPicPr>
            <a:picLocks noChangeAspect="1"/>
          </p:cNvPicPr>
          <p:nvPr/>
        </p:nvPicPr>
        <p:blipFill>
          <a:blip r:embed="rId5"/>
          <a:stretch>
            <a:fillRect/>
          </a:stretch>
        </p:blipFill>
        <p:spPr>
          <a:xfrm>
            <a:off x="322395" y="2096144"/>
            <a:ext cx="185531" cy="154460"/>
          </a:xfrm>
          <a:prstGeom prst="rect">
            <a:avLst/>
          </a:prstGeom>
        </p:spPr>
      </p:pic>
      <p:pic>
        <p:nvPicPr>
          <p:cNvPr id="5" name="Picture 4">
            <a:extLst>
              <a:ext uri="{FF2B5EF4-FFF2-40B4-BE49-F238E27FC236}">
                <a16:creationId xmlns:a16="http://schemas.microsoft.com/office/drawing/2014/main" id="{A533D25A-CE7B-EC24-35E9-12E11AEB03E2}"/>
              </a:ext>
            </a:extLst>
          </p:cNvPr>
          <p:cNvPicPr>
            <a:picLocks noChangeAspect="1"/>
          </p:cNvPicPr>
          <p:nvPr/>
        </p:nvPicPr>
        <p:blipFill>
          <a:blip r:embed="rId6"/>
          <a:stretch>
            <a:fillRect/>
          </a:stretch>
        </p:blipFill>
        <p:spPr>
          <a:xfrm>
            <a:off x="4900848" y="4042656"/>
            <a:ext cx="344736" cy="291700"/>
          </a:xfrm>
          <a:prstGeom prst="rect">
            <a:avLst/>
          </a:prstGeom>
        </p:spPr>
      </p:pic>
      <p:pic>
        <p:nvPicPr>
          <p:cNvPr id="7" name="Picture 6">
            <a:extLst>
              <a:ext uri="{FF2B5EF4-FFF2-40B4-BE49-F238E27FC236}">
                <a16:creationId xmlns:a16="http://schemas.microsoft.com/office/drawing/2014/main" id="{DB801A6D-3611-309B-07D2-47022EBD9796}"/>
              </a:ext>
            </a:extLst>
          </p:cNvPr>
          <p:cNvPicPr>
            <a:picLocks noChangeAspect="1"/>
          </p:cNvPicPr>
          <p:nvPr/>
        </p:nvPicPr>
        <p:blipFill>
          <a:blip r:embed="rId6"/>
          <a:stretch>
            <a:fillRect/>
          </a:stretch>
        </p:blipFill>
        <p:spPr>
          <a:xfrm>
            <a:off x="8379799" y="3150537"/>
            <a:ext cx="344736" cy="291700"/>
          </a:xfrm>
          <a:prstGeom prst="rect">
            <a:avLst/>
          </a:prstGeom>
        </p:spPr>
      </p:pic>
      <p:pic>
        <p:nvPicPr>
          <p:cNvPr id="8" name="Picture 7">
            <a:extLst>
              <a:ext uri="{FF2B5EF4-FFF2-40B4-BE49-F238E27FC236}">
                <a16:creationId xmlns:a16="http://schemas.microsoft.com/office/drawing/2014/main" id="{B42FF645-D991-BD19-6188-B9984C85EBC3}"/>
              </a:ext>
            </a:extLst>
          </p:cNvPr>
          <p:cNvPicPr>
            <a:picLocks noChangeAspect="1"/>
          </p:cNvPicPr>
          <p:nvPr/>
        </p:nvPicPr>
        <p:blipFill>
          <a:blip r:embed="rId6"/>
          <a:stretch>
            <a:fillRect/>
          </a:stretch>
        </p:blipFill>
        <p:spPr>
          <a:xfrm>
            <a:off x="8237637" y="6101098"/>
            <a:ext cx="196218" cy="166031"/>
          </a:xfrm>
          <a:prstGeom prst="rect">
            <a:avLst/>
          </a:prstGeom>
        </p:spPr>
      </p:pic>
      <p:pic>
        <p:nvPicPr>
          <p:cNvPr id="9" name="Picture 8">
            <a:extLst>
              <a:ext uri="{FF2B5EF4-FFF2-40B4-BE49-F238E27FC236}">
                <a16:creationId xmlns:a16="http://schemas.microsoft.com/office/drawing/2014/main" id="{D888BBCB-39AD-1382-7C35-D4CFA8AF14CE}"/>
              </a:ext>
            </a:extLst>
          </p:cNvPr>
          <p:cNvPicPr>
            <a:picLocks noChangeAspect="1"/>
          </p:cNvPicPr>
          <p:nvPr/>
        </p:nvPicPr>
        <p:blipFill>
          <a:blip r:embed="rId6"/>
          <a:stretch>
            <a:fillRect/>
          </a:stretch>
        </p:blipFill>
        <p:spPr>
          <a:xfrm>
            <a:off x="4143681" y="6047787"/>
            <a:ext cx="196218" cy="166031"/>
          </a:xfrm>
          <a:prstGeom prst="rect">
            <a:avLst/>
          </a:prstGeom>
        </p:spPr>
      </p:pic>
      <p:pic>
        <p:nvPicPr>
          <p:cNvPr id="10" name="Picture 9">
            <a:extLst>
              <a:ext uri="{FF2B5EF4-FFF2-40B4-BE49-F238E27FC236}">
                <a16:creationId xmlns:a16="http://schemas.microsoft.com/office/drawing/2014/main" id="{984DC48F-F81D-6817-B6BB-EB9FEF117350}"/>
              </a:ext>
            </a:extLst>
          </p:cNvPr>
          <p:cNvPicPr>
            <a:picLocks noChangeAspect="1"/>
          </p:cNvPicPr>
          <p:nvPr/>
        </p:nvPicPr>
        <p:blipFill>
          <a:blip r:embed="rId6"/>
          <a:stretch>
            <a:fillRect/>
          </a:stretch>
        </p:blipFill>
        <p:spPr>
          <a:xfrm>
            <a:off x="544916" y="6235234"/>
            <a:ext cx="196218" cy="166031"/>
          </a:xfrm>
          <a:prstGeom prst="rect">
            <a:avLst/>
          </a:prstGeom>
        </p:spPr>
      </p:pic>
      <p:pic>
        <p:nvPicPr>
          <p:cNvPr id="11" name="Picture 10">
            <a:extLst>
              <a:ext uri="{FF2B5EF4-FFF2-40B4-BE49-F238E27FC236}">
                <a16:creationId xmlns:a16="http://schemas.microsoft.com/office/drawing/2014/main" id="{022AA41D-F4EA-B131-C635-40CD1E3807CD}"/>
              </a:ext>
            </a:extLst>
          </p:cNvPr>
          <p:cNvPicPr>
            <a:picLocks noChangeAspect="1"/>
          </p:cNvPicPr>
          <p:nvPr/>
        </p:nvPicPr>
        <p:blipFill>
          <a:blip r:embed="rId6"/>
          <a:stretch>
            <a:fillRect/>
          </a:stretch>
        </p:blipFill>
        <p:spPr>
          <a:xfrm>
            <a:off x="568766" y="2104754"/>
            <a:ext cx="344736" cy="291700"/>
          </a:xfrm>
          <a:prstGeom prst="rect">
            <a:avLst/>
          </a:prstGeom>
        </p:spPr>
      </p:pic>
    </p:spTree>
    <p:extLst>
      <p:ext uri="{BB962C8B-B14F-4D97-AF65-F5344CB8AC3E}">
        <p14:creationId xmlns:p14="http://schemas.microsoft.com/office/powerpoint/2010/main" val="557272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249383" y="151062"/>
            <a:ext cx="5384300" cy="3174644"/>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u="sng" dirty="0">
                <a:latin typeface="Sassoon Primary Std" panose="020B0503020103030203" pitchFamily="34" charset="0"/>
              </a:rPr>
              <a:t>MFL</a:t>
            </a:r>
          </a:p>
          <a:p>
            <a:r>
              <a:rPr lang="en-GB" sz="1200" dirty="0">
                <a:solidFill>
                  <a:schemeClr val="tx1"/>
                </a:solidFill>
                <a:latin typeface="Sassoon Primary Std" panose="020B0503020103030203" pitchFamily="34" charset="0"/>
              </a:rPr>
              <a:t>La </a:t>
            </a:r>
            <a:r>
              <a:rPr lang="en-GB" sz="1200" dirty="0" err="1">
                <a:solidFill>
                  <a:schemeClr val="tx1"/>
                </a:solidFill>
                <a:latin typeface="Sassoon Primary Std" panose="020B0503020103030203" pitchFamily="34" charset="0"/>
              </a:rPr>
              <a:t>familia</a:t>
            </a:r>
            <a:endParaRPr lang="en-GB" sz="1200" dirty="0">
              <a:solidFill>
                <a:schemeClr val="tx1"/>
              </a:solidFill>
              <a:latin typeface="Sassoon Primary Std" panose="020B0503020103030203" pitchFamily="34" charset="0"/>
            </a:endParaRPr>
          </a:p>
          <a:p>
            <a:pPr marL="0" lvl="1" indent="-285750">
              <a:buFont typeface="Arial" panose="020B0604020202020204" pitchFamily="34" charset="0"/>
              <a:buChar char="•"/>
            </a:pPr>
            <a:r>
              <a:rPr lang="en-GB" sz="1200" dirty="0">
                <a:latin typeface="Sassoon Primary Std" panose="020B0503020103030203" pitchFamily="34" charset="0"/>
              </a:rPr>
              <a:t>Learn the vocabulary for family members</a:t>
            </a:r>
          </a:p>
          <a:p>
            <a:pPr marL="0" lvl="1" indent="-285750">
              <a:buFont typeface="Arial" panose="020B0604020202020204" pitchFamily="34" charset="0"/>
              <a:buChar char="•"/>
            </a:pPr>
            <a:r>
              <a:rPr lang="en-GB" sz="1200" dirty="0">
                <a:latin typeface="Sassoon Primary Std" panose="020B0503020103030203" pitchFamily="34" charset="0"/>
              </a:rPr>
              <a:t>Develop gender determiners.</a:t>
            </a:r>
          </a:p>
          <a:p>
            <a:pPr marL="0" lvl="1" indent="-285750">
              <a:buFont typeface="Arial" panose="020B0604020202020204" pitchFamily="34" charset="0"/>
              <a:buChar char="•"/>
            </a:pPr>
            <a:r>
              <a:rPr lang="en-GB" sz="1200" dirty="0">
                <a:latin typeface="Sassoon Primary Std" panose="020B0503020103030203" pitchFamily="34" charset="0"/>
              </a:rPr>
              <a:t>Develop further understanding of wider family.</a:t>
            </a:r>
          </a:p>
          <a:p>
            <a:r>
              <a:rPr lang="en-GB" sz="1200" dirty="0">
                <a:solidFill>
                  <a:schemeClr val="tx1"/>
                </a:solidFill>
                <a:latin typeface="Sassoon Primary Std" panose="020B0503020103030203" pitchFamily="34" charset="0"/>
              </a:rPr>
              <a:t>Festivals</a:t>
            </a:r>
          </a:p>
          <a:p>
            <a:pPr marL="0" lvl="1" indent="-285750">
              <a:buFont typeface="Arial" panose="020B0604020202020204" pitchFamily="34" charset="0"/>
              <a:buChar char="•"/>
            </a:pPr>
            <a:r>
              <a:rPr lang="en-GB" sz="1200" dirty="0">
                <a:latin typeface="Sassoon Primary Std" panose="020B0503020103030203" pitchFamily="34" charset="0"/>
              </a:rPr>
              <a:t>La Tomatina, San </a:t>
            </a:r>
            <a:r>
              <a:rPr lang="en-GB" sz="1200" dirty="0" err="1">
                <a:latin typeface="Sassoon Primary Std" panose="020B0503020103030203" pitchFamily="34" charset="0"/>
              </a:rPr>
              <a:t>Fermin</a:t>
            </a:r>
            <a:r>
              <a:rPr lang="en-GB" sz="1200" dirty="0">
                <a:latin typeface="Sassoon Primary Std" panose="020B0503020103030203" pitchFamily="34" charset="0"/>
              </a:rPr>
              <a:t> Bull Run.</a:t>
            </a:r>
          </a:p>
          <a:p>
            <a:pPr marL="0" lvl="1"/>
            <a:endParaRPr lang="en-GB" sz="1200" dirty="0">
              <a:latin typeface="Sassoon Primary Std" panose="020B0503020103030203" pitchFamily="34" charset="0"/>
            </a:endParaRPr>
          </a:p>
          <a:p>
            <a:pPr marL="0" lvl="1"/>
            <a:r>
              <a:rPr lang="en-GB" sz="1200" dirty="0" err="1">
                <a:solidFill>
                  <a:schemeClr val="tx1"/>
                </a:solidFill>
                <a:latin typeface="Sassoon Primary Std" panose="020B0503020103030203" pitchFamily="34" charset="0"/>
              </a:rPr>
              <a:t>En</a:t>
            </a:r>
            <a:r>
              <a:rPr lang="en-GB" sz="1200" dirty="0">
                <a:solidFill>
                  <a:schemeClr val="tx1"/>
                </a:solidFill>
                <a:latin typeface="Sassoon Primary Std" panose="020B0503020103030203" pitchFamily="34" charset="0"/>
              </a:rPr>
              <a:t> el </a:t>
            </a:r>
            <a:r>
              <a:rPr lang="en-GB" sz="1200" dirty="0" err="1">
                <a:solidFill>
                  <a:schemeClr val="tx1"/>
                </a:solidFill>
                <a:latin typeface="Sassoon Primary Std" panose="020B0503020103030203" pitchFamily="34" charset="0"/>
              </a:rPr>
              <a:t>aula</a:t>
            </a:r>
            <a:r>
              <a:rPr lang="en-GB" sz="1200" dirty="0">
                <a:solidFill>
                  <a:schemeClr val="tx1"/>
                </a:solidFill>
                <a:latin typeface="Sassoon Primary Std" panose="020B0503020103030203" pitchFamily="34" charset="0"/>
              </a:rPr>
              <a:t> (In the classroom)</a:t>
            </a:r>
          </a:p>
          <a:p>
            <a:pPr marL="0" lvl="1" indent="-285750">
              <a:buFont typeface="Arial" panose="020B0604020202020204" pitchFamily="34" charset="0"/>
              <a:buChar char="•"/>
            </a:pPr>
            <a:r>
              <a:rPr lang="en-GB" sz="1200" dirty="0">
                <a:latin typeface="Sassoon Primary Std" panose="020B0503020103030203" pitchFamily="34" charset="0"/>
              </a:rPr>
              <a:t>Learn the rules to make words plural</a:t>
            </a:r>
          </a:p>
          <a:p>
            <a:pPr marL="0" lvl="1" indent="-285750">
              <a:buFont typeface="Arial" panose="020B0604020202020204" pitchFamily="34" charset="0"/>
              <a:buChar char="•"/>
            </a:pPr>
            <a:r>
              <a:rPr lang="en-GB" sz="1200" dirty="0">
                <a:latin typeface="Sassoon Primary Std" panose="020B0503020103030203" pitchFamily="34" charset="0"/>
              </a:rPr>
              <a:t>Learn and use the vocabulary for classroom objects</a:t>
            </a:r>
          </a:p>
          <a:p>
            <a:pPr marL="0" lvl="1" indent="-285750">
              <a:buFont typeface="Arial" panose="020B0604020202020204" pitchFamily="34" charset="0"/>
              <a:buChar char="•"/>
            </a:pPr>
            <a:r>
              <a:rPr lang="en-GB" sz="1200" dirty="0">
                <a:latin typeface="Sassoon Primary Std" panose="020B0503020103030203" pitchFamily="34" charset="0"/>
              </a:rPr>
              <a:t>Learn to use the verb </a:t>
            </a:r>
            <a:r>
              <a:rPr lang="en-GB" sz="1200" i="1" dirty="0" err="1">
                <a:latin typeface="Sassoon Primary Std" panose="020B0503020103030203" pitchFamily="34" charset="0"/>
              </a:rPr>
              <a:t>tener</a:t>
            </a:r>
            <a:r>
              <a:rPr lang="en-GB" sz="1200" i="1" dirty="0">
                <a:latin typeface="Sassoon Primary Std" panose="020B0503020103030203" pitchFamily="34" charset="0"/>
              </a:rPr>
              <a:t> </a:t>
            </a:r>
            <a:r>
              <a:rPr lang="en-GB" sz="1200" dirty="0">
                <a:latin typeface="Sassoon Primary Std" panose="020B0503020103030203" pitchFamily="34" charset="0"/>
              </a:rPr>
              <a:t>(to have)</a:t>
            </a:r>
            <a:endParaRPr lang="en-GB" sz="1200" i="1" dirty="0">
              <a:latin typeface="Sassoon Primary Std" panose="020B0503020103030203" pitchFamily="34" charset="0"/>
            </a:endParaRPr>
          </a:p>
          <a:p>
            <a:r>
              <a:rPr lang="en-GB" sz="1200" dirty="0">
                <a:latin typeface="NTPreCursivefk" panose="03000400000000000000" pitchFamily="66" charset="0"/>
              </a:rPr>
              <a:t>    </a:t>
            </a:r>
            <a:r>
              <a:rPr lang="en-GB" sz="1200" dirty="0">
                <a:solidFill>
                  <a:schemeClr val="tx1"/>
                </a:solidFill>
                <a:latin typeface="Sassoon Primary Std" panose="020B0503020103030203" pitchFamily="34" charset="0"/>
              </a:rPr>
              <a:t>Intercultural understanding of festivals and traditions</a:t>
            </a:r>
          </a:p>
          <a:p>
            <a:r>
              <a:rPr lang="en-GB" sz="1200" dirty="0">
                <a:solidFill>
                  <a:schemeClr val="tx1"/>
                </a:solidFill>
                <a:latin typeface="Sassoon Primary Std" panose="020B0503020103030203" pitchFamily="34" charset="0"/>
              </a:rPr>
              <a:t>    Vocabulary associated with family members and </a:t>
            </a:r>
          </a:p>
          <a:p>
            <a:r>
              <a:rPr lang="en-GB" sz="1200" dirty="0">
                <a:solidFill>
                  <a:schemeClr val="tx1"/>
                </a:solidFill>
                <a:latin typeface="Sassoon Primary Std" panose="020B0503020103030203" pitchFamily="34" charset="0"/>
              </a:rPr>
              <a:t>   classroom objects.  Cultural experience of Spanish festivals.</a:t>
            </a:r>
            <a:endParaRPr lang="en-GB" sz="1200" dirty="0">
              <a:latin typeface="Sassoon Primary Std" panose="020B0503020103030203" pitchFamily="34" charset="0"/>
            </a:endParaRPr>
          </a:p>
          <a:p>
            <a:r>
              <a:rPr lang="en-GB" sz="1200" dirty="0">
                <a:solidFill>
                  <a:schemeClr val="tx1"/>
                </a:solidFill>
                <a:latin typeface="Sassoon Primary Std" panose="020B0503020103030203" pitchFamily="34" charset="0"/>
              </a:rPr>
              <a:t>         Tolerance of different cultures.</a:t>
            </a:r>
          </a:p>
        </p:txBody>
      </p:sp>
      <p:pic>
        <p:nvPicPr>
          <p:cNvPr id="21" name="Picture 20"/>
          <p:cNvPicPr>
            <a:picLocks noChangeAspect="1"/>
          </p:cNvPicPr>
          <p:nvPr/>
        </p:nvPicPr>
        <p:blipFill>
          <a:blip r:embed="rId2"/>
          <a:stretch>
            <a:fillRect/>
          </a:stretch>
        </p:blipFill>
        <p:spPr>
          <a:xfrm>
            <a:off x="726312" y="3012655"/>
            <a:ext cx="182763" cy="182763"/>
          </a:xfrm>
          <a:prstGeom prst="rect">
            <a:avLst/>
          </a:prstGeom>
        </p:spPr>
      </p:pic>
      <p:pic>
        <p:nvPicPr>
          <p:cNvPr id="22" name="Picture 21"/>
          <p:cNvPicPr>
            <a:picLocks noChangeAspect="1"/>
          </p:cNvPicPr>
          <p:nvPr/>
        </p:nvPicPr>
        <p:blipFill>
          <a:blip r:embed="rId3">
            <a:extLst>
              <a:ext uri="{BEBA8EAE-BF5A-486C-A8C5-ECC9F3942E4B}">
                <a14:imgProps xmlns:a14="http://schemas.microsoft.com/office/drawing/2010/main">
                  <a14:imgLayer r:embed="rId4">
                    <a14:imgEffect>
                      <a14:backgroundRemoval t="0" b="100000" l="649" r="100000"/>
                    </a14:imgEffect>
                  </a14:imgLayer>
                </a14:imgProps>
              </a:ext>
            </a:extLst>
          </a:blip>
          <a:stretch>
            <a:fillRect/>
          </a:stretch>
        </p:blipFill>
        <p:spPr>
          <a:xfrm>
            <a:off x="500400" y="2429654"/>
            <a:ext cx="243758" cy="207353"/>
          </a:xfrm>
          <a:prstGeom prst="rect">
            <a:avLst/>
          </a:prstGeom>
        </p:spPr>
      </p:pic>
      <p:pic>
        <p:nvPicPr>
          <p:cNvPr id="23" name="Picture 22"/>
          <p:cNvPicPr>
            <a:picLocks noChangeAspect="1"/>
          </p:cNvPicPr>
          <p:nvPr/>
        </p:nvPicPr>
        <p:blipFill rotWithShape="1">
          <a:blip r:embed="rId5"/>
          <a:srcRect l="19296" r="23507"/>
          <a:stretch/>
        </p:blipFill>
        <p:spPr>
          <a:xfrm>
            <a:off x="476805" y="2665253"/>
            <a:ext cx="186116" cy="182763"/>
          </a:xfrm>
          <a:prstGeom prst="rect">
            <a:avLst/>
          </a:prstGeom>
          <a:ln>
            <a:solidFill>
              <a:schemeClr val="tx1"/>
            </a:solidFill>
          </a:ln>
        </p:spPr>
      </p:pic>
      <p:grpSp>
        <p:nvGrpSpPr>
          <p:cNvPr id="6" name="Group 5"/>
          <p:cNvGrpSpPr/>
          <p:nvPr/>
        </p:nvGrpSpPr>
        <p:grpSpPr>
          <a:xfrm>
            <a:off x="5797424" y="3303236"/>
            <a:ext cx="5988495" cy="3389130"/>
            <a:chOff x="8570046" y="450204"/>
            <a:chExt cx="3372572" cy="3055580"/>
          </a:xfrm>
        </p:grpSpPr>
        <p:sp>
          <p:nvSpPr>
            <p:cNvPr id="13" name="Rounded Rectangle 12"/>
            <p:cNvSpPr/>
            <p:nvPr/>
          </p:nvSpPr>
          <p:spPr>
            <a:xfrm>
              <a:off x="8570046" y="450204"/>
              <a:ext cx="3372572" cy="3055580"/>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a:latin typeface="Sassoon Primary Std" panose="020B0503020103030203" pitchFamily="34" charset="0"/>
                </a:rPr>
                <a:t>ART</a:t>
              </a:r>
            </a:p>
            <a:p>
              <a:pPr algn="ctr"/>
              <a:endParaRPr lang="en-GB" sz="1200" u="sng" dirty="0">
                <a:latin typeface="Sassoon Primary Std" panose="020B0503020103030203" pitchFamily="34" charset="0"/>
              </a:endParaRPr>
            </a:p>
            <a:p>
              <a:r>
                <a:rPr lang="en-GB" sz="1200" dirty="0">
                  <a:solidFill>
                    <a:schemeClr val="tx1"/>
                  </a:solidFill>
                  <a:latin typeface="Sassoon Primary Std" panose="020B0503020103030203" pitchFamily="34" charset="0"/>
                </a:rPr>
                <a:t>Storytelling through drawing.</a:t>
              </a:r>
            </a:p>
            <a:p>
              <a:r>
                <a:rPr lang="en-GB" sz="1200" dirty="0">
                  <a:latin typeface="Sassoon Primary Std" panose="020B0503020103030203" pitchFamily="34" charset="0"/>
                </a:rPr>
                <a:t>Key concepts:</a:t>
              </a:r>
            </a:p>
            <a:p>
              <a:pPr marL="171450" indent="-171450">
                <a:buFont typeface="Arial" panose="020B0604020202020204" pitchFamily="34" charset="0"/>
                <a:buChar char="•"/>
              </a:pPr>
              <a:r>
                <a:rPr lang="en-GB" sz="1200" dirty="0">
                  <a:latin typeface="Sassoon Primary Std" panose="020B0503020103030203" pitchFamily="34" charset="0"/>
                </a:rPr>
                <a:t>That we can tell stories through drawing. </a:t>
              </a:r>
            </a:p>
            <a:p>
              <a:r>
                <a:rPr lang="en-GB" sz="1200" dirty="0">
                  <a:latin typeface="Sassoon Primary Std" panose="020B0503020103030203" pitchFamily="34" charset="0"/>
                </a:rPr>
                <a:t>• That we can use text within our drawings to add meaning. </a:t>
              </a:r>
            </a:p>
            <a:p>
              <a:r>
                <a:rPr lang="en-GB" sz="1200" dirty="0">
                  <a:latin typeface="Sassoon Primary Std" panose="020B0503020103030203" pitchFamily="34" charset="0"/>
                </a:rPr>
                <a:t>• That we can sequence drawings to help viewers respond to our story. </a:t>
              </a:r>
            </a:p>
            <a:p>
              <a:r>
                <a:rPr lang="en-GB" sz="1200" dirty="0">
                  <a:latin typeface="Sassoon Primary Std" panose="020B0503020103030203" pitchFamily="34" charset="0"/>
                </a:rPr>
                <a:t>• That we can use line, shape, colour and composition to develop evocative and characterful imagery. </a:t>
              </a:r>
            </a:p>
            <a:p>
              <a:endParaRPr lang="en-GB" sz="1200" dirty="0">
                <a:latin typeface="Sassoon Primary Std" panose="020B0503020103030203" pitchFamily="34" charset="0"/>
              </a:endParaRPr>
            </a:p>
            <a:p>
              <a:r>
                <a:rPr lang="en-GB" sz="1200" dirty="0">
                  <a:solidFill>
                    <a:schemeClr val="tx1"/>
                  </a:solidFill>
                  <a:latin typeface="Sassoon Primary Std" panose="020B0503020103030203" pitchFamily="34" charset="0"/>
                </a:rPr>
                <a:t>     Diversity – Artists from different backgrounds and time periods.    </a:t>
              </a:r>
            </a:p>
            <a:p>
              <a:r>
                <a:rPr lang="en-GB" sz="1200" dirty="0">
                  <a:solidFill>
                    <a:schemeClr val="tx1"/>
                  </a:solidFill>
                  <a:latin typeface="Sassoon Primary Std" panose="020B0503020103030203" pitchFamily="34" charset="0"/>
                </a:rPr>
                <a:t>     Cultural experiences – to view artwork that they may not have been exposed to before.</a:t>
              </a:r>
            </a:p>
            <a:p>
              <a:r>
                <a:rPr lang="en-GB" sz="1200" dirty="0">
                  <a:solidFill>
                    <a:schemeClr val="tx1"/>
                  </a:solidFill>
                  <a:latin typeface="Sassoon Primary Std" panose="020B0503020103030203" pitchFamily="34" charset="0"/>
                </a:rPr>
                <a:t>     Individual liberty – Art is subjective and the choice of the creator. </a:t>
              </a:r>
              <a:endParaRPr lang="en-GB" sz="1200" dirty="0">
                <a:latin typeface="Sassoon Primary Std" panose="020B0503020103030203" pitchFamily="34" charset="0"/>
              </a:endParaRPr>
            </a:p>
          </p:txBody>
        </p:sp>
        <p:pic>
          <p:nvPicPr>
            <p:cNvPr id="27" name="Picture 26"/>
            <p:cNvPicPr>
              <a:picLocks noChangeAspect="1"/>
            </p:cNvPicPr>
            <p:nvPr/>
          </p:nvPicPr>
          <p:blipFill rotWithShape="1">
            <a:blip r:embed="rId5"/>
            <a:srcRect l="19296" r="23507"/>
            <a:stretch/>
          </p:blipFill>
          <p:spPr>
            <a:xfrm>
              <a:off x="8971951" y="2861026"/>
              <a:ext cx="187692" cy="171900"/>
            </a:xfrm>
            <a:prstGeom prst="rect">
              <a:avLst/>
            </a:prstGeom>
            <a:ln>
              <a:solidFill>
                <a:schemeClr val="tx1"/>
              </a:solidFill>
            </a:ln>
          </p:spPr>
        </p:pic>
        <p:pic>
          <p:nvPicPr>
            <p:cNvPr id="28" name="Picture 27"/>
            <p:cNvPicPr>
              <a:picLocks noChangeAspect="1"/>
            </p:cNvPicPr>
            <p:nvPr/>
          </p:nvPicPr>
          <p:blipFill>
            <a:blip r:embed="rId2"/>
            <a:stretch>
              <a:fillRect/>
            </a:stretch>
          </p:blipFill>
          <p:spPr>
            <a:xfrm>
              <a:off x="8680971" y="3143175"/>
              <a:ext cx="177356" cy="165414"/>
            </a:xfrm>
            <a:prstGeom prst="rect">
              <a:avLst/>
            </a:prstGeom>
          </p:spPr>
        </p:pic>
        <p:pic>
          <p:nvPicPr>
            <p:cNvPr id="30" name="Picture 29"/>
            <p:cNvPicPr>
              <a:picLocks noChangeAspect="1"/>
            </p:cNvPicPr>
            <p:nvPr/>
          </p:nvPicPr>
          <p:blipFill>
            <a:blip r:embed="rId3">
              <a:extLst>
                <a:ext uri="{BEBA8EAE-BF5A-486C-A8C5-ECC9F3942E4B}">
                  <a14:imgProps xmlns:a14="http://schemas.microsoft.com/office/drawing/2010/main">
                    <a14:imgLayer r:embed="rId4">
                      <a14:imgEffect>
                        <a14:backgroundRemoval t="0" b="100000" l="649" r="100000"/>
                      </a14:imgEffect>
                    </a14:imgLayer>
                  </a14:imgProps>
                </a:ext>
              </a:extLst>
            </a:blip>
            <a:stretch>
              <a:fillRect/>
            </a:stretch>
          </p:blipFill>
          <p:spPr>
            <a:xfrm>
              <a:off x="8591644" y="2470373"/>
              <a:ext cx="293105" cy="232542"/>
            </a:xfrm>
            <a:prstGeom prst="rect">
              <a:avLst/>
            </a:prstGeom>
          </p:spPr>
        </p:pic>
      </p:grpSp>
      <p:sp>
        <p:nvSpPr>
          <p:cNvPr id="2" name="Rounded Rectangle 1"/>
          <p:cNvSpPr/>
          <p:nvPr/>
        </p:nvSpPr>
        <p:spPr>
          <a:xfrm>
            <a:off x="249383" y="3717386"/>
            <a:ext cx="5318974" cy="2997450"/>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u="sng" dirty="0">
                <a:latin typeface="Sassoon Primary Std" panose="020B0503020103030203" pitchFamily="34" charset="0"/>
              </a:rPr>
              <a:t>MUSIC</a:t>
            </a:r>
          </a:p>
          <a:p>
            <a:r>
              <a:rPr lang="en-GB" sz="1200" dirty="0">
                <a:latin typeface="Sassoon Infant Std" panose="020B0503020103030203" pitchFamily="34" charset="0"/>
              </a:rPr>
              <a:t>Changes in pitch, tempo and dynamics (Theme: Rivers) - Representing the different stages of a river through vocal and percussive ostinatos, culminating in a final group performance</a:t>
            </a:r>
          </a:p>
          <a:p>
            <a:endParaRPr lang="en-GB" sz="1200" dirty="0">
              <a:solidFill>
                <a:schemeClr val="tx1"/>
              </a:solidFill>
              <a:latin typeface="Sassoon Infant Std" panose="020B0503020103030203" pitchFamily="34" charset="0"/>
            </a:endParaRPr>
          </a:p>
          <a:p>
            <a:r>
              <a:rPr lang="en-GB" sz="1200" dirty="0">
                <a:latin typeface="Sassoon Infant Std" panose="020B0503020103030203" pitchFamily="34" charset="0"/>
              </a:rPr>
              <a:t>Samba and carnival sounds and instruments</a:t>
            </a:r>
            <a:r>
              <a:rPr lang="en-GB" sz="1200" dirty="0">
                <a:solidFill>
                  <a:schemeClr val="tx1"/>
                </a:solidFill>
                <a:latin typeface="Sassoon Infant Std" panose="020B0503020103030203" pitchFamily="34" charset="0"/>
              </a:rPr>
              <a:t> - </a:t>
            </a:r>
            <a:r>
              <a:rPr lang="en-GB" sz="1200" dirty="0">
                <a:latin typeface="Sassoon Infant Std" panose="020B0503020103030203" pitchFamily="34" charset="0"/>
              </a:rPr>
              <a:t>Introducing samba and the sights and sounds of the carnival. Learning about the traditional sounds and instruments, syncopated rhythms and composing their samba breaks. </a:t>
            </a:r>
          </a:p>
          <a:p>
            <a:endParaRPr lang="en-GB" sz="1100" dirty="0">
              <a:latin typeface="Sassoon Infant Std" panose="020B0503020103030203" pitchFamily="34" charset="0"/>
            </a:endParaRPr>
          </a:p>
          <a:p>
            <a:endParaRPr lang="en-GB" sz="1100" dirty="0">
              <a:solidFill>
                <a:schemeClr val="tx1"/>
              </a:solidFill>
              <a:latin typeface="Sassoon Infant Std" panose="020B0503020103030203" pitchFamily="34" charset="0"/>
            </a:endParaRPr>
          </a:p>
          <a:p>
            <a:pPr algn="ctr"/>
            <a:r>
              <a:rPr lang="en-GB" sz="1100" dirty="0">
                <a:solidFill>
                  <a:schemeClr val="tx1"/>
                </a:solidFill>
                <a:latin typeface="Sassoon Primary Std" panose="020B0503020103030203" pitchFamily="34" charset="0"/>
              </a:rPr>
              <a:t>Broader understanding of the world – Political climate at the time.</a:t>
            </a:r>
          </a:p>
          <a:p>
            <a:pPr algn="ctr"/>
            <a:r>
              <a:rPr lang="en-GB" sz="1100" dirty="0">
                <a:solidFill>
                  <a:schemeClr val="tx1"/>
                </a:solidFill>
                <a:latin typeface="Sassoon Primary Std" panose="020B0503020103030203" pitchFamily="34" charset="0"/>
              </a:rPr>
              <a:t>     Personal skills – Musical instrument performance.</a:t>
            </a:r>
          </a:p>
          <a:p>
            <a:r>
              <a:rPr lang="en-GB" sz="1100" dirty="0">
                <a:solidFill>
                  <a:schemeClr val="tx1"/>
                </a:solidFill>
                <a:latin typeface="Sassoon Infant Std" panose="020B0503020103030203" pitchFamily="34" charset="0"/>
              </a:rPr>
              <a:t>    </a:t>
            </a:r>
            <a:endParaRPr lang="en-GB" sz="1600" u="sng" dirty="0">
              <a:latin typeface="Sassoon Primary Std" panose="020B0503020103030203" pitchFamily="34" charset="0"/>
            </a:endParaRPr>
          </a:p>
        </p:txBody>
      </p:sp>
      <p:pic>
        <p:nvPicPr>
          <p:cNvPr id="31" name="Picture 30"/>
          <p:cNvPicPr>
            <a:picLocks noChangeAspect="1"/>
          </p:cNvPicPr>
          <p:nvPr/>
        </p:nvPicPr>
        <p:blipFill rotWithShape="1">
          <a:blip r:embed="rId5"/>
          <a:srcRect l="19296" r="23507"/>
          <a:stretch/>
        </p:blipFill>
        <p:spPr>
          <a:xfrm>
            <a:off x="752891" y="5889795"/>
            <a:ext cx="205907" cy="182763"/>
          </a:xfrm>
          <a:prstGeom prst="rect">
            <a:avLst/>
          </a:prstGeom>
          <a:ln>
            <a:solidFill>
              <a:schemeClr val="tx1"/>
            </a:solidFill>
          </a:ln>
        </p:spPr>
      </p:pic>
      <p:sp>
        <p:nvSpPr>
          <p:cNvPr id="3" name="Rounded Rectangle 2"/>
          <p:cNvSpPr/>
          <p:nvPr/>
        </p:nvSpPr>
        <p:spPr>
          <a:xfrm>
            <a:off x="5768741" y="156838"/>
            <a:ext cx="6037261" cy="2960524"/>
          </a:xfrm>
          <a:prstGeom prst="roundRect">
            <a:avLst/>
          </a:prstGeom>
          <a:solidFill>
            <a:srgbClr val="4472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u="sng" dirty="0">
                <a:latin typeface="Sassoon Primary Std" panose="020B0503020103030203" pitchFamily="34" charset="0"/>
              </a:rPr>
              <a:t>COMPUTING</a:t>
            </a:r>
            <a:endParaRPr lang="en-GB" sz="1000" u="sng" dirty="0">
              <a:latin typeface="Sassoon Primary Std" panose="020B0503020103030203" pitchFamily="34" charset="0"/>
            </a:endParaRPr>
          </a:p>
          <a:p>
            <a:pPr algn="ctr"/>
            <a:endParaRPr lang="en-GB" sz="1200" u="sng" dirty="0">
              <a:latin typeface="Sassoon Primary Std" panose="020B0503020103030203" pitchFamily="34" charset="0"/>
            </a:endParaRPr>
          </a:p>
          <a:p>
            <a:r>
              <a:rPr lang="en-GB" sz="1200" u="sng" dirty="0">
                <a:solidFill>
                  <a:schemeClr val="tx1"/>
                </a:solidFill>
                <a:latin typeface="Sassoon Primary Std" panose="020B0503020103030203" pitchFamily="34" charset="0"/>
              </a:rPr>
              <a:t>Creating Media Photo Editing</a:t>
            </a:r>
          </a:p>
          <a:p>
            <a:pPr marL="285750" indent="-285750">
              <a:buFont typeface="Arial" panose="020B0604020202020204" pitchFamily="34" charset="0"/>
              <a:buChar char="•"/>
            </a:pPr>
            <a:r>
              <a:rPr lang="en-GB" sz="1200" dirty="0">
                <a:solidFill>
                  <a:schemeClr val="bg1"/>
                </a:solidFill>
                <a:latin typeface="Sassoon Primary Std" panose="020B0503020103030203" pitchFamily="34" charset="0"/>
              </a:rPr>
              <a:t>Changing digital images</a:t>
            </a:r>
          </a:p>
          <a:p>
            <a:pPr marL="285750" indent="-285750">
              <a:buFont typeface="Arial" panose="020B0604020202020204" pitchFamily="34" charset="0"/>
              <a:buChar char="•"/>
            </a:pPr>
            <a:r>
              <a:rPr lang="en-GB" sz="1200" dirty="0">
                <a:solidFill>
                  <a:schemeClr val="bg1"/>
                </a:solidFill>
                <a:latin typeface="Sassoon Primary Std" panose="020B0503020103030203" pitchFamily="34" charset="0"/>
              </a:rPr>
              <a:t>Recolouring, cloning and combining images</a:t>
            </a:r>
          </a:p>
          <a:p>
            <a:pPr marL="285750" indent="-285750">
              <a:buFont typeface="Arial" panose="020B0604020202020204" pitchFamily="34" charset="0"/>
              <a:buChar char="•"/>
            </a:pPr>
            <a:r>
              <a:rPr lang="en-GB" sz="1200" dirty="0">
                <a:solidFill>
                  <a:schemeClr val="bg1"/>
                </a:solidFill>
                <a:latin typeface="Sassoon Primary Std" panose="020B0503020103030203" pitchFamily="34" charset="0"/>
              </a:rPr>
              <a:t>Creating and evaluating media photo editing</a:t>
            </a:r>
          </a:p>
          <a:p>
            <a:r>
              <a:rPr lang="en-GB" sz="1200" u="sng">
                <a:solidFill>
                  <a:schemeClr val="tx1"/>
                </a:solidFill>
                <a:latin typeface="Sassoon Primary Std" panose="020B0503020103030203" pitchFamily="34" charset="0"/>
              </a:rPr>
              <a:t>Programming Repetition </a:t>
            </a:r>
            <a:r>
              <a:rPr lang="en-GB" sz="1200" u="sng" dirty="0">
                <a:solidFill>
                  <a:schemeClr val="tx1"/>
                </a:solidFill>
                <a:latin typeface="Sassoon Primary Std" panose="020B0503020103030203" pitchFamily="34" charset="0"/>
              </a:rPr>
              <a:t>in games</a:t>
            </a:r>
          </a:p>
          <a:p>
            <a:pPr marL="285750" indent="-285750">
              <a:buFont typeface="Arial" panose="020B0604020202020204" pitchFamily="34" charset="0"/>
              <a:buChar char="•"/>
            </a:pPr>
            <a:r>
              <a:rPr lang="en-GB" sz="1200" dirty="0">
                <a:solidFill>
                  <a:schemeClr val="bg1"/>
                </a:solidFill>
                <a:latin typeface="Sassoon Primary Std" panose="020B0503020103030203" pitchFamily="34" charset="0"/>
              </a:rPr>
              <a:t>Using loops to create shapes</a:t>
            </a:r>
          </a:p>
          <a:p>
            <a:pPr marL="285750" indent="-285750">
              <a:buFont typeface="Arial" panose="020B0604020202020204" pitchFamily="34" charset="0"/>
              <a:buChar char="•"/>
            </a:pPr>
            <a:r>
              <a:rPr lang="en-GB" sz="1200" dirty="0">
                <a:solidFill>
                  <a:schemeClr val="bg1"/>
                </a:solidFill>
                <a:latin typeface="Sassoon Primary Std" panose="020B0503020103030203" pitchFamily="34" charset="0"/>
              </a:rPr>
              <a:t>Animating and modifying a game</a:t>
            </a:r>
          </a:p>
          <a:p>
            <a:pPr marL="285750" indent="-285750">
              <a:buFont typeface="Arial" panose="020B0604020202020204" pitchFamily="34" charset="0"/>
              <a:buChar char="•"/>
            </a:pPr>
            <a:r>
              <a:rPr lang="en-GB" sz="1200" dirty="0">
                <a:solidFill>
                  <a:schemeClr val="bg1"/>
                </a:solidFill>
                <a:latin typeface="Sassoon Primary Std" panose="020B0503020103030203" pitchFamily="34" charset="0"/>
              </a:rPr>
              <a:t>Creating and evaluating our own games</a:t>
            </a:r>
            <a:endParaRPr lang="en-GB" sz="1200" u="sng" dirty="0">
              <a:solidFill>
                <a:schemeClr val="tx1"/>
              </a:solidFill>
              <a:latin typeface="Sassoon Primary Std" panose="020B0503020103030203" pitchFamily="34" charset="0"/>
            </a:endParaRPr>
          </a:p>
          <a:p>
            <a:pPr marL="285750" indent="-285750">
              <a:buFont typeface="Arial" panose="020B0604020202020204" pitchFamily="34" charset="0"/>
              <a:buChar char="•"/>
            </a:pPr>
            <a:endParaRPr lang="en-GB" sz="1200" dirty="0">
              <a:solidFill>
                <a:schemeClr val="bg1"/>
              </a:solidFill>
              <a:latin typeface="Sassoon Primary Std" panose="020B0503020103030203" pitchFamily="34" charset="0"/>
            </a:endParaRPr>
          </a:p>
          <a:p>
            <a:r>
              <a:rPr lang="en-GB" sz="1200" dirty="0">
                <a:solidFill>
                  <a:schemeClr val="tx1"/>
                </a:solidFill>
                <a:latin typeface="Sassoon Primary Std" panose="020B0503020103030203" pitchFamily="34" charset="0"/>
              </a:rPr>
              <a:t>     Cultural experiences – exposure to computer technology.</a:t>
            </a:r>
          </a:p>
          <a:p>
            <a:r>
              <a:rPr lang="en-GB" sz="1200" dirty="0">
                <a:solidFill>
                  <a:schemeClr val="tx1"/>
                </a:solidFill>
                <a:latin typeface="Sassoon Primary Std" panose="020B0503020103030203" pitchFamily="34" charset="0"/>
              </a:rPr>
              <a:t>Vocabulary – related to computing and ICT.</a:t>
            </a:r>
          </a:p>
          <a:p>
            <a:r>
              <a:rPr lang="en-GB" sz="1200" dirty="0">
                <a:solidFill>
                  <a:schemeClr val="tx1"/>
                </a:solidFill>
                <a:latin typeface="Sassoon Primary Std" panose="020B0503020103030203" pitchFamily="34" charset="0"/>
              </a:rPr>
              <a:t>Personal skills – problem solving, creation, </a:t>
            </a:r>
            <a:endParaRPr lang="en-GB" sz="1200" dirty="0">
              <a:solidFill>
                <a:schemeClr val="bg1"/>
              </a:solidFill>
              <a:latin typeface="Sassoon Primary Std" panose="020B0503020103030203" pitchFamily="34" charset="0"/>
            </a:endParaRPr>
          </a:p>
        </p:txBody>
      </p:sp>
      <p:pic>
        <p:nvPicPr>
          <p:cNvPr id="32" name="Picture 31"/>
          <p:cNvPicPr>
            <a:picLocks noChangeAspect="1"/>
          </p:cNvPicPr>
          <p:nvPr/>
        </p:nvPicPr>
        <p:blipFill rotWithShape="1">
          <a:blip r:embed="rId5"/>
          <a:srcRect l="19296" r="23507"/>
          <a:stretch/>
        </p:blipFill>
        <p:spPr>
          <a:xfrm>
            <a:off x="5875395" y="2300140"/>
            <a:ext cx="311367" cy="241557"/>
          </a:xfrm>
          <a:prstGeom prst="rect">
            <a:avLst/>
          </a:prstGeom>
          <a:ln>
            <a:solidFill>
              <a:schemeClr val="tx1"/>
            </a:solidFill>
          </a:ln>
        </p:spPr>
      </p:pic>
      <p:pic>
        <p:nvPicPr>
          <p:cNvPr id="4" name="Picture 3">
            <a:extLst>
              <a:ext uri="{FF2B5EF4-FFF2-40B4-BE49-F238E27FC236}">
                <a16:creationId xmlns:a16="http://schemas.microsoft.com/office/drawing/2014/main" id="{389FCA65-3C7C-F677-52FF-614CCF5512BC}"/>
              </a:ext>
            </a:extLst>
          </p:cNvPr>
          <p:cNvPicPr>
            <a:picLocks noChangeAspect="1"/>
          </p:cNvPicPr>
          <p:nvPr/>
        </p:nvPicPr>
        <p:blipFill>
          <a:blip r:embed="rId6"/>
          <a:stretch>
            <a:fillRect/>
          </a:stretch>
        </p:blipFill>
        <p:spPr>
          <a:xfrm>
            <a:off x="3978133" y="2505297"/>
            <a:ext cx="311314" cy="263420"/>
          </a:xfrm>
          <a:prstGeom prst="rect">
            <a:avLst/>
          </a:prstGeom>
        </p:spPr>
      </p:pic>
      <p:pic>
        <p:nvPicPr>
          <p:cNvPr id="5" name="Picture 4">
            <a:extLst>
              <a:ext uri="{FF2B5EF4-FFF2-40B4-BE49-F238E27FC236}">
                <a16:creationId xmlns:a16="http://schemas.microsoft.com/office/drawing/2014/main" id="{A83C25BE-D4DB-FD46-69D3-9398CB8DB8E7}"/>
              </a:ext>
            </a:extLst>
          </p:cNvPr>
          <p:cNvPicPr>
            <a:picLocks noChangeAspect="1"/>
          </p:cNvPicPr>
          <p:nvPr/>
        </p:nvPicPr>
        <p:blipFill>
          <a:blip r:embed="rId6"/>
          <a:stretch>
            <a:fillRect/>
          </a:stretch>
        </p:blipFill>
        <p:spPr>
          <a:xfrm>
            <a:off x="8650209" y="2796369"/>
            <a:ext cx="255611" cy="216286"/>
          </a:xfrm>
          <a:prstGeom prst="rect">
            <a:avLst/>
          </a:prstGeom>
        </p:spPr>
      </p:pic>
      <p:pic>
        <p:nvPicPr>
          <p:cNvPr id="8" name="Picture 7">
            <a:extLst>
              <a:ext uri="{FF2B5EF4-FFF2-40B4-BE49-F238E27FC236}">
                <a16:creationId xmlns:a16="http://schemas.microsoft.com/office/drawing/2014/main" id="{1AA61181-F62A-84EE-9D39-B530647E9352}"/>
              </a:ext>
            </a:extLst>
          </p:cNvPr>
          <p:cNvPicPr>
            <a:picLocks noChangeAspect="1"/>
          </p:cNvPicPr>
          <p:nvPr/>
        </p:nvPicPr>
        <p:blipFill>
          <a:blip r:embed="rId6"/>
          <a:stretch>
            <a:fillRect/>
          </a:stretch>
        </p:blipFill>
        <p:spPr>
          <a:xfrm>
            <a:off x="1281357" y="6099619"/>
            <a:ext cx="288129" cy="243802"/>
          </a:xfrm>
          <a:prstGeom prst="rect">
            <a:avLst/>
          </a:prstGeom>
        </p:spPr>
      </p:pic>
      <p:pic>
        <p:nvPicPr>
          <p:cNvPr id="9" name="Picture 8">
            <a:extLst>
              <a:ext uri="{FF2B5EF4-FFF2-40B4-BE49-F238E27FC236}">
                <a16:creationId xmlns:a16="http://schemas.microsoft.com/office/drawing/2014/main" id="{F913910A-E024-5C29-5B83-722481A4930D}"/>
              </a:ext>
            </a:extLst>
          </p:cNvPr>
          <p:cNvPicPr>
            <a:picLocks noChangeAspect="1"/>
          </p:cNvPicPr>
          <p:nvPr/>
        </p:nvPicPr>
        <p:blipFill>
          <a:blip r:embed="rId6"/>
          <a:stretch>
            <a:fillRect/>
          </a:stretch>
        </p:blipFill>
        <p:spPr>
          <a:xfrm>
            <a:off x="6342835" y="6353766"/>
            <a:ext cx="336460" cy="284697"/>
          </a:xfrm>
          <a:prstGeom prst="rect">
            <a:avLst/>
          </a:prstGeom>
        </p:spPr>
      </p:pic>
    </p:spTree>
    <p:extLst>
      <p:ext uri="{BB962C8B-B14F-4D97-AF65-F5344CB8AC3E}">
        <p14:creationId xmlns:p14="http://schemas.microsoft.com/office/powerpoint/2010/main" val="1976539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840</TotalTime>
  <Words>1679</Words>
  <Application>Microsoft Office PowerPoint</Application>
  <PresentationFormat>Widescreen</PresentationFormat>
  <Paragraphs>223</Paragraphs>
  <Slides>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Arial</vt:lpstr>
      <vt:lpstr>Calibri</vt:lpstr>
      <vt:lpstr>Calibri Light</vt:lpstr>
      <vt:lpstr>NTPreCursivefk</vt:lpstr>
      <vt:lpstr>Sassoon Infant Std</vt:lpstr>
      <vt:lpstr>Sassoon Primary Std</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Morris</dc:creator>
  <cp:lastModifiedBy>K Jenner</cp:lastModifiedBy>
  <cp:revision>92</cp:revision>
  <dcterms:created xsi:type="dcterms:W3CDTF">2022-12-14T10:54:16Z</dcterms:created>
  <dcterms:modified xsi:type="dcterms:W3CDTF">2026-04-15T07:32:02Z</dcterms:modified>
</cp:coreProperties>
</file>