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7" r:id="rId2"/>
    <p:sldId id="258" r:id="rId3"/>
    <p:sldId id="259" r:id="rId4"/>
    <p:sldId id="262" r:id="rId5"/>
    <p:sldId id="264" r:id="rId6"/>
    <p:sldId id="260" r:id="rId7"/>
    <p:sldId id="265" r:id="rId8"/>
    <p:sldId id="261" r:id="rId9"/>
    <p:sldId id="273" r:id="rId10"/>
    <p:sldId id="270" r:id="rId11"/>
    <p:sldId id="271" r:id="rId12"/>
    <p:sldId id="272" r:id="rId13"/>
    <p:sldId id="274" r:id="rId14"/>
    <p:sldId id="266" r:id="rId15"/>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286"/>
    <p:restoredTop sz="94676"/>
  </p:normalViewPr>
  <p:slideViewPr>
    <p:cSldViewPr snapToGrid="0">
      <p:cViewPr varScale="1">
        <p:scale>
          <a:sx n="163" d="100"/>
          <a:sy n="163" d="100"/>
        </p:scale>
        <p:origin x="1620" y="1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10/1/2026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10/1/2026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10/1/2026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10/1/2026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10/1/2026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10/1/2026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10/1/2026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10/1/2026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uidance/complete-the-pe-and-sport-premium-expenditure-reporting-return?utm_source=chatgpt.com" TargetMode="External"/><Relationship Id="rId2" Type="http://schemas.openxmlformats.org/officeDocument/2006/relationships/image" Target="../media/image2.jpg"/><Relationship Id="rId1" Type="http://schemas.openxmlformats.org/officeDocument/2006/relationships/slideLayout" Target="../slideLayouts/slideLayout1.xml"/><Relationship Id="rId5" Type="http://schemas.openxmlformats.org/officeDocument/2006/relationships/hyperlink" Target="https://www.gov.uk/government/publications/pe-and-sport-premium-conditions-of-grant-2024-to-2025?utm_source=chatgpt.com" TargetMode="External"/><Relationship Id="rId4" Type="http://schemas.openxmlformats.org/officeDocument/2006/relationships/hyperlink" Target="https://www.gov.uk/guidance/pe-and-sport-premium-for-primary-schools"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63646"/>
            <a:ext cx="5695149"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reporting return.</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can</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upload</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data</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(including</a:t>
            </a:r>
            <a:r>
              <a:rPr lang="en-US" sz="850" spc="-55"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swimming) from this template onto this platform once it becomes accessible.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Before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decide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how</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are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going</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use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funding</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for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this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academic</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year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should</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reflect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and evaluate the impact of your use of you PE and sport premium funding in 2024/25.</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should use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your</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evaluation</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of</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last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year’s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funding</a:t>
            </a:r>
            <a:r>
              <a:rPr lang="en-US" sz="850" spc="-30" dirty="0">
                <a:effectLst/>
                <a:latin typeface="Calibri" panose="020F0502020204030204" pitchFamily="34" charset="0"/>
                <a:ea typeface="Calibri" panose="020F0502020204030204" pitchFamily="34" charset="0"/>
                <a:cs typeface="Calibri" panose="020F0502020204030204" pitchFamily="34" charset="0"/>
              </a:rPr>
              <a:t> to help </a:t>
            </a:r>
            <a:r>
              <a:rPr lang="en-US" sz="850" dirty="0">
                <a:effectLst/>
                <a:latin typeface="Calibri" panose="020F0502020204030204" pitchFamily="34" charset="0"/>
                <a:ea typeface="Calibri" panose="020F0502020204030204" pitchFamily="34" charset="0"/>
                <a:cs typeface="Calibri" panose="020F0502020204030204" pitchFamily="34" charset="0"/>
              </a:rPr>
              <a:t>you</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decide</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what</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do</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this</a:t>
            </a:r>
            <a:r>
              <a:rPr lang="en-US" sz="850" spc="-30" dirty="0">
                <a:effectLst/>
                <a:latin typeface="Calibri" panose="020F0502020204030204" pitchFamily="34" charset="0"/>
                <a:ea typeface="Calibri" panose="020F0502020204030204" pitchFamily="34" charset="0"/>
                <a:cs typeface="Calibri" panose="020F0502020204030204" pitchFamily="34" charset="0"/>
              </a:rPr>
              <a:t> </a:t>
            </a:r>
            <a:r>
              <a:rPr lang="en-US" sz="850" dirty="0">
                <a:effectLst/>
                <a:latin typeface="Calibri" panose="020F0502020204030204" pitchFamily="34" charset="0"/>
                <a:ea typeface="Calibri" panose="020F0502020204030204" pitchFamily="34" charset="0"/>
                <a:cs typeface="Calibri" panose="020F0502020204030204" pitchFamily="34" charset="0"/>
              </a:rPr>
              <a:t>academic year, how you will do it, and what impact you expect it to have. </a:t>
            </a: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endParaRPr lang="en-GB" sz="850" dirty="0">
              <a:latin typeface="Calibri" panose="020F0502020204030204" pitchFamily="34" charset="0"/>
              <a:ea typeface="Calibri" panose="020F0502020204030204" pitchFamily="34" charset="0"/>
              <a:cs typeface="Calibri" panose="020F0502020204030204" pitchFamily="34" charset="0"/>
            </a:endParaRPr>
          </a:p>
          <a:p>
            <a:pPr marL="171450" marR="419100" lvl="0" indent="-171450">
              <a:lnSpc>
                <a:spcPct val="124000"/>
              </a:lnSpc>
              <a:buFont typeface="Arial" panose="020B0604020202020204" pitchFamily="34" charset="0"/>
              <a:buChar char="•"/>
            </a:pPr>
            <a:r>
              <a:rPr lang="en-US"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 </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3"/>
              </a:rPr>
              <a:t>Complete the PE and sport premium expenditure reporting return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4"/>
              </a:rPr>
              <a:t>PE and sport premium for primary schools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171450" marR="312420" lvl="0" indent="-171450">
              <a:lnSpc>
                <a:spcPct val="124000"/>
              </a:lnSpc>
              <a:spcBef>
                <a:spcPts val="5"/>
              </a:spcBef>
              <a:buFont typeface="Arial" panose="020B0604020202020204" pitchFamily="34" charset="0"/>
              <a:buChar char="•"/>
            </a:pPr>
            <a:r>
              <a:rPr lang="en-US" sz="85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5"/>
              </a:rPr>
              <a:t>PE and sport premium: conditions of grant 2024 to 2025 -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R="312420">
              <a:lnSpc>
                <a:spcPct val="124000"/>
              </a:lnSpc>
              <a:spcBef>
                <a:spcPts val="5"/>
              </a:spcBef>
              <a:buNone/>
            </a:pPr>
            <a:r>
              <a:rPr lang="en-US" sz="850" i="1" dirty="0">
                <a:effectLst/>
                <a:latin typeface="Calibri" panose="020F0502020204030204" pitchFamily="34" charset="0"/>
                <a:ea typeface="Calibri" panose="020F0502020204030204" pitchFamily="34" charset="0"/>
                <a:cs typeface="Calibri" panose="020F0502020204030204" pitchFamily="34" charset="0"/>
              </a:rPr>
              <a:t> </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dirty="0"/>
              <a:t>Remember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1064594594"/>
              </p:ext>
            </p:extLst>
          </p:nvPr>
        </p:nvGraphicFramePr>
        <p:xfrm>
          <a:off x="298297" y="1672070"/>
          <a:ext cx="5530128" cy="24208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Swimming was successful and positive. 96% achieved.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Cost to travel to swimming pool and impact on timetables and staff</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6019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96% achieved</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96% achieved </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CFE197E3-816B-103F-5443-0FF70B38E1D9}"/>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623E1137-5874-5AF5-E33D-0283DCF09A03}"/>
              </a:ext>
            </a:extLst>
          </p:cNvPr>
          <p:cNvSpPr/>
          <p:nvPr/>
        </p:nvSpPr>
        <p:spPr>
          <a:xfrm>
            <a:off x="15164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3349016938"/>
              </p:ext>
            </p:extLst>
          </p:nvPr>
        </p:nvGraphicFramePr>
        <p:xfrm>
          <a:off x="241825" y="283020"/>
          <a:ext cx="5530128" cy="368808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Staff voice received and acted upon e.g. team teaching</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Dance company came in and worked alongside some staff within their PE lessons</a:t>
                      </a:r>
                    </a:p>
                    <a:p>
                      <a:endParaRPr lang="en-US" sz="700" dirty="0">
                        <a:latin typeface="Calibri" panose="020F0502020204030204" pitchFamily="34" charset="0"/>
                        <a:cs typeface="Calibri" panose="020F0502020204030204" pitchFamily="34" charset="0"/>
                      </a:endParaRPr>
                    </a:p>
                    <a:p>
                      <a:r>
                        <a:rPr lang="en-US" sz="700" dirty="0">
                          <a:latin typeface="Calibri" panose="020F0502020204030204" pitchFamily="34" charset="0"/>
                          <a:cs typeface="Calibri" panose="020F0502020204030204" pitchFamily="34" charset="0"/>
                        </a:rPr>
                        <a:t>Access to online learning platform to increase confidence in delivering PE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Pupil voice taken by sports leaders indicated that children enjoy PE and feel the lessons taught are “fun, active and include everyone”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Engagement days (bhangra and dance) enabled more children to experience different physical activities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Lots of success in sporting competitions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1C0FE35C-D015-5924-5AA8-4FAE00537F08}"/>
              </a:ext>
            </a:extLst>
          </p:cNvPr>
          <p:cNvPicPr>
            <a:picLocks noChangeAspect="1"/>
          </p:cNvPicPr>
          <p:nvPr/>
        </p:nvPicPr>
        <p:blipFill>
          <a:blip r:embed="rId2"/>
          <a:stretch>
            <a:fillRect/>
          </a:stretch>
        </p:blipFill>
        <p:spPr>
          <a:xfrm>
            <a:off x="-30729" y="0"/>
            <a:ext cx="618722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1156B0D5-CD92-3A4E-5E05-AA4D983A4A24}"/>
              </a:ext>
            </a:extLst>
          </p:cNvPr>
          <p:cNvSpPr/>
          <p:nvPr/>
        </p:nvSpPr>
        <p:spPr>
          <a:xfrm>
            <a:off x="159264" y="17556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3789994852"/>
              </p:ext>
            </p:extLst>
          </p:nvPr>
        </p:nvGraphicFramePr>
        <p:xfrm>
          <a:off x="241825" y="283020"/>
          <a:ext cx="5530128" cy="37795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Competitive teams added for football, cross country and netball which have been successful and really popular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Sport and physical activity included within Enrichment offer to give more opportunity to pupils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PE curriculum map reviewed to reflect pupil interest and staff expertise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All extra curricular clubs are offered to both girls and boys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Lots of sporting success in a variety of competitions:</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Athletics</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Gymnastics </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Football</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Netball </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Swimming </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Basketball </a:t>
                      </a:r>
                    </a:p>
                    <a:p>
                      <a:pPr marL="171450" marR="0" lvl="0" indent="-171450" algn="l" defTabSz="575981" rtl="0" eaLnBrk="1" fontAlgn="auto" latinLnBrk="0" hangingPunct="1">
                        <a:lnSpc>
                          <a:spcPct val="100000"/>
                        </a:lnSpc>
                        <a:spcBef>
                          <a:spcPts val="0"/>
                        </a:spcBef>
                        <a:spcAft>
                          <a:spcPts val="0"/>
                        </a:spcAft>
                        <a:buClrTx/>
                        <a:buSzTx/>
                        <a:buFontTx/>
                        <a:buChar char="-"/>
                        <a:tabLst/>
                        <a:defRPr/>
                      </a:pPr>
                      <a:r>
                        <a:rPr lang="en-US" sz="700" dirty="0">
                          <a:latin typeface="Calibri" panose="020F0502020204030204" pitchFamily="34" charset="0"/>
                          <a:cs typeface="Calibri" panose="020F0502020204030204" pitchFamily="34" charset="0"/>
                        </a:rPr>
                        <a:t>Multi skills </a:t>
                      </a:r>
                    </a:p>
                    <a:p>
                      <a:pPr marL="171450" marR="0" lvl="0" indent="-171450" algn="l" defTabSz="575981" rtl="0" eaLnBrk="1" fontAlgn="auto" latinLnBrk="0" hangingPunct="1">
                        <a:lnSpc>
                          <a:spcPct val="100000"/>
                        </a:lnSpc>
                        <a:spcBef>
                          <a:spcPts val="0"/>
                        </a:spcBef>
                        <a:spcAft>
                          <a:spcPts val="0"/>
                        </a:spcAft>
                        <a:buClrTx/>
                        <a:buSzTx/>
                        <a:buFontTx/>
                        <a:buChar char="-"/>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696298"/>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t>Think about specific areas of need such as </a:t>
            </a:r>
            <a:r>
              <a:rPr lang="en-US" sz="850" b="1" dirty="0"/>
              <a:t>inactive girls, SEND and disadvantaged pupils</a:t>
            </a:r>
          </a:p>
          <a:p>
            <a:pPr marL="171450" indent="-171450">
              <a:lnSpc>
                <a:spcPct val="124000"/>
              </a:lnSpc>
              <a:buFont typeface="Arial" panose="020B0604020202020204" pitchFamily="34" charset="0"/>
              <a:buChar char="•"/>
            </a:pPr>
            <a:r>
              <a:rPr lang="en-US" sz="850" dirty="0"/>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t>Consider which of the 5 key areas improvements will be focusing on:</a:t>
            </a:r>
          </a:p>
          <a:p>
            <a:pPr marL="228600" indent="-228600">
              <a:lnSpc>
                <a:spcPct val="124000"/>
              </a:lnSpc>
              <a:buFont typeface="+mj-lt"/>
              <a:buAutoNum type="arabicPeriod"/>
            </a:pPr>
            <a:r>
              <a:rPr lang="en-US" sz="70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700" dirty="0"/>
              <a:t>Increasing engagement of all pupils in regular physical activity and sporting activities</a:t>
            </a:r>
          </a:p>
          <a:p>
            <a:pPr marL="228600" indent="-228600">
              <a:lnSpc>
                <a:spcPct val="124000"/>
              </a:lnSpc>
              <a:buFont typeface="+mj-lt"/>
              <a:buAutoNum type="arabicPeriod"/>
            </a:pPr>
            <a:r>
              <a:rPr lang="en-US" sz="700" dirty="0"/>
              <a:t>Raising the profile of PE and sport across the school, to support whole school improvement</a:t>
            </a:r>
          </a:p>
          <a:p>
            <a:pPr marL="228600" indent="-228600">
              <a:lnSpc>
                <a:spcPct val="124000"/>
              </a:lnSpc>
              <a:buFont typeface="+mj-lt"/>
              <a:buAutoNum type="arabicPeriod"/>
            </a:pPr>
            <a:r>
              <a:rPr lang="en-US" sz="70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700" dirty="0"/>
              <a:t>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1857808952"/>
              </p:ext>
            </p:extLst>
          </p:nvPr>
        </p:nvGraphicFramePr>
        <p:xfrm>
          <a:off x="315269" y="2352676"/>
          <a:ext cx="5530128" cy="178072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dirty="0">
                          <a:latin typeface="Calibri" panose="020F0502020204030204" pitchFamily="34" charset="0"/>
                          <a:cs typeface="Calibri" panose="020F0502020204030204" pitchFamily="34" charset="0"/>
                        </a:rPr>
                        <a:t>Add text here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E8B5FDB1-5538-DC46-5C8D-0386BD9BBC8C}"/>
              </a:ext>
            </a:extLst>
          </p:cNvPr>
          <p:cNvSpPr/>
          <p:nvPr/>
        </p:nvSpPr>
        <p:spPr>
          <a:xfrm>
            <a:off x="16752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2004683791"/>
              </p:ext>
            </p:extLst>
          </p:nvPr>
        </p:nvGraphicFramePr>
        <p:xfrm>
          <a:off x="233680" y="283020"/>
          <a:ext cx="5538273" cy="2519867"/>
        </p:xfrm>
        <a:graphic>
          <a:graphicData uri="http://schemas.openxmlformats.org/drawingml/2006/table">
            <a:tbl>
              <a:tblPr firstRow="1" bandRow="1">
                <a:tableStyleId>{5C22544A-7EE6-4342-B048-85BDC9FD1C3A}</a:tableStyleId>
              </a:tblPr>
              <a:tblGrid>
                <a:gridCol w="1298350">
                  <a:extLst>
                    <a:ext uri="{9D8B030D-6E8A-4147-A177-3AD203B41FA5}">
                      <a16:colId xmlns:a16="http://schemas.microsoft.com/office/drawing/2014/main" val="1397519339"/>
                    </a:ext>
                  </a:extLst>
                </a:gridCol>
                <a:gridCol w="1515011">
                  <a:extLst>
                    <a:ext uri="{9D8B030D-6E8A-4147-A177-3AD203B41FA5}">
                      <a16:colId xmlns:a16="http://schemas.microsoft.com/office/drawing/2014/main" val="279180329"/>
                    </a:ext>
                  </a:extLst>
                </a:gridCol>
                <a:gridCol w="1362456">
                  <a:extLst>
                    <a:ext uri="{9D8B030D-6E8A-4147-A177-3AD203B41FA5}">
                      <a16:colId xmlns:a16="http://schemas.microsoft.com/office/drawing/2014/main" val="1419483341"/>
                    </a:ext>
                  </a:extLst>
                </a:gridCol>
                <a:gridCol w="1362456">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Aim</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algn="l">
                        <a:lnSpc>
                          <a:spcPct val="100000"/>
                        </a:lnSpc>
                      </a:pPr>
                      <a:r>
                        <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Engage in CPD and research to develop own subject knowledge and distribute this amongst staff. </a:t>
                      </a:r>
                      <a:endParaRPr lang="en-US" sz="600" dirty="0">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latin typeface="Calibri" panose="020F0502020204030204" pitchFamily="34" charset="0"/>
                          <a:cs typeface="Calibri" panose="020F0502020204030204" pitchFamily="34" charset="0"/>
                        </a:rPr>
                        <a:t>To ensure all children are participating in two hours a week of high-quality PE every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Pupil and staff voice </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Raise the profile of </a:t>
                      </a:r>
                      <a:r>
                        <a:rPr lang="en-GB" sz="600" b="1" u="sng"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subject area</a:t>
                      </a:r>
                      <a:r>
                        <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through strong subject leadership</a:t>
                      </a:r>
                      <a:endParaRPr lang="en-US" sz="6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Help and inspire staff to implement PE and physical activity through PE lessons and beyond</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lnSpc>
                          <a:spcPct val="124000"/>
                        </a:lnSpc>
                        <a:buFont typeface="+mj-lt"/>
                        <a:buNone/>
                      </a:pPr>
                      <a:r>
                        <a:rPr lang="en-US" sz="600" dirty="0"/>
                        <a:t>Raising the profile of PE and sport across the school, to support whole school improvement</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Staff voice is positive and suggestions for changes in PE curriculum map have been acted on.</a:t>
                      </a:r>
                    </a:p>
                    <a:p>
                      <a:pPr algn="l">
                        <a:lnSpc>
                          <a:spcPct val="100000"/>
                        </a:lnSpc>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Organise and facilitate engagement days / Sports Week across the school</a:t>
                      </a:r>
                      <a:endParaRPr lang="en-US" sz="6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Give opportunities to children to access alternative provision and be inspired by a real life athlete, thus promoting physical literacy.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lnSpc>
                          <a:spcPct val="124000"/>
                        </a:lnSpc>
                        <a:buFont typeface="+mj-lt"/>
                        <a:buNone/>
                      </a:pPr>
                      <a:r>
                        <a:rPr lang="en-US" sz="600" dirty="0"/>
                        <a:t>Increasing engagement of all pupils in regular physical activity and sporting activities</a:t>
                      </a:r>
                    </a:p>
                    <a:p>
                      <a:pPr marL="0" indent="0">
                        <a:lnSpc>
                          <a:spcPct val="124000"/>
                        </a:lnSpc>
                        <a:buFont typeface="+mj-lt"/>
                        <a:buNone/>
                      </a:pPr>
                      <a:r>
                        <a:rPr lang="en-US" sz="600" dirty="0"/>
                        <a:t>Raising the profile of PE and sport across the school, to support whole school improvement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Visit organized through ‘Great Athletes’, giving children a unique opportunity to participate in physical activity alongside a successful athlete. Also an opportunity to raise money for school. Approx £2500 raised to spend on equipment.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Set up a subject council of children called ‘PE and Sport leaders’.</a:t>
                      </a:r>
                      <a:endParaRPr lang="en-US" sz="6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Give children leadership skills, allow them to implement change in PE and sport within school and engage in data collection of pupil voice.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t>Increasing engagement of all pupils in regular physical activity and sporting activities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latin typeface="Calibri" panose="020F0502020204030204" pitchFamily="34" charset="0"/>
                          <a:cs typeface="Calibri" panose="020F0502020204030204" pitchFamily="34" charset="0"/>
                        </a:rPr>
                        <a:t>Pupil voice is positive.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2240165"/>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Please aim to use this as a live working document through the year. </a:t>
            </a:r>
          </a:p>
          <a:p>
            <a:pPr>
              <a:lnSpc>
                <a:spcPct val="124000"/>
              </a:lnSpc>
            </a:pPr>
            <a:endParaRPr lang="en-US" sz="500" dirty="0"/>
          </a:p>
          <a:p>
            <a:pPr marL="171450" indent="-171450">
              <a:lnSpc>
                <a:spcPct val="124000"/>
              </a:lnSpc>
              <a:buFont typeface="Arial" panose="020B0604020202020204" pitchFamily="34" charset="0"/>
              <a:buChar char="•"/>
            </a:pPr>
            <a:r>
              <a:rPr lang="en-US" sz="850" dirty="0"/>
              <a:t>Keep returning to this to evidence adaptations and progress made through the PESSPA opportunities you provide.</a:t>
            </a:r>
          </a:p>
          <a:p>
            <a:pPr>
              <a:lnSpc>
                <a:spcPct val="124000"/>
              </a:lnSpc>
            </a:pPr>
            <a:endParaRPr lang="en-US" sz="500" dirty="0"/>
          </a:p>
          <a:p>
            <a:pPr marL="171450" indent="-171450">
              <a:lnSpc>
                <a:spcPct val="124000"/>
              </a:lnSpc>
              <a:buFont typeface="Arial" panose="020B0604020202020204" pitchFamily="34" charset="0"/>
              <a:buChar char="•"/>
            </a:pPr>
            <a:r>
              <a:rPr lang="en-US" sz="850" dirty="0"/>
              <a:t>There is no set number of objectives you must have. </a:t>
            </a:r>
          </a:p>
          <a:p>
            <a:pPr>
              <a:lnSpc>
                <a:spcPct val="124000"/>
              </a:lnSpc>
            </a:pPr>
            <a:endParaRPr lang="en-US" sz="500" dirty="0"/>
          </a:p>
          <a:p>
            <a:pPr marL="171450" indent="-171450">
              <a:lnSpc>
                <a:spcPct val="124000"/>
              </a:lnSpc>
              <a:buFont typeface="Arial" panose="020B0604020202020204" pitchFamily="34" charset="0"/>
              <a:buChar char="•"/>
            </a:pPr>
            <a:r>
              <a:rPr lang="en-US" sz="850" dirty="0"/>
              <a:t>Make as many or as few as you see fit that will support your aims for the year ahead. </a:t>
            </a:r>
          </a:p>
          <a:p>
            <a:pPr>
              <a:lnSpc>
                <a:spcPct val="124000"/>
              </a:lnSpc>
            </a:pPr>
            <a:endParaRPr lang="en-US" sz="500" dirty="0"/>
          </a:p>
          <a:p>
            <a:pPr marL="171450" indent="-171450">
              <a:lnSpc>
                <a:spcPct val="124000"/>
              </a:lnSpc>
              <a:buFont typeface="Arial" panose="020B0604020202020204" pitchFamily="34" charset="0"/>
              <a:buChar char="•"/>
            </a:pPr>
            <a:r>
              <a:rPr lang="en-US" sz="850" dirty="0"/>
              <a:t>Consider which of the 5 key areas improvements will be focusing on: </a:t>
            </a:r>
          </a:p>
          <a:p>
            <a:pPr>
              <a:lnSpc>
                <a:spcPct val="124000"/>
              </a:lnSpc>
            </a:pPr>
            <a:endParaRPr lang="en-US" sz="500" dirty="0"/>
          </a:p>
          <a:p>
            <a:pPr marL="228600" indent="-228600">
              <a:lnSpc>
                <a:spcPct val="124000"/>
              </a:lnSpc>
              <a:buFont typeface="+mj-lt"/>
              <a:buAutoNum type="arabicPeriod"/>
            </a:pPr>
            <a:r>
              <a:rPr lang="en-US" sz="700" dirty="0"/>
              <a:t>Increasing confidence, knowledge and skills of all staff in teaching PE and sporting activities prioritising CPD and training where needed.</a:t>
            </a:r>
          </a:p>
          <a:p>
            <a:pPr marL="228600" indent="-228600">
              <a:lnSpc>
                <a:spcPct val="124000"/>
              </a:lnSpc>
              <a:buFont typeface="+mj-lt"/>
              <a:buAutoNum type="arabicPeriod"/>
            </a:pPr>
            <a:r>
              <a:rPr lang="en-US" sz="700" dirty="0"/>
              <a:t>Increasing engagement of all pupils in regular physical activity and sporting activities</a:t>
            </a:r>
          </a:p>
          <a:p>
            <a:pPr marL="228600" indent="-228600">
              <a:lnSpc>
                <a:spcPct val="124000"/>
              </a:lnSpc>
              <a:buFont typeface="+mj-lt"/>
              <a:buAutoNum type="arabicPeriod"/>
            </a:pPr>
            <a:r>
              <a:rPr lang="en-US" sz="700" dirty="0"/>
              <a:t>Raising the profile of PE and sport across the school, to support whole school improvement</a:t>
            </a:r>
          </a:p>
          <a:p>
            <a:pPr marL="228600" indent="-228600">
              <a:lnSpc>
                <a:spcPct val="124000"/>
              </a:lnSpc>
              <a:buFont typeface="+mj-lt"/>
              <a:buAutoNum type="arabicPeriod"/>
            </a:pPr>
            <a:r>
              <a:rPr lang="en-US" sz="700" dirty="0"/>
              <a:t>Offer a broader and more equal experience of a range of sports and physical activities to all pupils and ensure equal access to sport for boys and girls</a:t>
            </a:r>
          </a:p>
          <a:p>
            <a:pPr marL="228600" indent="-228600">
              <a:lnSpc>
                <a:spcPct val="124000"/>
              </a:lnSpc>
              <a:buFont typeface="+mj-lt"/>
              <a:buAutoNum type="arabicPeriod"/>
            </a:pPr>
            <a:r>
              <a:rPr lang="en-US" sz="700" dirty="0"/>
              <a:t>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3531612602"/>
              </p:ext>
            </p:extLst>
          </p:nvPr>
        </p:nvGraphicFramePr>
        <p:xfrm>
          <a:off x="294842" y="839137"/>
          <a:ext cx="5530128" cy="32537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pupil leadership (training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Midday supervisor training, Staff CDP to develop their understanding of games and play, Range of equipment, Youth voice activities to understand pupils wants and needs Outdoor play provision such as OPAL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Midday supervisors and all staff leading a range of physical activities and joining in with movement daily to role model. A happier, more active playground that meets the needs of all pupils especially SEND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Youth voice data through half-termly surveys and interviews/group discussions with a variety of pupils (leaders, children participating and those that are less active at break times). Conduct regular observations of the playground to gauge activity levels of the least active children. Staff voice and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Activity leaders are leading a broad range of activities and actively seeking children that are not engaged in physical activity during lunch times. Midday supervisors have grown in confidence and far more active and engaged in games with the children. Lunch times are more active with children having fun. Activity options have been tailored to suit the needs of SEND pupils through considerate choices of equipment and the types of games played. Girls are proving to be the hardest group to engage as some are still choosing not to be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Continued training for activity leaders and bringing new leaders into the group to bring new ideas and expertise. More leaders will also mean more activities are able to be delivered. Continued training with midday supervisors. Establish lead midday supervisors to empower them and give them ownership. Continue to listen to SEND pupils and tailor activities to their needs and wants. Focus priorities on engaging girls. Work with least active girls to create activities that are meaningful and enjoyable for them. Do they want to be activity leaders for younger children to give them purpose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100 out of 100 activity leaders want to carry on with this role next year. 30 more children have enquired to joining the team. Meetings and the end of year survey have shown all leaders feel positive and enjoy making a difference for others. Interviews by random selection were conducted and 92% of pupils were either 'happy' or 'very happy' with the activities on offer at lunch time. End of year physical activity survey findings such as: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Am I involved with games at lunch       time - 89%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Do I enjoy lunch time? 97%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Have I joined in with a game with the activity leaders? 100% Yes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Physical Resources - £1000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CPD for staff - £500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OPAL - £8000</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6" name="TextBox 5">
            <a:extLst>
              <a:ext uri="{FF2B5EF4-FFF2-40B4-BE49-F238E27FC236}">
                <a16:creationId xmlns:a16="http://schemas.microsoft.com/office/drawing/2014/main" id="{06D3BCB3-9898-8FE9-7C31-95AA52B74F02}"/>
              </a:ext>
            </a:extLst>
          </p:cNvPr>
          <p:cNvSpPr txBox="1"/>
          <p:nvPr/>
        </p:nvSpPr>
        <p:spPr>
          <a:xfrm>
            <a:off x="241826" y="599839"/>
            <a:ext cx="3255432" cy="215444"/>
          </a:xfrm>
          <a:prstGeom prst="rect">
            <a:avLst/>
          </a:prstGeom>
          <a:noFill/>
        </p:spPr>
        <p:txBody>
          <a:bodyPr wrap="square" rtlCol="0">
            <a:spAutoFit/>
          </a:bodyPr>
          <a:lstStyle/>
          <a:p>
            <a:r>
              <a:rPr lang="en-US" sz="800" b="1" dirty="0">
                <a:solidFill>
                  <a:srgbClr val="FF0000"/>
                </a:solidFill>
                <a:latin typeface="Calibri" panose="020F0502020204030204" pitchFamily="34" charset="0"/>
                <a:cs typeface="Calibri" panose="020F0502020204030204" pitchFamily="34" charset="0"/>
              </a:rPr>
              <a:t>Example objective shown below is for reference purposes only:</a:t>
            </a:r>
          </a:p>
        </p:txBody>
      </p:sp>
    </p:spTree>
    <p:extLst>
      <p:ext uri="{BB962C8B-B14F-4D97-AF65-F5344CB8AC3E}">
        <p14:creationId xmlns:p14="http://schemas.microsoft.com/office/powerpoint/2010/main" val="2070466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118298135"/>
              </p:ext>
            </p:extLst>
          </p:nvPr>
        </p:nvGraphicFramePr>
        <p:xfrm>
          <a:off x="240095" y="474266"/>
          <a:ext cx="5530128" cy="3346629"/>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66968">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44162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1.Engage in CPD and research to develop own subject knowledge and distribute this amongst staff. </a:t>
                      </a:r>
                    </a:p>
                    <a:p>
                      <a:pPr algn="l">
                        <a:lnSpc>
                          <a:spcPct val="100000"/>
                        </a:lnSpc>
                      </a:pPr>
                      <a:endPar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endPar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endPar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endPar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endPar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endPar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endPar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endParaRPr lang="en-US" sz="6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r>
                        <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Engage in evidence-based research to hone own subject knowledge</a:t>
                      </a:r>
                    </a:p>
                    <a:p>
                      <a:pPr lvl="0"/>
                      <a:r>
                        <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Review OFSTED research series and DfE curriculum review reports to support self-evaluation of subject.</a:t>
                      </a:r>
                    </a:p>
                    <a:p>
                      <a:pPr lvl="0"/>
                      <a:r>
                        <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Lead CPD for all staff to share key messages and expertise.</a:t>
                      </a:r>
                    </a:p>
                    <a:p>
                      <a:r>
                        <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Engage in collaborative working across local schools through peer-to-peer working </a:t>
                      </a:r>
                    </a:p>
                    <a:p>
                      <a:endPar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Increase staff confidence in teaching PE, passing on knowledge, skills and passion to the children.</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6696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13461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1.Enjoyment in PE lessons across the school. Staff challenging themselves to deliver and think ‘outside the box’ when it comes to PE lessons. </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Yes, staff confidence has increased and can now be used when delivering PE to new classes in the academic year.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369C9E-67AA-3F69-6298-2FABAAE6F0B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F28FF5A9-AA58-DE6F-B862-5B3888BD018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4FD8F61E-148C-155F-6101-FF65E37D4262}"/>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94E688-6515-9815-BF4B-1059CEF1B1F6}"/>
              </a:ext>
            </a:extLst>
          </p:cNvPr>
          <p:cNvGraphicFramePr>
            <a:graphicFrameLocks noGrp="1"/>
          </p:cNvGraphicFramePr>
          <p:nvPr>
            <p:extLst>
              <p:ext uri="{D42A27DB-BD31-4B8C-83A1-F6EECF244321}">
                <p14:modId xmlns:p14="http://schemas.microsoft.com/office/powerpoint/2010/main" val="2983309854"/>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42384">
                  <a:extLst>
                    <a:ext uri="{9D8B030D-6E8A-4147-A177-3AD203B41FA5}">
                      <a16:colId xmlns:a16="http://schemas.microsoft.com/office/drawing/2014/main" val="279180329"/>
                    </a:ext>
                  </a:extLst>
                </a:gridCol>
                <a:gridCol w="1491316">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Raise the profile of PE by facilitating engagement days and opportunities </a:t>
                      </a:r>
                      <a:endParaRPr lang="en-US" sz="600" dirty="0">
                        <a:effectLst/>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Research and implement engagement days/opportunities for children to experience a variety of sports and activities. </a:t>
                      </a: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Inspire children to want to be physically active and promote the importance of physical literacy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School Games Mark GOLD achieved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Sports Week undertaken by all children which was high successful and enjoyable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Yes, lifelong inspiration for the children.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6550390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07E74-3833-29CE-207E-3CF48DC16C3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AEBBDF-DE55-F66C-1809-BA1423BE9834}"/>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E5778-2ABF-786D-E9E1-7E651E56A44F}"/>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49DC3219-B457-2767-3A43-739FED7A8C4E}"/>
              </a:ext>
            </a:extLst>
          </p:cNvPr>
          <p:cNvGraphicFramePr>
            <a:graphicFrameLocks noGrp="1"/>
          </p:cNvGraphicFramePr>
          <p:nvPr>
            <p:extLst>
              <p:ext uri="{D42A27DB-BD31-4B8C-83A1-F6EECF244321}">
                <p14:modId xmlns:p14="http://schemas.microsoft.com/office/powerpoint/2010/main" val="798001512"/>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42384">
                  <a:extLst>
                    <a:ext uri="{9D8B030D-6E8A-4147-A177-3AD203B41FA5}">
                      <a16:colId xmlns:a16="http://schemas.microsoft.com/office/drawing/2014/main" val="279180329"/>
                    </a:ext>
                  </a:extLst>
                </a:gridCol>
                <a:gridCol w="1491316">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Carry out regular monitoring to review the standards and impact in </a:t>
                      </a:r>
                      <a:r>
                        <a:rPr lang="en-GB" sz="600" b="1" u="sng"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subject area</a:t>
                      </a:r>
                      <a:r>
                        <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Look at Seesaw blog and ensure that 3 blog items per PE unit are being uploaded for each year group.</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 profile and value of PE raised, showcasing strengths within the subject to both children and their families.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Children are proud to have PE showcased through school blog and parents talk positively about seeing their children’s PE and sporting achievements.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Yes, completed each academic </a:t>
                      </a:r>
                      <a:r>
                        <a:rPr lang="en-US" sz="600" dirty="0" err="1">
                          <a:solidFill>
                            <a:schemeClr val="tx1"/>
                          </a:solidFill>
                          <a:latin typeface="Calibri" panose="020F0502020204030204" pitchFamily="34" charset="0"/>
                          <a:cs typeface="Calibri" panose="020F0502020204030204" pitchFamily="34" charset="0"/>
                        </a:rPr>
                        <a:t>yeat</a:t>
                      </a:r>
                      <a:r>
                        <a:rPr lang="en-US" sz="600" dirty="0">
                          <a:solidFill>
                            <a:schemeClr val="tx1"/>
                          </a:solidFill>
                          <a:latin typeface="Calibri" panose="020F0502020204030204" pitchFamily="34" charset="0"/>
                          <a:cs typeface="Calibri" panose="020F0502020204030204" pitchFamily="34" charset="0"/>
                        </a:rPr>
                        <a: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2634869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507E74-3833-29CE-207E-3CF48DC16C3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25AEBBDF-DE55-F66C-1809-BA1423BE9834}"/>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E5778-2ABF-786D-E9E1-7E651E56A44F}"/>
              </a:ext>
            </a:extLst>
          </p:cNvPr>
          <p:cNvSpPr txBox="1"/>
          <p:nvPr/>
        </p:nvSpPr>
        <p:spPr>
          <a:xfrm>
            <a:off x="241825" y="172240"/>
            <a:ext cx="3559359" cy="246221"/>
          </a:xfrm>
          <a:prstGeom prst="rect">
            <a:avLst/>
          </a:prstGeom>
          <a:noFill/>
        </p:spPr>
        <p:txBody>
          <a:bodyPr wrap="square" rtlCol="0">
            <a:spAutoFit/>
          </a:bodyPr>
          <a:lstStyle/>
          <a:p>
            <a:r>
              <a:rPr lang="en-US" sz="10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49DC3219-B457-2767-3A43-739FED7A8C4E}"/>
              </a:ext>
            </a:extLst>
          </p:cNvPr>
          <p:cNvGraphicFramePr>
            <a:graphicFrameLocks noGrp="1"/>
          </p:cNvGraphicFramePr>
          <p:nvPr>
            <p:extLst>
              <p:ext uri="{D42A27DB-BD31-4B8C-83A1-F6EECF244321}">
                <p14:modId xmlns:p14="http://schemas.microsoft.com/office/powerpoint/2010/main" val="2781427580"/>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158240">
                  <a:extLst>
                    <a:ext uri="{9D8B030D-6E8A-4147-A177-3AD203B41FA5}">
                      <a16:colId xmlns:a16="http://schemas.microsoft.com/office/drawing/2014/main" val="3874769663"/>
                    </a:ext>
                  </a:extLst>
                </a:gridCol>
                <a:gridCol w="1442384">
                  <a:extLst>
                    <a:ext uri="{9D8B030D-6E8A-4147-A177-3AD203B41FA5}">
                      <a16:colId xmlns:a16="http://schemas.microsoft.com/office/drawing/2014/main" val="279180329"/>
                    </a:ext>
                  </a:extLst>
                </a:gridCol>
                <a:gridCol w="1491316">
                  <a:extLst>
                    <a:ext uri="{9D8B030D-6E8A-4147-A177-3AD203B41FA5}">
                      <a16:colId xmlns:a16="http://schemas.microsoft.com/office/drawing/2014/main" val="1419483341"/>
                    </a:ext>
                  </a:extLst>
                </a:gridCol>
                <a:gridCol w="94055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Compete in local competitions against other schools </a:t>
                      </a: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kern="1200" dirty="0">
                          <a:solidFill>
                            <a:schemeClr val="dk1"/>
                          </a:solidFill>
                          <a:effectLst/>
                          <a:latin typeface="Calibri" panose="020F0502020204030204" pitchFamily="34" charset="0"/>
                          <a:ea typeface="Calibri" panose="020F0502020204030204" pitchFamily="34" charset="0"/>
                          <a:cs typeface="Calibri" panose="020F0502020204030204" pitchFamily="34" charset="0"/>
                        </a:rPr>
                        <a:t>Affiliate to Wilson Stuart Active Society, enabling Deanery to compete in competitions against local schools. Implement and develop various sports teams to compete in leagues (football, netball, cross country) as well as swimming and gymnastics. </a:t>
                      </a:r>
                      <a:endParaRPr lang="en-US" sz="600" dirty="0">
                        <a:solidFill>
                          <a:schemeClr val="tx1"/>
                        </a:solidFill>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high number of children competing in a variety of competitions with success.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Girls football team introduced – league winners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high number of pupils from school have competed in different competitions. Positive and happy about representing school.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Yes – coaching in place for sports teams and connections made to enable this to continue.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Affiliation fees – approx. £3800</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2734381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150</TotalTime>
  <Words>2731</Words>
  <Application>Microsoft Office PowerPoint</Application>
  <PresentationFormat>Custom</PresentationFormat>
  <Paragraphs>353</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L McIntosh</cp:lastModifiedBy>
  <cp:revision>16</cp:revision>
  <dcterms:created xsi:type="dcterms:W3CDTF">2025-10-08T18:09:30Z</dcterms:created>
  <dcterms:modified xsi:type="dcterms:W3CDTF">2026-10-01T11:27:54Z</dcterms:modified>
</cp:coreProperties>
</file>