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60" d="100"/>
          <a:sy n="160" d="100"/>
        </p:scale>
        <p:origin x="-2314" y="-5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83407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86937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86918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4939C2B-EA23-4D2D-815D-2EBF71DACC45}" type="datetimeFigureOut">
              <a:rPr lang="en-GB" smtClean="0"/>
              <a:t>13/04/2026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149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4939C2B-EA23-4D2D-815D-2EBF71DACC45}" type="datetimeFigureOut">
              <a:rPr lang="en-GB" smtClean="0"/>
              <a:t>13/04/2026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05463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4939C2B-EA23-4D2D-815D-2EBF71DACC45}" type="datetimeFigureOut">
              <a:rPr lang="en-GB" smtClean="0"/>
              <a:t>13/04/2026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46663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939C2B-EA23-4D2D-815D-2EBF71DACC45}" type="datetimeFigureOut">
              <a:rPr lang="en-GB" smtClean="0"/>
              <a:t>13/04/2026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00649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1755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2462564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03845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19361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39C2B-EA23-4D2D-815D-2EBF71DACC45}" type="datetimeFigureOut">
              <a:rPr lang="en-GB" smtClean="0"/>
              <a:t>13/04/2026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0EAF2A-276F-4364-8C0C-B07AC9725180}" type="slidenum">
              <a:rPr lang="en-GB" smtClean="0"/>
              <a:t>‹#›</a:t>
            </a:fld>
            <a:endParaRPr lang="en-GB"/>
          </a:p>
        </p:txBody>
      </p:sp>
    </p:spTree>
    <p:extLst>
      <p:ext uri="{BB962C8B-B14F-4D97-AF65-F5344CB8AC3E}">
        <p14:creationId xmlns:p14="http://schemas.microsoft.com/office/powerpoint/2010/main" val="329894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ounded Rectangle 28"/>
          <p:cNvSpPr/>
          <p:nvPr/>
        </p:nvSpPr>
        <p:spPr>
          <a:xfrm>
            <a:off x="35337" y="2482314"/>
            <a:ext cx="5782984" cy="4375685"/>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latin typeface="Sassoon Primary Std" panose="020B0503020103030203" pitchFamily="34" charset="0"/>
            </a:endParaRPr>
          </a:p>
          <a:p>
            <a:pPr algn="ctr"/>
            <a:r>
              <a:rPr lang="en-GB" dirty="0">
                <a:latin typeface="Sassoon Primary Std" panose="020B0503020103030203" pitchFamily="34" charset="0"/>
              </a:rPr>
              <a:t>ENGLISH</a:t>
            </a:r>
          </a:p>
          <a:p>
            <a:r>
              <a:rPr lang="en-GB" sz="1000" b="1" dirty="0">
                <a:solidFill>
                  <a:schemeClr val="tx1"/>
                </a:solidFill>
                <a:latin typeface="Sassoon Primary Std" panose="020B0503020103030203" pitchFamily="34" charset="0"/>
              </a:rPr>
              <a:t>Grammar, punctuation and spelling </a:t>
            </a:r>
          </a:p>
          <a:p>
            <a:pPr marL="171450" indent="-171450">
              <a:buFont typeface="Arial" panose="020B0604020202020204" pitchFamily="34" charset="0"/>
              <a:buChar char="•"/>
            </a:pPr>
            <a:r>
              <a:rPr lang="en-GB" sz="1000" dirty="0">
                <a:latin typeface="Sassoon Primary Std" panose="020B0503020103030203" pitchFamily="34" charset="0"/>
              </a:rPr>
              <a:t>Use a range of grammatical features within writing, including: adverbial phrases, relative clauses, range of sentence lengths, wide range of conjunctions, passive and active voice and expanded noun phrases.</a:t>
            </a:r>
          </a:p>
          <a:p>
            <a:pPr marL="171450" indent="-171450">
              <a:buFont typeface="Arial" panose="020B0604020202020204" pitchFamily="34" charset="0"/>
              <a:buChar char="•"/>
            </a:pPr>
            <a:r>
              <a:rPr lang="en-GB" sz="1000" dirty="0">
                <a:latin typeface="Sassoon Primary Std" panose="020B0503020103030203" pitchFamily="34" charset="0"/>
              </a:rPr>
              <a:t>Use a wider range of punctuation in writing, including parenthesis, inverted commas, commas to clarify meaning, dashes and hyphens, ellipsis, semi colons and colons.</a:t>
            </a:r>
          </a:p>
          <a:p>
            <a:pPr marL="171450" indent="-171450">
              <a:buFont typeface="Arial" panose="020B0604020202020204" pitchFamily="34" charset="0"/>
              <a:buChar char="•"/>
            </a:pPr>
            <a:r>
              <a:rPr lang="en-GB" sz="1000" dirty="0">
                <a:latin typeface="Sassoon Primary Std" panose="020B0503020103030203" pitchFamily="34" charset="0"/>
              </a:rPr>
              <a:t>Explore spelling patterns and rules: including prefixes and suffixes, homophones, irregular plurals.</a:t>
            </a:r>
          </a:p>
          <a:p>
            <a:r>
              <a:rPr lang="en-GB" sz="1000" b="1" dirty="0">
                <a:solidFill>
                  <a:schemeClr val="tx1"/>
                </a:solidFill>
                <a:latin typeface="Sassoon Primary Std" panose="020B0503020103030203" pitchFamily="34" charset="0"/>
              </a:rPr>
              <a:t>Writing </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Alma – narrative writing focused on creating atmospheric description.</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Ruin – futuristic narrative; figurative language, prediction, character and setting description, flashbacks, suspense and tension; show not tell to convey emotion</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Rock, Paper, Scissors – narrative writing focusing on use of dialogue and description</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Balanced argument – persuasive language, point, evidence and explain, conscience alley</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Performance poetry – identifying poetic features; plan and write using similar models; reading aloud to perform with intonation, expression and volume.</a:t>
            </a:r>
          </a:p>
          <a:p>
            <a:r>
              <a:rPr lang="en-GB" sz="1000" b="1" dirty="0">
                <a:solidFill>
                  <a:schemeClr val="tx1"/>
                </a:solidFill>
                <a:latin typeface="Sassoon Primary Std" panose="020B0503020103030203" pitchFamily="34" charset="0"/>
              </a:rPr>
              <a:t>Reading </a:t>
            </a:r>
          </a:p>
          <a:p>
            <a:pPr marL="171450" indent="-171450">
              <a:buFont typeface="Arial" panose="020B0604020202020204" pitchFamily="34" charset="0"/>
              <a:buChar char="•"/>
            </a:pPr>
            <a:r>
              <a:rPr lang="en-GB" sz="1000" dirty="0">
                <a:latin typeface="Sassoon Primary Std" panose="020B0503020103030203" pitchFamily="34" charset="0"/>
              </a:rPr>
              <a:t>Read, discuss and answer questions on a wide range of texts in whole class reading; inferring characters’ feelings, thoughts and motives from their actions, and justifying inferences with evidence</a:t>
            </a:r>
          </a:p>
          <a:p>
            <a:pPr marL="171450" indent="-171450">
              <a:buFont typeface="Arial" panose="020B0604020202020204" pitchFamily="34" charset="0"/>
              <a:buChar char="•"/>
            </a:pPr>
            <a:r>
              <a:rPr lang="en-GB" sz="1000" dirty="0">
                <a:latin typeface="Sassoon Primary Std" panose="020B0503020103030203" pitchFamily="34" charset="0"/>
              </a:rPr>
              <a:t>Fluently and effortlessly read a wide range of texts.</a:t>
            </a:r>
          </a:p>
          <a:p>
            <a:pPr marL="171450" indent="-171450">
              <a:buFont typeface="Arial" panose="020B0604020202020204" pitchFamily="34" charset="0"/>
              <a:buChar char="•"/>
            </a:pPr>
            <a:r>
              <a:rPr lang="en-GB" sz="1000" dirty="0">
                <a:latin typeface="Sassoon Primary Std" panose="020B0503020103030203" pitchFamily="34" charset="0"/>
              </a:rPr>
              <a:t>Read and retrieve relevant key information from a range of fiction and non-fiction texts. </a:t>
            </a:r>
          </a:p>
          <a:p>
            <a:pPr marL="171450" indent="-171450">
              <a:buFont typeface="Arial" panose="020B0604020202020204" pitchFamily="34" charset="0"/>
              <a:buChar char="•"/>
            </a:pPr>
            <a:r>
              <a:rPr lang="en-GB" sz="1000" dirty="0">
                <a:latin typeface="Sassoon Primary Std" panose="020B0503020103030203" pitchFamily="34" charset="0"/>
              </a:rPr>
              <a:t>Make comparisons within and across books</a:t>
            </a:r>
          </a:p>
          <a:p>
            <a:pPr marL="171450" indent="-171450">
              <a:buFont typeface="Arial" panose="020B0604020202020204" pitchFamily="34" charset="0"/>
              <a:buChar char="•"/>
            </a:pPr>
            <a:endParaRPr lang="en-GB" sz="1000" dirty="0">
              <a:latin typeface="Sassoon Primary Std" panose="020B0503020103030203" pitchFamily="34" charset="0"/>
            </a:endParaRPr>
          </a:p>
          <a:p>
            <a:pPr marL="171450" indent="-171450">
              <a:buFont typeface="Arial" panose="020B0604020202020204" pitchFamily="34" charset="0"/>
              <a:buChar char="•"/>
            </a:pPr>
            <a:endParaRPr lang="en-GB" sz="1000"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30" name="Rounded Rectangle 29"/>
          <p:cNvSpPr/>
          <p:nvPr/>
        </p:nvSpPr>
        <p:spPr>
          <a:xfrm>
            <a:off x="5872362" y="2517887"/>
            <a:ext cx="6064392" cy="4273610"/>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Sassoon Primary Std" panose="020B0503020103030203" pitchFamily="34" charset="0"/>
            </a:endParaRPr>
          </a:p>
          <a:p>
            <a:pPr algn="ctr"/>
            <a:r>
              <a:rPr lang="en-GB" dirty="0">
                <a:latin typeface="Sassoon Primary Std" panose="020B0503020103030203" pitchFamily="34" charset="0"/>
              </a:rPr>
              <a:t>MATHS</a:t>
            </a: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endParaRPr lang="en-GB" sz="1000" dirty="0">
              <a:solidFill>
                <a:schemeClr val="tx1"/>
              </a:solidFill>
              <a:latin typeface="Sassoon Infant Std" panose="020B0503020103030203" pitchFamily="34" charset="0"/>
            </a:endParaRPr>
          </a:p>
          <a:p>
            <a:r>
              <a:rPr lang="en-GB" dirty="0"/>
              <a:t> </a:t>
            </a:r>
          </a:p>
        </p:txBody>
      </p:sp>
      <p:sp>
        <p:nvSpPr>
          <p:cNvPr id="68" name="Rounded Rectangle 67"/>
          <p:cNvSpPr/>
          <p:nvPr/>
        </p:nvSpPr>
        <p:spPr>
          <a:xfrm>
            <a:off x="3529899" y="105882"/>
            <a:ext cx="4606568" cy="5426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Sassoon Primary Std" panose="020B0503020103030203" pitchFamily="34" charset="0"/>
              </a:rPr>
              <a:t>YEAR 6 – SUMMER TERM 2026</a:t>
            </a:r>
          </a:p>
        </p:txBody>
      </p:sp>
      <p:sp>
        <p:nvSpPr>
          <p:cNvPr id="2" name="TextBox 1"/>
          <p:cNvSpPr txBox="1"/>
          <p:nvPr/>
        </p:nvSpPr>
        <p:spPr>
          <a:xfrm>
            <a:off x="7063988" y="6308444"/>
            <a:ext cx="4158152" cy="400110"/>
          </a:xfrm>
          <a:prstGeom prst="rect">
            <a:avLst/>
          </a:prstGeom>
          <a:noFill/>
        </p:spPr>
        <p:txBody>
          <a:bodyPr wrap="square" rtlCol="0">
            <a:spAutoFit/>
          </a:bodyPr>
          <a:lstStyle/>
          <a:p>
            <a:pPr lvl="0"/>
            <a:r>
              <a:rPr lang="en-GB" sz="1000" i="1" dirty="0">
                <a:solidFill>
                  <a:prstClr val="black"/>
                </a:solidFill>
                <a:latin typeface="Sassoon Primary Std" panose="020B0503020103030203" pitchFamily="34" charset="0"/>
              </a:rPr>
              <a:t>Vocabulary - Understanding of maths vocabulary.</a:t>
            </a:r>
          </a:p>
          <a:p>
            <a:pPr lvl="0"/>
            <a:r>
              <a:rPr lang="en-GB" sz="1000" i="1" dirty="0">
                <a:solidFill>
                  <a:prstClr val="black"/>
                </a:solidFill>
                <a:latin typeface="Sassoon Primary Std" panose="020B0503020103030203" pitchFamily="34" charset="0"/>
              </a:rPr>
              <a:t>Personal skills - Using maths within real-life contexts</a:t>
            </a:r>
            <a:r>
              <a:rPr lang="en-GB" sz="1000" i="1" dirty="0">
                <a:solidFill>
                  <a:prstClr val="black"/>
                </a:solidFill>
                <a:latin typeface="Sassoon Infant Std" panose="020B0503020103030203" pitchFamily="34" charset="0"/>
              </a:rPr>
              <a:t>.</a:t>
            </a:r>
          </a:p>
        </p:txBody>
      </p:sp>
      <p:pic>
        <p:nvPicPr>
          <p:cNvPr id="16" name="Picture 15"/>
          <p:cNvPicPr>
            <a:picLocks noChangeAspect="1"/>
          </p:cNvPicPr>
          <p:nvPr/>
        </p:nvPicPr>
        <p:blipFill>
          <a:blip r:embed="rId2"/>
          <a:stretch>
            <a:fillRect/>
          </a:stretch>
        </p:blipFill>
        <p:spPr>
          <a:xfrm>
            <a:off x="6490280" y="6372208"/>
            <a:ext cx="519667" cy="291880"/>
          </a:xfrm>
          <a:prstGeom prst="rect">
            <a:avLst/>
          </a:prstGeom>
        </p:spPr>
      </p:pic>
      <p:pic>
        <p:nvPicPr>
          <p:cNvPr id="20" name="Picture 19"/>
          <p:cNvPicPr>
            <a:picLocks noChangeAspect="1"/>
          </p:cNvPicPr>
          <p:nvPr/>
        </p:nvPicPr>
        <p:blipFill>
          <a:blip r:embed="rId2"/>
          <a:stretch>
            <a:fillRect/>
          </a:stretch>
        </p:blipFill>
        <p:spPr>
          <a:xfrm>
            <a:off x="887826" y="6577685"/>
            <a:ext cx="345097" cy="193829"/>
          </a:xfrm>
          <a:prstGeom prst="rect">
            <a:avLst/>
          </a:prstGeom>
        </p:spPr>
      </p:pic>
      <p:pic>
        <p:nvPicPr>
          <p:cNvPr id="21" name="Picture 20"/>
          <p:cNvPicPr>
            <a:picLocks noChangeAspect="1"/>
          </p:cNvPicPr>
          <p:nvPr/>
        </p:nvPicPr>
        <p:blipFill>
          <a:blip r:embed="rId3"/>
          <a:stretch>
            <a:fillRect/>
          </a:stretch>
        </p:blipFill>
        <p:spPr>
          <a:xfrm>
            <a:off x="594046" y="6574468"/>
            <a:ext cx="257562" cy="189841"/>
          </a:xfrm>
          <a:prstGeom prst="rect">
            <a:avLst/>
          </a:prstGeom>
        </p:spPr>
      </p:pic>
      <p:sp>
        <p:nvSpPr>
          <p:cNvPr id="3" name="TextBox 2"/>
          <p:cNvSpPr txBox="1"/>
          <p:nvPr/>
        </p:nvSpPr>
        <p:spPr>
          <a:xfrm>
            <a:off x="1286964" y="6485395"/>
            <a:ext cx="5437681" cy="400110"/>
          </a:xfrm>
          <a:prstGeom prst="rect">
            <a:avLst/>
          </a:prstGeom>
          <a:noFill/>
        </p:spPr>
        <p:txBody>
          <a:bodyPr wrap="square" rtlCol="0">
            <a:spAutoFit/>
          </a:bodyPr>
          <a:lstStyle/>
          <a:p>
            <a:r>
              <a:rPr lang="en-GB" sz="1000" i="1" dirty="0">
                <a:latin typeface="Sassoon Primary Std" panose="020B0503020103030203" pitchFamily="34" charset="0"/>
              </a:rPr>
              <a:t>Vocabulary – for effect</a:t>
            </a:r>
          </a:p>
          <a:p>
            <a:r>
              <a:rPr lang="en-GB" sz="1000" i="1" dirty="0">
                <a:latin typeface="Sassoon Primary Std" panose="020B0503020103030203" pitchFamily="34" charset="0"/>
              </a:rPr>
              <a:t>Tolerance of different faiths and beliefs – different lifestyles and experiences </a:t>
            </a:r>
          </a:p>
        </p:txBody>
      </p:sp>
      <p:sp>
        <p:nvSpPr>
          <p:cNvPr id="5" name="TextBox 4"/>
          <p:cNvSpPr txBox="1"/>
          <p:nvPr/>
        </p:nvSpPr>
        <p:spPr>
          <a:xfrm>
            <a:off x="-309759" y="2942705"/>
            <a:ext cx="160130" cy="369332"/>
          </a:xfrm>
          <a:prstGeom prst="rect">
            <a:avLst/>
          </a:prstGeom>
          <a:noFill/>
        </p:spPr>
        <p:txBody>
          <a:bodyPr wrap="square" rtlCol="0">
            <a:spAutoFit/>
          </a:bodyPr>
          <a:lstStyle/>
          <a:p>
            <a:endParaRPr lang="en-GB" dirty="0"/>
          </a:p>
        </p:txBody>
      </p:sp>
      <p:sp>
        <p:nvSpPr>
          <p:cNvPr id="6" name="Rectangle 5"/>
          <p:cNvSpPr/>
          <p:nvPr/>
        </p:nvSpPr>
        <p:spPr>
          <a:xfrm>
            <a:off x="9143064" y="2951227"/>
            <a:ext cx="2798122" cy="246221"/>
          </a:xfrm>
          <a:prstGeom prst="rect">
            <a:avLst/>
          </a:prstGeom>
        </p:spPr>
        <p:txBody>
          <a:bodyPr wrap="square">
            <a:spAutoFit/>
          </a:bodyPr>
          <a:lstStyle/>
          <a:p>
            <a:endParaRPr lang="en-GB" sz="1000" dirty="0">
              <a:solidFill>
                <a:schemeClr val="bg1"/>
              </a:solidFill>
              <a:latin typeface="Sassoon Primary Std" panose="020B0503020103030203" pitchFamily="34" charset="0"/>
            </a:endParaRPr>
          </a:p>
        </p:txBody>
      </p:sp>
      <p:sp>
        <p:nvSpPr>
          <p:cNvPr id="11" name="TextBox 10"/>
          <p:cNvSpPr txBox="1"/>
          <p:nvPr/>
        </p:nvSpPr>
        <p:spPr>
          <a:xfrm>
            <a:off x="6118475" y="2954487"/>
            <a:ext cx="5064476" cy="3539430"/>
          </a:xfrm>
          <a:prstGeom prst="rect">
            <a:avLst/>
          </a:prstGeom>
          <a:noFill/>
        </p:spPr>
        <p:txBody>
          <a:bodyPr wrap="square" rtlCol="0">
            <a:spAutoFit/>
          </a:bodyPr>
          <a:lstStyle/>
          <a:p>
            <a:r>
              <a:rPr lang="en-GB" sz="1400" b="1" dirty="0">
                <a:latin typeface="Sassoon Primary Std" panose="020B0503020103030203" pitchFamily="34" charset="0"/>
              </a:rPr>
              <a:t>SATs revision of focus topics.</a:t>
            </a:r>
          </a:p>
          <a:p>
            <a:endParaRPr lang="en-GB" sz="1400" b="1" dirty="0">
              <a:latin typeface="Sassoon Primary Std" panose="020B0503020103030203" pitchFamily="34" charset="0"/>
            </a:endParaRPr>
          </a:p>
          <a:p>
            <a:r>
              <a:rPr lang="en-GB" sz="1400" b="1" dirty="0">
                <a:latin typeface="Sassoon Primary Std" panose="020B0503020103030203" pitchFamily="34" charset="0"/>
              </a:rPr>
              <a:t>Themed projects, consolidation and problem solving</a:t>
            </a:r>
          </a:p>
          <a:p>
            <a:endParaRPr lang="en-GB" sz="1400" b="1" dirty="0">
              <a:latin typeface="Sassoon Primary Std" panose="020B0503020103030203" pitchFamily="34" charset="0"/>
            </a:endParaRPr>
          </a:p>
          <a:p>
            <a:r>
              <a:rPr lang="en-GB" sz="1400" b="1" dirty="0">
                <a:latin typeface="Sassoon Primary Std" panose="020B0503020103030203" pitchFamily="34" charset="0"/>
              </a:rPr>
              <a:t>Bakery:</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Best Value</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Profit and loss</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Packaging</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Cooking problems</a:t>
            </a:r>
          </a:p>
          <a:p>
            <a:pPr marL="171450" indent="-171450">
              <a:buFont typeface="Arial" panose="020B0604020202020204" pitchFamily="34" charset="0"/>
              <a:buChar char="•"/>
            </a:pPr>
            <a:endParaRPr lang="en-GB" sz="1400" b="1" dirty="0">
              <a:solidFill>
                <a:schemeClr val="bg1"/>
              </a:solidFill>
              <a:latin typeface="Sassoon Primary Std" panose="020B0503020103030203" pitchFamily="34" charset="0"/>
            </a:endParaRPr>
          </a:p>
          <a:p>
            <a:r>
              <a:rPr lang="en-GB" sz="1400" b="1" dirty="0">
                <a:latin typeface="Sassoon Primary Std" panose="020B0503020103030203" pitchFamily="34" charset="0"/>
              </a:rPr>
              <a:t>Tours:</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Climate</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Distance conversions</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Budget</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Time problems</a:t>
            </a:r>
          </a:p>
          <a:p>
            <a:endParaRPr lang="en-GB" sz="1400" dirty="0">
              <a:solidFill>
                <a:schemeClr val="bg1"/>
              </a:solidFill>
              <a:latin typeface="Sassoon Primary Std" panose="020B0503020103030203" pitchFamily="34" charset="0"/>
            </a:endParaRPr>
          </a:p>
        </p:txBody>
      </p:sp>
      <p:sp>
        <p:nvSpPr>
          <p:cNvPr id="12" name="TextBox 11"/>
          <p:cNvSpPr txBox="1"/>
          <p:nvPr/>
        </p:nvSpPr>
        <p:spPr>
          <a:xfrm>
            <a:off x="8724309" y="4302769"/>
            <a:ext cx="2518687" cy="1661993"/>
          </a:xfrm>
          <a:prstGeom prst="rect">
            <a:avLst/>
          </a:prstGeom>
          <a:noFill/>
        </p:spPr>
        <p:txBody>
          <a:bodyPr wrap="square" rtlCol="0">
            <a:spAutoFit/>
          </a:bodyPr>
          <a:lstStyle/>
          <a:p>
            <a:r>
              <a:rPr lang="en-GB" sz="1400" b="1" dirty="0">
                <a:latin typeface="Sassoon Primary Std" panose="020B0503020103030203" pitchFamily="34" charset="0"/>
              </a:rPr>
              <a:t>Futures:</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Annual salary</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Hourly rates</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Bills</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Mortgage</a:t>
            </a:r>
          </a:p>
          <a:p>
            <a:pPr marL="171450" indent="-171450">
              <a:buFont typeface="Arial" panose="020B0604020202020204" pitchFamily="34" charset="0"/>
              <a:buChar char="•"/>
            </a:pPr>
            <a:r>
              <a:rPr lang="en-GB" sz="1400" dirty="0">
                <a:solidFill>
                  <a:schemeClr val="bg1"/>
                </a:solidFill>
                <a:latin typeface="Sassoon Primary Std" panose="020B0503020103030203" pitchFamily="34" charset="0"/>
              </a:rPr>
              <a:t>House</a:t>
            </a:r>
          </a:p>
          <a:p>
            <a:endParaRPr lang="en-GB" dirty="0"/>
          </a:p>
        </p:txBody>
      </p:sp>
      <p:sp>
        <p:nvSpPr>
          <p:cNvPr id="8" name="Rounded Rectangle 9">
            <a:extLst>
              <a:ext uri="{FF2B5EF4-FFF2-40B4-BE49-F238E27FC236}">
                <a16:creationId xmlns:a16="http://schemas.microsoft.com/office/drawing/2014/main" id="{020335D1-AF4E-8D5B-F9E5-D7EE1E4D7AF1}"/>
              </a:ext>
            </a:extLst>
          </p:cNvPr>
          <p:cNvSpPr/>
          <p:nvPr/>
        </p:nvSpPr>
        <p:spPr>
          <a:xfrm>
            <a:off x="257108" y="272429"/>
            <a:ext cx="3123456" cy="2097848"/>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Cultural Capital</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Broader understanding of the world.</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Vocabulary</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Cultural experiences</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Personal skills</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Cultural capital is the essential knowledge that children need to prepare them for their future success. It is about giving children the best possible start to their early education. Our cultural capital helps form our understanding, knowledge, experiences, thoughts and opinions. It helps us achieve goals, be successful, try different things and share our experiences with others.</a:t>
            </a:r>
          </a:p>
          <a:p>
            <a:pPr algn="ctr"/>
            <a:endParaRPr lang="en-GB" dirty="0"/>
          </a:p>
        </p:txBody>
      </p:sp>
      <p:pic>
        <p:nvPicPr>
          <p:cNvPr id="13" name="Picture 12">
            <a:extLst>
              <a:ext uri="{FF2B5EF4-FFF2-40B4-BE49-F238E27FC236}">
                <a16:creationId xmlns:a16="http://schemas.microsoft.com/office/drawing/2014/main" id="{4E013CF8-5CD4-E063-4342-AAB7A1649117}"/>
              </a:ext>
            </a:extLst>
          </p:cNvPr>
          <p:cNvPicPr>
            <a:picLocks noChangeAspect="1"/>
          </p:cNvPicPr>
          <p:nvPr/>
        </p:nvPicPr>
        <p:blipFill>
          <a:blip r:embed="rId2"/>
          <a:stretch>
            <a:fillRect/>
          </a:stretch>
        </p:blipFill>
        <p:spPr>
          <a:xfrm>
            <a:off x="2533841" y="716503"/>
            <a:ext cx="785975" cy="441456"/>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7375" y="154884"/>
            <a:ext cx="569737" cy="444608"/>
          </a:xfrm>
          <a:prstGeom prst="rect">
            <a:avLst/>
          </a:prstGeom>
        </p:spPr>
      </p:pic>
      <p:sp>
        <p:nvSpPr>
          <p:cNvPr id="14" name="Rounded Rectangle 21">
            <a:extLst>
              <a:ext uri="{FF2B5EF4-FFF2-40B4-BE49-F238E27FC236}">
                <a16:creationId xmlns:a16="http://schemas.microsoft.com/office/drawing/2014/main" id="{6C447DC2-FD31-19D7-3A4F-362BBD0E73AB}"/>
              </a:ext>
            </a:extLst>
          </p:cNvPr>
          <p:cNvSpPr/>
          <p:nvPr/>
        </p:nvSpPr>
        <p:spPr>
          <a:xfrm>
            <a:off x="3396560" y="755535"/>
            <a:ext cx="2312144" cy="1614742"/>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Spirituality</a:t>
            </a:r>
          </a:p>
          <a:p>
            <a:pPr algn="ctr"/>
            <a:r>
              <a:rPr lang="en-GB" sz="1000" dirty="0">
                <a:solidFill>
                  <a:schemeClr val="tx1"/>
                </a:solidFill>
                <a:latin typeface="Sassoon Primary Std" panose="020B0503020103030203" pitchFamily="34" charset="0"/>
              </a:rPr>
              <a:t>We work together to encourage everyone to develop the 4 concepts of spirituality: self, others, world and beauty and beyond.</a:t>
            </a:r>
          </a:p>
          <a:p>
            <a:pPr algn="ctr"/>
            <a:endParaRPr lang="en-GB" sz="1000"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Encounter - Learning about life</a:t>
            </a:r>
          </a:p>
          <a:p>
            <a:pPr algn="ctr"/>
            <a:r>
              <a:rPr lang="en-GB" sz="1000" dirty="0">
                <a:solidFill>
                  <a:schemeClr val="tx1"/>
                </a:solidFill>
                <a:latin typeface="Sassoon Primary Std" panose="020B0503020103030203" pitchFamily="34" charset="0"/>
              </a:rPr>
              <a:t>Reflection - Learning from life</a:t>
            </a:r>
          </a:p>
          <a:p>
            <a:pPr algn="ctr"/>
            <a:r>
              <a:rPr lang="en-GB" sz="1000" dirty="0">
                <a:solidFill>
                  <a:schemeClr val="tx1"/>
                </a:solidFill>
                <a:latin typeface="Sassoon Primary Std" panose="020B0503020103030203" pitchFamily="34" charset="0"/>
              </a:rPr>
              <a:t>Respond - Putting into action what we believe</a:t>
            </a:r>
          </a:p>
          <a:p>
            <a:pPr marL="171450" indent="-171450" algn="ctr">
              <a:buFont typeface="Arial" panose="020B0604020202020204" pitchFamily="34" charset="0"/>
              <a:buChar char="•"/>
            </a:pPr>
            <a:endParaRPr lang="en-GB" sz="800" dirty="0">
              <a:solidFill>
                <a:schemeClr val="tx1"/>
              </a:solidFill>
              <a:latin typeface="Sassoon Primary Std" panose="020B0503020103030203" pitchFamily="34" charset="0"/>
            </a:endParaRPr>
          </a:p>
          <a:p>
            <a:pPr algn="ctr"/>
            <a:endParaRPr lang="en-GB" sz="1400" dirty="0">
              <a:solidFill>
                <a:schemeClr val="tx1"/>
              </a:solidFill>
              <a:latin typeface="Sassoon Primary Std" panose="020B0503020103030203" pitchFamily="34" charset="0"/>
            </a:endParaRPr>
          </a:p>
          <a:p>
            <a:pPr algn="ctr"/>
            <a:endParaRPr lang="en-GB" sz="2000" b="1" dirty="0">
              <a:solidFill>
                <a:schemeClr val="tx1"/>
              </a:solidFill>
              <a:latin typeface="Sassoon Primary Std" panose="020B0503020103030203" pitchFamily="34" charset="0"/>
            </a:endParaRPr>
          </a:p>
          <a:p>
            <a:pPr algn="ctr"/>
            <a:endParaRPr lang="en-GB" sz="1200" dirty="0"/>
          </a:p>
        </p:txBody>
      </p:sp>
      <p:pic>
        <p:nvPicPr>
          <p:cNvPr id="15" name="Picture 14">
            <a:extLst>
              <a:ext uri="{FF2B5EF4-FFF2-40B4-BE49-F238E27FC236}">
                <a16:creationId xmlns:a16="http://schemas.microsoft.com/office/drawing/2014/main" id="{66C38921-F335-2707-217B-E798E795697E}"/>
              </a:ext>
            </a:extLst>
          </p:cNvPr>
          <p:cNvPicPr>
            <a:picLocks noChangeAspect="1"/>
          </p:cNvPicPr>
          <p:nvPr/>
        </p:nvPicPr>
        <p:blipFill>
          <a:blip r:embed="rId5"/>
          <a:stretch>
            <a:fillRect/>
          </a:stretch>
        </p:blipFill>
        <p:spPr>
          <a:xfrm>
            <a:off x="5161875" y="1410789"/>
            <a:ext cx="473996" cy="393070"/>
          </a:xfrm>
          <a:prstGeom prst="rect">
            <a:avLst/>
          </a:prstGeom>
        </p:spPr>
      </p:pic>
      <p:sp>
        <p:nvSpPr>
          <p:cNvPr id="17" name="Rounded Rectangle 8">
            <a:extLst>
              <a:ext uri="{FF2B5EF4-FFF2-40B4-BE49-F238E27FC236}">
                <a16:creationId xmlns:a16="http://schemas.microsoft.com/office/drawing/2014/main" id="{305069A6-E05A-8A5F-DA8B-C4EC044FCEFB}"/>
              </a:ext>
            </a:extLst>
          </p:cNvPr>
          <p:cNvSpPr/>
          <p:nvPr/>
        </p:nvSpPr>
        <p:spPr>
          <a:xfrm>
            <a:off x="5708703" y="755535"/>
            <a:ext cx="2612515" cy="1632771"/>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Golden Threads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Sustainability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Diversity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Religion</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Outdoor Learning </a:t>
            </a:r>
          </a:p>
          <a:p>
            <a:pPr algn="ct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Substantive concepts, or golden threads of sustainability, diversity and religion will weave throughout the curriculum</a:t>
            </a:r>
            <a:r>
              <a:rPr lang="en-GB" sz="1000" dirty="0">
                <a:solidFill>
                  <a:schemeClr val="tx1"/>
                </a:solidFill>
              </a:rPr>
              <a:t>.</a:t>
            </a:r>
          </a:p>
          <a:p>
            <a:pPr algn="ctr"/>
            <a:endParaRPr lang="en-GB" sz="2000" b="1" dirty="0">
              <a:solidFill>
                <a:schemeClr val="tx1"/>
              </a:solidFill>
              <a:latin typeface="Sassoon Primary Std" panose="020B0503020103030203" pitchFamily="34" charset="0"/>
            </a:endParaRPr>
          </a:p>
          <a:p>
            <a:pPr algn="ctr"/>
            <a:endParaRPr lang="en-GB" sz="1200" dirty="0"/>
          </a:p>
        </p:txBody>
      </p:sp>
      <p:pic>
        <p:nvPicPr>
          <p:cNvPr id="18" name="Picture 17">
            <a:extLst>
              <a:ext uri="{FF2B5EF4-FFF2-40B4-BE49-F238E27FC236}">
                <a16:creationId xmlns:a16="http://schemas.microsoft.com/office/drawing/2014/main" id="{F0E42EC8-F181-AC45-146C-B608D04C1F87}"/>
              </a:ext>
            </a:extLst>
          </p:cNvPr>
          <p:cNvPicPr>
            <a:picLocks noChangeAspect="1"/>
          </p:cNvPicPr>
          <p:nvPr/>
        </p:nvPicPr>
        <p:blipFill>
          <a:blip r:embed="rId6"/>
          <a:stretch>
            <a:fillRect/>
          </a:stretch>
        </p:blipFill>
        <p:spPr>
          <a:xfrm>
            <a:off x="5878236" y="1157959"/>
            <a:ext cx="580899" cy="494142"/>
          </a:xfrm>
          <a:prstGeom prst="rect">
            <a:avLst/>
          </a:prstGeom>
        </p:spPr>
      </p:pic>
      <p:sp>
        <p:nvSpPr>
          <p:cNvPr id="19" name="Rounded Rectangle 6">
            <a:extLst>
              <a:ext uri="{FF2B5EF4-FFF2-40B4-BE49-F238E27FC236}">
                <a16:creationId xmlns:a16="http://schemas.microsoft.com/office/drawing/2014/main" id="{49102215-53CE-1259-B802-77BC9EA39BD7}"/>
              </a:ext>
            </a:extLst>
          </p:cNvPr>
          <p:cNvSpPr/>
          <p:nvPr/>
        </p:nvSpPr>
        <p:spPr>
          <a:xfrm>
            <a:off x="8314776" y="151101"/>
            <a:ext cx="3618401" cy="2282061"/>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00" dirty="0">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a:t>
            </a:r>
            <a:r>
              <a:rPr lang="en-GB" sz="1400" b="1" dirty="0">
                <a:solidFill>
                  <a:schemeClr val="tx1"/>
                </a:solidFill>
                <a:latin typeface="Sassoon Primary Std" panose="020B0503020103030203" pitchFamily="34" charset="0"/>
              </a:rPr>
              <a:t>British Values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Democracy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Rule of Law</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Individual liberty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Tolerance of different faiths and beliefs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Mutual respect</a:t>
            </a:r>
            <a:endParaRPr lang="en-GB" sz="1400" b="1"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We want our children to become responsible, active citizens who participate in democracy and public life with respect for diversity and a commitment to working towards greater community cohesion.</a:t>
            </a:r>
            <a:r>
              <a:rPr lang="en-GB" sz="1000" dirty="0"/>
              <a:t> </a:t>
            </a:r>
            <a:r>
              <a:rPr lang="en-GB" sz="1000" dirty="0">
                <a:solidFill>
                  <a:schemeClr val="tx1"/>
                </a:solidFill>
                <a:latin typeface="Sassoon Primary Std" panose="020B0503020103030203" pitchFamily="34" charset="0"/>
              </a:rPr>
              <a:t>Through engaging lessons, challenge and appropriate activities, we can give them a better understanding of themselves and others in the ‘community of communities’ in which they live.</a:t>
            </a:r>
            <a:r>
              <a:rPr lang="en-GB" sz="1000" b="1" dirty="0">
                <a:solidFill>
                  <a:schemeClr val="tx1"/>
                </a:solidFill>
                <a:latin typeface="Sassoon Primary Std" panose="020B0503020103030203" pitchFamily="34" charset="0"/>
              </a:rPr>
              <a:t> </a:t>
            </a:r>
            <a:r>
              <a:rPr lang="en-GB" sz="1000" dirty="0">
                <a:solidFill>
                  <a:schemeClr val="tx1"/>
                </a:solidFill>
                <a:latin typeface="Sassoon Primary Std" panose="020B0503020103030203" pitchFamily="34" charset="0"/>
              </a:rPr>
              <a:t>Children will develop their understanding of British values </a:t>
            </a: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285750" indent="-285750" algn="ctr">
              <a:buFont typeface="Arial" panose="020B0604020202020204" pitchFamily="34" charset="0"/>
              <a:buChar char="•"/>
            </a:pPr>
            <a:endParaRPr lang="en-GB" dirty="0">
              <a:latin typeface="Sassoon Primary Std" panose="020B0503020103030203" pitchFamily="34" charset="0"/>
            </a:endParaRPr>
          </a:p>
        </p:txBody>
      </p:sp>
      <p:pic>
        <p:nvPicPr>
          <p:cNvPr id="22" name="Picture 21">
            <a:extLst>
              <a:ext uri="{FF2B5EF4-FFF2-40B4-BE49-F238E27FC236}">
                <a16:creationId xmlns:a16="http://schemas.microsoft.com/office/drawing/2014/main" id="{D3E5A6BB-5442-FEF9-DB1D-9609C551B3C9}"/>
              </a:ext>
            </a:extLst>
          </p:cNvPr>
          <p:cNvPicPr>
            <a:picLocks noChangeAspect="1"/>
          </p:cNvPicPr>
          <p:nvPr/>
        </p:nvPicPr>
        <p:blipFill>
          <a:blip r:embed="rId3"/>
          <a:stretch>
            <a:fillRect/>
          </a:stretch>
        </p:blipFill>
        <p:spPr>
          <a:xfrm>
            <a:off x="11063801" y="272428"/>
            <a:ext cx="353959" cy="355862"/>
          </a:xfrm>
          <a:prstGeom prst="rect">
            <a:avLst/>
          </a:prstGeom>
        </p:spPr>
      </p:pic>
    </p:spTree>
    <p:extLst>
      <p:ext uri="{BB962C8B-B14F-4D97-AF65-F5344CB8AC3E}">
        <p14:creationId xmlns:p14="http://schemas.microsoft.com/office/powerpoint/2010/main" val="382368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2900479" y="133003"/>
            <a:ext cx="3892114" cy="2138589"/>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HISTORY</a:t>
            </a:r>
          </a:p>
          <a:p>
            <a:pPr algn="ctr"/>
            <a:r>
              <a:rPr lang="en-US" sz="1000" dirty="0">
                <a:solidFill>
                  <a:schemeClr val="tx1"/>
                </a:solidFill>
                <a:latin typeface="Sassoon Primary Std" panose="020B0503020103030203" pitchFamily="34" charset="0"/>
              </a:rPr>
              <a:t>Migration topic will continue, then: </a:t>
            </a:r>
          </a:p>
          <a:p>
            <a:pPr algn="ctr"/>
            <a:r>
              <a:rPr lang="en-US" sz="1000" b="1" dirty="0">
                <a:solidFill>
                  <a:schemeClr val="tx1"/>
                </a:solidFill>
                <a:latin typeface="Sassoon Primary Std" panose="020B0503020103030203" pitchFamily="34" charset="0"/>
              </a:rPr>
              <a:t>What is significant about Sutton Coldfield and beyond?</a:t>
            </a:r>
          </a:p>
          <a:p>
            <a:pPr algn="ctr"/>
            <a:endParaRPr lang="en-US" sz="1000" b="1" dirty="0">
              <a:solidFill>
                <a:schemeClr val="tx1"/>
              </a:solidFill>
              <a:latin typeface="Sassoon Primary Std" panose="020B0503020103030203" pitchFamily="34" charset="0"/>
            </a:endParaRPr>
          </a:p>
          <a:p>
            <a:pPr algn="ctr"/>
            <a:r>
              <a:rPr lang="en-US" sz="1000" b="1" dirty="0">
                <a:solidFill>
                  <a:schemeClr val="tx1"/>
                </a:solidFill>
                <a:latin typeface="Sassoon Primary Std" panose="020B0503020103030203" pitchFamily="34" charset="0"/>
              </a:rPr>
              <a:t>Choices – I’m a Y6 ‘Get me out of here’. Where can I go next? How can I make a difference?</a:t>
            </a:r>
          </a:p>
          <a:p>
            <a:pPr algn="ctr"/>
            <a:endParaRPr lang="en-US" sz="1000" dirty="0">
              <a:latin typeface="Sassoon Primary Std" panose="020B0503020103030203" pitchFamily="34" charset="0"/>
            </a:endParaRPr>
          </a:p>
          <a:p>
            <a:pPr algn="ctr"/>
            <a:r>
              <a:rPr lang="en-US" sz="1000" dirty="0">
                <a:latin typeface="Sassoon Primary Std" panose="020B0503020103030203" pitchFamily="34" charset="0"/>
              </a:rPr>
              <a:t>A </a:t>
            </a:r>
            <a:r>
              <a:rPr lang="en-GB" sz="1000" dirty="0">
                <a:latin typeface="Sassoon Primary Std" panose="020B0503020103030203" pitchFamily="34" charset="0"/>
              </a:rPr>
              <a:t>local historical study – Sutton Coldfield over time linked to Henry VII, places and worship and why it is called the Royal Town.</a:t>
            </a:r>
            <a:endParaRPr lang="en-GB" sz="1000" dirty="0">
              <a:solidFill>
                <a:schemeClr val="tx1"/>
              </a:solidFill>
              <a:latin typeface="Sassoon Primary Std" panose="020B0503020103030203" pitchFamily="34" charset="0"/>
            </a:endParaRPr>
          </a:p>
          <a:p>
            <a:pPr algn="ctr"/>
            <a:endParaRPr lang="en-GB" sz="1000" dirty="0">
              <a:solidFill>
                <a:schemeClr val="tx1"/>
              </a:solidFill>
              <a:latin typeface="Sassoon Primary Std" panose="020B0503020103030203" pitchFamily="34" charset="0"/>
            </a:endParaRPr>
          </a:p>
          <a:p>
            <a:r>
              <a:rPr lang="en-GB" sz="1000" i="1" dirty="0">
                <a:solidFill>
                  <a:schemeClr val="tx1"/>
                </a:solidFill>
                <a:latin typeface="Sassoon Primary Std" panose="020B0503020103030203" pitchFamily="34" charset="0"/>
              </a:rPr>
              <a:t>Diversity – How has Sutton Coldfield changed over time? </a:t>
            </a:r>
          </a:p>
          <a:p>
            <a:r>
              <a:rPr lang="en-GB" sz="1000" i="1" dirty="0">
                <a:solidFill>
                  <a:schemeClr val="tx1"/>
                </a:solidFill>
                <a:latin typeface="Sassoon Primary Std" panose="020B0503020103030203" pitchFamily="34" charset="0"/>
              </a:rPr>
              <a:t>Religion – what churches are there in Sutton Coldfield and how long have they been there?</a:t>
            </a:r>
          </a:p>
        </p:txBody>
      </p:sp>
      <p:sp>
        <p:nvSpPr>
          <p:cNvPr id="16" name="Rounded Rectangle 15"/>
          <p:cNvSpPr/>
          <p:nvPr/>
        </p:nvSpPr>
        <p:spPr>
          <a:xfrm>
            <a:off x="6835143" y="72487"/>
            <a:ext cx="5284813" cy="2197428"/>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GEOGRAPHY</a:t>
            </a:r>
          </a:p>
          <a:p>
            <a:pPr algn="ctr"/>
            <a:r>
              <a:rPr lang="en-US" sz="1000" dirty="0">
                <a:solidFill>
                  <a:schemeClr val="tx1"/>
                </a:solidFill>
                <a:latin typeface="Sassoon Primary Std" panose="020B0503020103030203" pitchFamily="34" charset="0"/>
              </a:rPr>
              <a:t>Migration topic will continue, then: </a:t>
            </a:r>
          </a:p>
          <a:p>
            <a:pPr algn="ctr"/>
            <a:r>
              <a:rPr lang="en-US" sz="1000" b="1" dirty="0">
                <a:solidFill>
                  <a:schemeClr val="tx1"/>
                </a:solidFill>
                <a:latin typeface="Sassoon Primary Std" panose="020B0503020103030203" pitchFamily="34" charset="0"/>
              </a:rPr>
              <a:t>What is significant about Sutton Coldfield and beyond?</a:t>
            </a:r>
          </a:p>
          <a:p>
            <a:pPr algn="ctr"/>
            <a:endParaRPr lang="en-US" sz="1000" b="1" dirty="0">
              <a:solidFill>
                <a:schemeClr val="tx1"/>
              </a:solidFill>
              <a:latin typeface="Sassoon Primary Std" panose="020B0503020103030203" pitchFamily="34" charset="0"/>
            </a:endParaRPr>
          </a:p>
          <a:p>
            <a:pPr algn="ctr"/>
            <a:r>
              <a:rPr lang="en-US" sz="1000" b="1" dirty="0">
                <a:solidFill>
                  <a:schemeClr val="tx1"/>
                </a:solidFill>
                <a:latin typeface="Sassoon Primary Std" panose="020B0503020103030203" pitchFamily="34" charset="0"/>
              </a:rPr>
              <a:t>Choices – I’m a Y6 ‘Get me out of here’. Where can I go next? How can I make a difference?</a:t>
            </a:r>
          </a:p>
          <a:p>
            <a:pPr algn="ctr"/>
            <a:r>
              <a:rPr lang="en-GB" sz="1000" dirty="0">
                <a:latin typeface="Sassoon Primary Std" panose="020B0503020103030203" pitchFamily="34" charset="0"/>
              </a:rPr>
              <a:t>Use Ordnance Survey maps to build their knowledge of the local area. 8 points of a compass, 6 – figure grid references, keys and symbols and fieldwork.</a:t>
            </a:r>
          </a:p>
          <a:p>
            <a:pPr lvl="0"/>
            <a:r>
              <a:rPr lang="en-GB" sz="1000" i="1" dirty="0">
                <a:solidFill>
                  <a:schemeClr val="tx1"/>
                </a:solidFill>
                <a:latin typeface="Sassoon Primary Std" panose="020B0503020103030203" pitchFamily="34" charset="0"/>
              </a:rPr>
              <a:t>        </a:t>
            </a:r>
          </a:p>
          <a:p>
            <a:pPr lvl="0"/>
            <a:r>
              <a:rPr lang="en-GB" sz="1000" i="1" dirty="0">
                <a:solidFill>
                  <a:schemeClr val="tx1"/>
                </a:solidFill>
                <a:latin typeface="Sassoon Primary Std" panose="020B0503020103030203" pitchFamily="34" charset="0"/>
              </a:rPr>
              <a:t>                 Diversity – change in businesses and different nationalities</a:t>
            </a:r>
          </a:p>
          <a:p>
            <a:r>
              <a:rPr lang="en-GB" sz="1000" i="1" dirty="0">
                <a:solidFill>
                  <a:schemeClr val="tx1"/>
                </a:solidFill>
                <a:latin typeface="Sassoon Primary Std" panose="020B0503020103030203" pitchFamily="34" charset="0"/>
              </a:rPr>
              <a:t>                Religion – Multi- Faith Centres</a:t>
            </a:r>
          </a:p>
          <a:p>
            <a:pPr algn="ctr"/>
            <a:r>
              <a:rPr lang="en-GB" sz="1000" i="1" dirty="0">
                <a:solidFill>
                  <a:schemeClr val="tx1"/>
                </a:solidFill>
                <a:latin typeface="Sassoon Primary Std" panose="020B0503020103030203" pitchFamily="34" charset="0"/>
              </a:rPr>
              <a:t>             Broader understanding of the world – Comparisons between Sutton Coldfield and other areas of the city and the world</a:t>
            </a:r>
          </a:p>
        </p:txBody>
      </p:sp>
      <p:pic>
        <p:nvPicPr>
          <p:cNvPr id="18" name="Picture 17"/>
          <p:cNvPicPr>
            <a:picLocks noChangeAspect="1"/>
          </p:cNvPicPr>
          <p:nvPr/>
        </p:nvPicPr>
        <p:blipFill>
          <a:blip r:embed="rId2"/>
          <a:stretch>
            <a:fillRect/>
          </a:stretch>
        </p:blipFill>
        <p:spPr>
          <a:xfrm>
            <a:off x="7041527" y="1713425"/>
            <a:ext cx="501468" cy="293262"/>
          </a:xfrm>
          <a:prstGeom prst="rect">
            <a:avLst/>
          </a:prstGeom>
        </p:spPr>
      </p:pic>
      <p:grpSp>
        <p:nvGrpSpPr>
          <p:cNvPr id="7" name="Group 6"/>
          <p:cNvGrpSpPr/>
          <p:nvPr/>
        </p:nvGrpSpPr>
        <p:grpSpPr>
          <a:xfrm>
            <a:off x="2921447" y="2300286"/>
            <a:ext cx="5792635" cy="4488297"/>
            <a:chOff x="3263178" y="2537585"/>
            <a:chExt cx="5155097" cy="4275287"/>
          </a:xfrm>
        </p:grpSpPr>
        <p:sp>
          <p:nvSpPr>
            <p:cNvPr id="5" name="Rounded Rectangle 4"/>
            <p:cNvSpPr/>
            <p:nvPr/>
          </p:nvSpPr>
          <p:spPr>
            <a:xfrm>
              <a:off x="3263178" y="2537585"/>
              <a:ext cx="5117230" cy="4247956"/>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Infant Std" panose="020B0503020103030203" pitchFamily="34" charset="0"/>
                </a:rPr>
                <a:t>PSHE</a:t>
              </a:r>
            </a:p>
            <a:p>
              <a:r>
                <a:rPr lang="en-GB" sz="1000" b="1" dirty="0">
                  <a:solidFill>
                    <a:schemeClr val="tx1"/>
                  </a:solidFill>
                  <a:latin typeface="Sassoon Primary Std" panose="020B0503020103030203" pitchFamily="34" charset="0"/>
                </a:rPr>
                <a:t>Rights and Respect </a:t>
              </a:r>
            </a:p>
            <a:p>
              <a:pPr marL="171450" indent="-171450">
                <a:buFont typeface="Arial" panose="020B0604020202020204" pitchFamily="34" charset="0"/>
                <a:buChar char="•"/>
              </a:pPr>
              <a:r>
                <a:rPr lang="en-GB" sz="1000" dirty="0">
                  <a:latin typeface="Sassoon Primary Std" panose="020B0503020103030203" pitchFamily="34" charset="0"/>
                </a:rPr>
                <a:t>Define the terms 'fact', 'opinion', 'biased' and 'unbiased', explaining the difference between them.</a:t>
              </a:r>
            </a:p>
            <a:p>
              <a:pPr marL="171450" indent="-171450">
                <a:buFont typeface="Arial" panose="020B0604020202020204" pitchFamily="34" charset="0"/>
                <a:buChar char="•"/>
              </a:pPr>
              <a:r>
                <a:rPr lang="en-GB" sz="1000" dirty="0">
                  <a:latin typeface="Sassoon Primary Std" panose="020B0503020103030203" pitchFamily="34" charset="0"/>
                </a:rPr>
                <a:t>Know the legal age (and reason behind these) for having a social media account.</a:t>
              </a:r>
            </a:p>
            <a:p>
              <a:pPr marL="171450" indent="-171450">
                <a:buFont typeface="Arial" panose="020B0604020202020204" pitchFamily="34" charset="0"/>
                <a:buChar char="•"/>
              </a:pPr>
              <a:r>
                <a:rPr lang="en-GB" sz="1000" dirty="0">
                  <a:latin typeface="Sassoon Primary Std" panose="020B0503020103030203" pitchFamily="34" charset="0"/>
                </a:rPr>
                <a:t>Describe the different ways money can be saved, outlining the pros and cons of each method</a:t>
              </a:r>
            </a:p>
            <a:p>
              <a:pPr marL="171450" indent="-171450">
                <a:buFont typeface="Arial" panose="020B0604020202020204" pitchFamily="34" charset="0"/>
                <a:buChar char="•"/>
              </a:pPr>
              <a:r>
                <a:rPr lang="en-GB" sz="1000" dirty="0">
                  <a:latin typeface="Sassoon Primary Std" panose="020B0503020103030203" pitchFamily="34" charset="0"/>
                </a:rPr>
                <a:t>Explain what is meant by living in an environmentally sustainable way</a:t>
              </a:r>
            </a:p>
            <a:p>
              <a:pPr marL="171450" indent="-171450">
                <a:buFont typeface="Arial" panose="020B0604020202020204" pitchFamily="34" charset="0"/>
                <a:buChar char="•"/>
              </a:pPr>
              <a:r>
                <a:rPr lang="en-GB" sz="1000" dirty="0">
                  <a:latin typeface="Sassoon Primary Std" panose="020B0503020103030203" pitchFamily="34" charset="0"/>
                </a:rPr>
                <a:t>Suggest actions that could be taken to live in a more environmentally sustainable way</a:t>
              </a:r>
            </a:p>
            <a:p>
              <a:pPr marL="171450" indent="-171450">
                <a:buFont typeface="Arial" panose="020B0604020202020204" pitchFamily="34" charset="0"/>
                <a:buChar char="•"/>
              </a:pPr>
              <a:r>
                <a:rPr lang="en-GB" sz="1000" dirty="0">
                  <a:latin typeface="Sassoon Primary Std" panose="020B0503020103030203" pitchFamily="34" charset="0"/>
                </a:rPr>
                <a:t>Recognise reasons for rules and laws; consequences of not adhering to rules and laws</a:t>
              </a:r>
            </a:p>
            <a:p>
              <a:r>
                <a:rPr lang="en-GB" sz="1000" b="1" dirty="0">
                  <a:solidFill>
                    <a:schemeClr val="tx1"/>
                  </a:solidFill>
                  <a:latin typeface="Sassoon Primary Std" panose="020B0503020103030203" pitchFamily="34" charset="0"/>
                </a:rPr>
                <a:t>Being my Best</a:t>
              </a:r>
            </a:p>
            <a:p>
              <a:r>
                <a:rPr lang="en-GB" sz="1000" dirty="0">
                  <a:latin typeface="Sassoon Primary Std" panose="020B0503020103030203" pitchFamily="34" charset="0"/>
                </a:rPr>
                <a:t>· Understand why people don’t tell the truth and often post only the good bits about themselves, online</a:t>
              </a:r>
            </a:p>
            <a:p>
              <a:r>
                <a:rPr lang="en-GB" sz="1000" dirty="0">
                  <a:latin typeface="Sassoon Primary Std" panose="020B0503020103030203" pitchFamily="34" charset="0"/>
                </a:rPr>
                <a:t>· Recognise that people’s lives are much more balanced in real life, with positives and negatives</a:t>
              </a:r>
            </a:p>
            <a:p>
              <a:r>
                <a:rPr lang="en-GB" sz="1000" dirty="0">
                  <a:latin typeface="Sassoon Primary Std" panose="020B0503020103030203" pitchFamily="34" charset="0"/>
                </a:rPr>
                <a:t>· Explore democracy in Britain</a:t>
              </a:r>
            </a:p>
            <a:p>
              <a:r>
                <a:rPr lang="en-GB" sz="1000" dirty="0">
                  <a:latin typeface="Sassoon Primary Std" panose="020B0503020103030203" pitchFamily="34" charset="0"/>
                </a:rPr>
                <a:t>· Explain the benefits of giving and receiving constructive feedback and support. </a:t>
              </a:r>
            </a:p>
            <a:p>
              <a:r>
                <a:rPr lang="en-GB" sz="1000" dirty="0">
                  <a:latin typeface="Sassoon Primary Std" panose="020B0503020103030203" pitchFamily="34" charset="0"/>
                </a:rPr>
                <a:t>· Explain how to overcome problems and challenges on the way to achieving goals.</a:t>
              </a:r>
            </a:p>
            <a:p>
              <a:r>
                <a:rPr lang="en-GB" dirty="0">
                  <a:latin typeface="Sassoon Primary Std" panose="020B0503020103030203" pitchFamily="34" charset="0"/>
                </a:rPr>
                <a:t>· </a:t>
              </a:r>
              <a:r>
                <a:rPr lang="en-GB" sz="1000" dirty="0">
                  <a:latin typeface="Sassoon Primary Std" panose="020B0503020103030203" pitchFamily="34" charset="0"/>
                </a:rPr>
                <a:t>Give examples of an emotional risk and a physical risk.</a:t>
              </a:r>
              <a:endParaRPr lang="en-GB" sz="1000" b="1" dirty="0">
                <a:solidFill>
                  <a:schemeClr val="tx1"/>
                </a:solidFill>
                <a:latin typeface="Sassoon Primary Std" panose="020B0503020103030203" pitchFamily="34" charset="0"/>
              </a:endParaRPr>
            </a:p>
            <a:p>
              <a:r>
                <a:rPr lang="en-GB" sz="1000" b="1" dirty="0">
                  <a:solidFill>
                    <a:schemeClr val="tx1"/>
                  </a:solidFill>
                  <a:latin typeface="Sassoon Primary Std" panose="020B0503020103030203" pitchFamily="34" charset="0"/>
                </a:rPr>
                <a:t>Growing and Changing</a:t>
              </a:r>
            </a:p>
            <a:p>
              <a:r>
                <a:rPr lang="en-GB" dirty="0"/>
                <a:t>· </a:t>
              </a:r>
              <a:r>
                <a:rPr lang="en-GB" sz="1000" dirty="0">
                  <a:latin typeface="Sassoon Primary Std" panose="020B0503020103030203" pitchFamily="34" charset="0"/>
                </a:rPr>
                <a:t>Give examples of a secret that should be shared with a trusted adult.</a:t>
              </a:r>
            </a:p>
            <a:p>
              <a:r>
                <a:rPr lang="en-GB" sz="1000" dirty="0">
                  <a:latin typeface="Sassoon Primary Std" panose="020B0503020103030203" pitchFamily="34" charset="0"/>
                </a:rPr>
                <a:t>· Suggest ways in which a person can feel better about their body changing and see it in a positive way.</a:t>
              </a:r>
            </a:p>
            <a:p>
              <a:r>
                <a:rPr lang="en-GB" sz="1000" dirty="0">
                  <a:latin typeface="Sassoon Primary Std" panose="020B0503020103030203" pitchFamily="34" charset="0"/>
                </a:rPr>
                <a:t>· Give examples of other ways in which the way a person feels about them self can be affected (e.g. images of celebrities). </a:t>
              </a:r>
            </a:p>
            <a:p>
              <a:r>
                <a:rPr lang="en-GB" sz="1000" dirty="0">
                  <a:latin typeface="Sassoon Primary Std" panose="020B0503020103030203" pitchFamily="34" charset="0"/>
                </a:rPr>
                <a:t>· Explore transition to secondary school – Loudmouth theatre company in school visit.</a:t>
              </a:r>
            </a:p>
            <a:p>
              <a:r>
                <a:rPr lang="en-GB" dirty="0"/>
                <a:t> </a:t>
              </a:r>
              <a:endParaRPr lang="en-GB" sz="1000" dirty="0">
                <a:latin typeface="Sassoon Primary Std" panose="020B0503020103030203" pitchFamily="34" charset="0"/>
              </a:endParaRPr>
            </a:p>
            <a:p>
              <a:pPr marL="171450" indent="-171450">
                <a:buFont typeface="Arial" panose="020B0604020202020204" pitchFamily="34" charset="0"/>
                <a:buChar char="•"/>
              </a:pP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p:txBody>
        </p:sp>
        <p:pic>
          <p:nvPicPr>
            <p:cNvPr id="20" name="Picture 19"/>
            <p:cNvPicPr>
              <a:picLocks noChangeAspect="1"/>
            </p:cNvPicPr>
            <p:nvPr/>
          </p:nvPicPr>
          <p:blipFill>
            <a:blip r:embed="rId3"/>
            <a:stretch>
              <a:fillRect/>
            </a:stretch>
          </p:blipFill>
          <p:spPr>
            <a:xfrm>
              <a:off x="4160048" y="6321291"/>
              <a:ext cx="250667" cy="252015"/>
            </a:xfrm>
            <a:prstGeom prst="rect">
              <a:avLst/>
            </a:prstGeom>
          </p:spPr>
        </p:pic>
        <p:sp>
          <p:nvSpPr>
            <p:cNvPr id="8" name="TextBox 7"/>
            <p:cNvSpPr txBox="1"/>
            <p:nvPr/>
          </p:nvSpPr>
          <p:spPr>
            <a:xfrm>
              <a:off x="4425684" y="6270508"/>
              <a:ext cx="3992591" cy="542364"/>
            </a:xfrm>
            <a:prstGeom prst="rect">
              <a:avLst/>
            </a:prstGeom>
            <a:noFill/>
          </p:spPr>
          <p:txBody>
            <a:bodyPr wrap="square" rtlCol="0">
              <a:spAutoFit/>
            </a:bodyPr>
            <a:lstStyle/>
            <a:p>
              <a:r>
                <a:rPr lang="en-GB" sz="1000" i="1" dirty="0">
                  <a:latin typeface="Sassoon Primary Std" panose="020B0503020103030203" pitchFamily="34" charset="0"/>
                </a:rPr>
                <a:t>Democracy -elections, Individual liberty – Human rights</a:t>
              </a:r>
            </a:p>
            <a:p>
              <a:r>
                <a:rPr lang="en-GB" sz="1000" i="1" dirty="0">
                  <a:latin typeface="Sassoon Primary Std" panose="020B0503020103030203" pitchFamily="34" charset="0"/>
                </a:rPr>
                <a:t>Mutual respect – listening and respecting others in context.</a:t>
              </a:r>
            </a:p>
            <a:p>
              <a:endParaRPr lang="en-GB" sz="1100" i="1" dirty="0"/>
            </a:p>
          </p:txBody>
        </p:sp>
      </p:grpSp>
      <p:pic>
        <p:nvPicPr>
          <p:cNvPr id="31" name="Picture 30"/>
          <p:cNvPicPr>
            <a:picLocks noChangeAspect="1"/>
          </p:cNvPicPr>
          <p:nvPr/>
        </p:nvPicPr>
        <p:blipFill>
          <a:blip r:embed="rId4"/>
          <a:stretch>
            <a:fillRect/>
          </a:stretch>
        </p:blipFill>
        <p:spPr>
          <a:xfrm>
            <a:off x="7219091" y="1316415"/>
            <a:ext cx="294182" cy="250246"/>
          </a:xfrm>
          <a:prstGeom prst="rect">
            <a:avLst/>
          </a:prstGeom>
        </p:spPr>
      </p:pic>
      <p:pic>
        <p:nvPicPr>
          <p:cNvPr id="32" name="Picture 31"/>
          <p:cNvPicPr>
            <a:picLocks noChangeAspect="1"/>
          </p:cNvPicPr>
          <p:nvPr/>
        </p:nvPicPr>
        <p:blipFill>
          <a:blip r:embed="rId4"/>
          <a:stretch>
            <a:fillRect/>
          </a:stretch>
        </p:blipFill>
        <p:spPr>
          <a:xfrm>
            <a:off x="2921447" y="1527345"/>
            <a:ext cx="294182" cy="250246"/>
          </a:xfrm>
          <a:prstGeom prst="rect">
            <a:avLst/>
          </a:prstGeom>
        </p:spPr>
      </p:pic>
      <p:sp>
        <p:nvSpPr>
          <p:cNvPr id="19" name="Rounded Rectangle 18"/>
          <p:cNvSpPr/>
          <p:nvPr/>
        </p:nvSpPr>
        <p:spPr>
          <a:xfrm>
            <a:off x="8794865" y="2300286"/>
            <a:ext cx="3325091" cy="4488300"/>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dirty="0">
              <a:solidFill>
                <a:schemeClr val="tx1"/>
              </a:solidFill>
              <a:latin typeface="Sassoon Primary Std" panose="020B0503020103030203" pitchFamily="34" charset="0"/>
            </a:endParaRPr>
          </a:p>
          <a:p>
            <a:pPr algn="ctr"/>
            <a:endParaRPr lang="en-GB" sz="1000" dirty="0">
              <a:solidFill>
                <a:schemeClr val="tx1"/>
              </a:solidFill>
              <a:latin typeface="Sassoon Primary Std" panose="020B0503020103030203" pitchFamily="34" charset="0"/>
            </a:endParaRPr>
          </a:p>
          <a:p>
            <a:pPr algn="ctr"/>
            <a:endParaRPr lang="en-GB" sz="1600" dirty="0">
              <a:solidFill>
                <a:schemeClr val="bg1"/>
              </a:solidFill>
              <a:latin typeface="Sassoon Primary Std" panose="020B0503020103030203" pitchFamily="34" charset="0"/>
            </a:endParaRPr>
          </a:p>
          <a:p>
            <a:pPr algn="ctr"/>
            <a:r>
              <a:rPr lang="en-GB" dirty="0">
                <a:solidFill>
                  <a:schemeClr val="bg1"/>
                </a:solidFill>
                <a:latin typeface="Sassoon Primary Std" panose="020B0503020103030203" pitchFamily="34" charset="0"/>
              </a:rPr>
              <a:t>SCIENCE</a:t>
            </a:r>
          </a:p>
          <a:p>
            <a:r>
              <a:rPr lang="en-GB" sz="1000" b="1" dirty="0">
                <a:solidFill>
                  <a:schemeClr val="tx1"/>
                </a:solidFill>
                <a:latin typeface="Sassoon Primary Std" panose="020B0503020103030203" pitchFamily="34" charset="0"/>
              </a:rPr>
              <a:t>Animals and humans  </a:t>
            </a:r>
            <a:endParaRPr lang="en-GB" sz="1000" dirty="0">
              <a:solidFill>
                <a:schemeClr val="tx1"/>
              </a:solidFill>
              <a:latin typeface="Sassoon Primary Std" panose="020B0503020103030203" pitchFamily="34" charset="0"/>
            </a:endParaRPr>
          </a:p>
          <a:p>
            <a:r>
              <a:rPr lang="en-GB" sz="1000" dirty="0">
                <a:solidFill>
                  <a:schemeClr val="bg1"/>
                </a:solidFill>
                <a:latin typeface="Sassoon Primary Std" panose="020B0503020103030203" pitchFamily="34" charset="0"/>
              </a:rPr>
              <a:t>· The circulatory system.</a:t>
            </a:r>
          </a:p>
          <a:p>
            <a:r>
              <a:rPr lang="en-GB" sz="1000" dirty="0">
                <a:solidFill>
                  <a:schemeClr val="bg1"/>
                </a:solidFill>
                <a:latin typeface="Sassoon Primary Std" panose="020B0503020103030203" pitchFamily="34" charset="0"/>
              </a:rPr>
              <a:t>· Measuring pulse rate investigation.</a:t>
            </a:r>
          </a:p>
          <a:p>
            <a:r>
              <a:rPr lang="en-GB" sz="1000" b="1" dirty="0">
                <a:solidFill>
                  <a:schemeClr val="tx1"/>
                </a:solidFill>
                <a:latin typeface="Sassoon Primary Std" panose="020B0503020103030203" pitchFamily="34" charset="0"/>
              </a:rPr>
              <a:t>Evolution and inheritance </a:t>
            </a:r>
            <a:endParaRPr lang="en-GB" sz="1000" dirty="0">
              <a:solidFill>
                <a:schemeClr val="tx1"/>
              </a:solidFill>
              <a:latin typeface="Sassoon Primary Std" panose="020B0503020103030203" pitchFamily="34" charset="0"/>
            </a:endParaRPr>
          </a:p>
          <a:p>
            <a:r>
              <a:rPr lang="en-GB" sz="1000" dirty="0">
                <a:solidFill>
                  <a:schemeClr val="bg1"/>
                </a:solidFill>
                <a:latin typeface="Sassoon Primary Std" panose="020B0503020103030203" pitchFamily="34" charset="0"/>
              </a:rPr>
              <a:t>· Evolution - Darwin.</a:t>
            </a:r>
          </a:p>
          <a:p>
            <a:r>
              <a:rPr lang="en-GB" sz="1000" dirty="0">
                <a:solidFill>
                  <a:schemeClr val="bg1"/>
                </a:solidFill>
                <a:latin typeface="Sassoon Primary Std" panose="020B0503020103030203" pitchFamily="34" charset="0"/>
              </a:rPr>
              <a:t>· Adaptation lead to evolution. </a:t>
            </a:r>
          </a:p>
          <a:p>
            <a:r>
              <a:rPr lang="en-GB" sz="1000" b="1" kern="1400" dirty="0">
                <a:solidFill>
                  <a:schemeClr val="tx1"/>
                </a:solidFill>
                <a:latin typeface="Sassoon Primary Std" panose="020B0503020103030203" pitchFamily="34" charset="0"/>
              </a:rPr>
              <a:t>Living Things</a:t>
            </a:r>
          </a:p>
          <a:p>
            <a:pPr marL="359994" indent="-359994">
              <a:lnSpc>
                <a:spcPct val="119000"/>
              </a:lnSpc>
            </a:pPr>
            <a:r>
              <a:rPr lang="en-GB" sz="1000" kern="1400" dirty="0">
                <a:solidFill>
                  <a:schemeClr val="bg1"/>
                </a:solidFill>
                <a:latin typeface="Sassoon Primary Std" panose="020B0503020103030203" pitchFamily="34" charset="0"/>
              </a:rPr>
              <a:t>· Introduction to reasons for classification.</a:t>
            </a:r>
          </a:p>
          <a:p>
            <a:pPr marL="359994" indent="-359994">
              <a:lnSpc>
                <a:spcPct val="119000"/>
              </a:lnSpc>
            </a:pPr>
            <a:r>
              <a:rPr lang="en-GB" sz="1000" kern="1400" dirty="0">
                <a:solidFill>
                  <a:schemeClr val="bg1"/>
                </a:solidFill>
                <a:latin typeface="Sassoon Primary Std" panose="020B0503020103030203" pitchFamily="34" charset="0"/>
              </a:rPr>
              <a:t>· Identify living things using keys. </a:t>
            </a:r>
          </a:p>
          <a:p>
            <a:pPr>
              <a:lnSpc>
                <a:spcPct val="119000"/>
              </a:lnSpc>
            </a:pPr>
            <a:r>
              <a:rPr lang="en-GB" sz="1000" b="1" kern="1400" dirty="0">
                <a:solidFill>
                  <a:srgbClr val="000000"/>
                </a:solidFill>
                <a:latin typeface="Sassoon Primary Std" panose="020B0503020103030203" pitchFamily="34" charset="0"/>
              </a:rPr>
              <a:t>Electricity</a:t>
            </a:r>
            <a:endParaRPr lang="en-GB" sz="1000" kern="1400" dirty="0">
              <a:solidFill>
                <a:srgbClr val="000000"/>
              </a:solidFill>
              <a:latin typeface="Sassoon Primary Std" panose="020B0503020103030203" pitchFamily="34" charset="0"/>
            </a:endParaRPr>
          </a:p>
          <a:p>
            <a:pPr indent="-359994">
              <a:lnSpc>
                <a:spcPct val="119000"/>
              </a:lnSpc>
            </a:pPr>
            <a:r>
              <a:rPr lang="en-GB" sz="1000" kern="1400" dirty="0">
                <a:solidFill>
                  <a:schemeClr val="bg1"/>
                </a:solidFill>
                <a:latin typeface="Sassoon Primary Std" panose="020B0503020103030203" pitchFamily="34" charset="0"/>
              </a:rPr>
              <a:t>· Compare and give reasons for variations in how components function, including the brightness of bulbs</a:t>
            </a:r>
            <a:r>
              <a:rPr lang="en-GB" sz="1000" kern="1400" dirty="0">
                <a:ln>
                  <a:noFill/>
                </a:ln>
                <a:solidFill>
                  <a:schemeClr val="bg1"/>
                </a:solidFill>
                <a:effectLst/>
                <a:latin typeface="Sassoon Primary Std" panose="020B0503020103030203" pitchFamily="34" charset="0"/>
              </a:rPr>
              <a:t> </a:t>
            </a:r>
            <a:endParaRPr lang="en-GB" sz="1000" kern="1400" dirty="0">
              <a:solidFill>
                <a:schemeClr val="bg1"/>
              </a:solidFill>
              <a:latin typeface="Sassoon Primary Std" panose="020B0503020103030203" pitchFamily="34" charset="0"/>
            </a:endParaRPr>
          </a:p>
          <a:p>
            <a:pPr indent="-359994">
              <a:lnSpc>
                <a:spcPct val="119000"/>
              </a:lnSpc>
            </a:pPr>
            <a:r>
              <a:rPr lang="en-GB" sz="1000" b="1" kern="1400" dirty="0">
                <a:solidFill>
                  <a:srgbClr val="000000"/>
                </a:solidFill>
                <a:latin typeface="Sassoon Primary Std" panose="020B0503020103030203" pitchFamily="34" charset="0"/>
              </a:rPr>
              <a:t>Light </a:t>
            </a:r>
            <a:endParaRPr lang="en-GB" sz="1000" kern="1400" dirty="0">
              <a:solidFill>
                <a:srgbClr val="000000"/>
              </a:solidFill>
              <a:latin typeface="Sassoon Primary Std" panose="020B0503020103030203" pitchFamily="34" charset="0"/>
            </a:endParaRPr>
          </a:p>
          <a:p>
            <a:pPr marL="359994" indent="-359994">
              <a:lnSpc>
                <a:spcPct val="119000"/>
              </a:lnSpc>
            </a:pPr>
            <a:r>
              <a:rPr lang="en-GB" sz="1000" kern="1400" dirty="0">
                <a:solidFill>
                  <a:schemeClr val="bg1"/>
                </a:solidFill>
                <a:latin typeface="Sassoon Primary Std" panose="020B0503020103030203" pitchFamily="34" charset="0"/>
              </a:rPr>
              <a:t>· Refraction</a:t>
            </a:r>
          </a:p>
          <a:p>
            <a:pPr marL="359994" indent="-359994">
              <a:lnSpc>
                <a:spcPct val="119000"/>
              </a:lnSpc>
            </a:pPr>
            <a:r>
              <a:rPr lang="en-GB" sz="1000" kern="1400" dirty="0">
                <a:solidFill>
                  <a:schemeClr val="bg1"/>
                </a:solidFill>
                <a:latin typeface="Sassoon Primary Std" panose="020B0503020103030203" pitchFamily="34" charset="0"/>
              </a:rPr>
              <a:t>· Understanding how shadows are formed.</a:t>
            </a:r>
          </a:p>
          <a:p>
            <a:pPr marL="359994" indent="-359994">
              <a:lnSpc>
                <a:spcPct val="119000"/>
              </a:lnSpc>
            </a:pPr>
            <a:r>
              <a:rPr lang="en-GB" sz="1000" b="1" kern="1400" dirty="0">
                <a:solidFill>
                  <a:schemeClr val="tx1"/>
                </a:solidFill>
                <a:latin typeface="Sassoon Primary Std" panose="020B0503020103030203" pitchFamily="34" charset="0"/>
              </a:rPr>
              <a:t>RSE</a:t>
            </a:r>
          </a:p>
          <a:p>
            <a:r>
              <a:rPr lang="en-GB" dirty="0"/>
              <a:t>· </a:t>
            </a:r>
            <a:r>
              <a:rPr lang="en-GB" sz="1000" dirty="0">
                <a:latin typeface="Sassoon Primary Std" panose="020B0503020103030203" pitchFamily="34" charset="0"/>
              </a:rPr>
              <a:t>Define the word 'puberty' giving examples of some of the physical and emotional changes associated with it </a:t>
            </a:r>
          </a:p>
          <a:p>
            <a:r>
              <a:rPr lang="en-GB" sz="1000" dirty="0">
                <a:latin typeface="Sassoon Primary Std" panose="020B0503020103030203" pitchFamily="34" charset="0"/>
              </a:rPr>
              <a:t>· Identify the changes that happen through puberty to allow sexual reproduction to occur </a:t>
            </a:r>
            <a:r>
              <a:rPr lang="en-GB" sz="1000" dirty="0"/>
              <a:t> </a:t>
            </a:r>
          </a:p>
          <a:p>
            <a:pPr marL="359994" indent="-359994">
              <a:lnSpc>
                <a:spcPct val="119000"/>
              </a:lnSpc>
            </a:pPr>
            <a:endParaRPr lang="en-GB" sz="1000" kern="1400" dirty="0">
              <a:solidFill>
                <a:schemeClr val="bg1"/>
              </a:solidFill>
              <a:latin typeface="Sassoon Primary Std" panose="020B0503020103030203" pitchFamily="34" charset="0"/>
            </a:endParaRPr>
          </a:p>
          <a:p>
            <a:pPr marL="359994" indent="-359994">
              <a:lnSpc>
                <a:spcPct val="119000"/>
              </a:lnSpc>
            </a:pPr>
            <a:endParaRPr lang="en-GB" sz="1000" kern="1400" dirty="0">
              <a:solidFill>
                <a:schemeClr val="bg1"/>
              </a:solidFill>
              <a:latin typeface="Sassoon Primary Std" panose="020B0503020103030203" pitchFamily="34" charset="0"/>
            </a:endParaRPr>
          </a:p>
          <a:p>
            <a:pPr>
              <a:lnSpc>
                <a:spcPct val="119000"/>
              </a:lnSpc>
              <a:spcAft>
                <a:spcPts val="600"/>
              </a:spcAft>
            </a:pPr>
            <a:r>
              <a:rPr lang="en-GB" kern="1400" dirty="0">
                <a:solidFill>
                  <a:srgbClr val="000000"/>
                </a:solidFill>
                <a:latin typeface="Calibri" panose="020F0502020204030204" pitchFamily="34" charset="0"/>
              </a:rPr>
              <a:t> </a:t>
            </a: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21" name="Picture 20"/>
          <p:cNvPicPr>
            <a:picLocks noChangeAspect="1"/>
          </p:cNvPicPr>
          <p:nvPr/>
        </p:nvPicPr>
        <p:blipFill>
          <a:blip r:embed="rId3"/>
          <a:stretch>
            <a:fillRect/>
          </a:stretch>
        </p:blipFill>
        <p:spPr>
          <a:xfrm>
            <a:off x="9258155" y="6412217"/>
            <a:ext cx="261021" cy="262424"/>
          </a:xfrm>
          <a:prstGeom prst="rect">
            <a:avLst/>
          </a:prstGeom>
        </p:spPr>
      </p:pic>
      <p:pic>
        <p:nvPicPr>
          <p:cNvPr id="22" name="Picture 21"/>
          <p:cNvPicPr>
            <a:picLocks noChangeAspect="1"/>
          </p:cNvPicPr>
          <p:nvPr/>
        </p:nvPicPr>
        <p:blipFill>
          <a:blip r:embed="rId2"/>
          <a:stretch>
            <a:fillRect/>
          </a:stretch>
        </p:blipFill>
        <p:spPr>
          <a:xfrm>
            <a:off x="8930176" y="6088207"/>
            <a:ext cx="458489" cy="289056"/>
          </a:xfrm>
          <a:prstGeom prst="rect">
            <a:avLst/>
          </a:prstGeom>
        </p:spPr>
      </p:pic>
      <p:sp>
        <p:nvSpPr>
          <p:cNvPr id="2" name="Rectangle 1"/>
          <p:cNvSpPr/>
          <p:nvPr/>
        </p:nvSpPr>
        <p:spPr>
          <a:xfrm>
            <a:off x="9540406" y="6367848"/>
            <a:ext cx="2579550" cy="246221"/>
          </a:xfrm>
          <a:prstGeom prst="rect">
            <a:avLst/>
          </a:prstGeom>
        </p:spPr>
        <p:txBody>
          <a:bodyPr wrap="square">
            <a:spAutoFit/>
          </a:bodyPr>
          <a:lstStyle/>
          <a:p>
            <a:r>
              <a:rPr lang="en-GB" sz="1000" i="1" dirty="0">
                <a:solidFill>
                  <a:prstClr val="black"/>
                </a:solidFill>
                <a:latin typeface="Sassoon Primary Std" panose="020B0503020103030203" pitchFamily="34" charset="0"/>
              </a:rPr>
              <a:t>Mutual respect - in collaborative group work.</a:t>
            </a:r>
          </a:p>
        </p:txBody>
      </p:sp>
      <p:sp>
        <p:nvSpPr>
          <p:cNvPr id="23" name="TextBox 22"/>
          <p:cNvSpPr txBox="1"/>
          <p:nvPr/>
        </p:nvSpPr>
        <p:spPr>
          <a:xfrm>
            <a:off x="9395131" y="6096087"/>
            <a:ext cx="1968262" cy="246221"/>
          </a:xfrm>
          <a:prstGeom prst="rect">
            <a:avLst/>
          </a:prstGeom>
          <a:noFill/>
        </p:spPr>
        <p:txBody>
          <a:bodyPr wrap="square" rtlCol="0">
            <a:spAutoFit/>
          </a:bodyPr>
          <a:lstStyle/>
          <a:p>
            <a:r>
              <a:rPr lang="en-GB" sz="1000" i="1" dirty="0">
                <a:latin typeface="Sassoon Primary Std" panose="020B0503020103030203" pitchFamily="34" charset="0"/>
              </a:rPr>
              <a:t>Vocabulary - Scientific vocabulary</a:t>
            </a:r>
          </a:p>
        </p:txBody>
      </p:sp>
      <p:grpSp>
        <p:nvGrpSpPr>
          <p:cNvPr id="6" name="Group 5"/>
          <p:cNvGrpSpPr/>
          <p:nvPr/>
        </p:nvGrpSpPr>
        <p:grpSpPr>
          <a:xfrm>
            <a:off x="133869" y="133002"/>
            <a:ext cx="2685826" cy="6597019"/>
            <a:chOff x="85565" y="-1064119"/>
            <a:chExt cx="3124715" cy="4869509"/>
          </a:xfrm>
        </p:grpSpPr>
        <p:sp>
          <p:nvSpPr>
            <p:cNvPr id="4" name="Rounded Rectangle 3"/>
            <p:cNvSpPr/>
            <p:nvPr/>
          </p:nvSpPr>
          <p:spPr>
            <a:xfrm>
              <a:off x="85565" y="-1064119"/>
              <a:ext cx="3124715" cy="4869509"/>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RE</a:t>
              </a:r>
            </a:p>
            <a:p>
              <a:endParaRPr lang="en-GB" sz="1000" b="1" dirty="0">
                <a:solidFill>
                  <a:schemeClr val="tx1"/>
                </a:solidFill>
                <a:latin typeface="Sassoon Primary Std" panose="020B0503020103030203" pitchFamily="34" charset="0"/>
              </a:endParaRPr>
            </a:p>
            <a:p>
              <a:r>
                <a:rPr lang="en-GB" sz="1000" b="1" dirty="0">
                  <a:solidFill>
                    <a:schemeClr val="tx1"/>
                  </a:solidFill>
                  <a:latin typeface="Sassoon Primary Std" panose="020B0503020103030203" pitchFamily="34" charset="0"/>
                </a:rPr>
                <a:t>Freedom</a:t>
              </a:r>
            </a:p>
            <a:p>
              <a:r>
                <a:rPr lang="en-GB" sz="1000" dirty="0">
                  <a:latin typeface="Sassoon Primary Std" panose="020B0503020103030203" pitchFamily="34" charset="0"/>
                </a:rPr>
                <a:t>· Explain connections between the story of Moses and the concepts of freedom and salvation, using theological terms. </a:t>
              </a:r>
            </a:p>
            <a:p>
              <a:r>
                <a:rPr lang="en-GB" sz="1000" dirty="0">
                  <a:latin typeface="Sassoon Primary Std" panose="020B0503020103030203" pitchFamily="34" charset="0"/>
                </a:rPr>
                <a:t>· Make clear connections between Bible texts studied and what Christians believe about being the People of God and how they should behave </a:t>
              </a:r>
            </a:p>
            <a:p>
              <a:r>
                <a:rPr lang="en-GB" sz="1000" dirty="0">
                  <a:latin typeface="Sassoon Primary Std" panose="020B0503020103030203" pitchFamily="34" charset="0"/>
                </a:rPr>
                <a:t>· Explain ways in which some Christians put their beliefs into practice by trying to bring freedom to others. </a:t>
              </a:r>
            </a:p>
            <a:p>
              <a:r>
                <a:rPr lang="en-GB" sz="1000" dirty="0">
                  <a:latin typeface="Sassoon Primary Std" panose="020B0503020103030203" pitchFamily="34" charset="0"/>
                </a:rPr>
                <a:t>· Identify ideas about freedom and justice arising from their study of Bible texts and comment on how far these are helpful or inspiring, justifying their responses. </a:t>
              </a:r>
            </a:p>
            <a:p>
              <a:endParaRPr lang="en-GB" sz="1000" b="1" dirty="0">
                <a:latin typeface="Sassoon Primary Std" panose="020B0503020103030203" pitchFamily="34" charset="0"/>
              </a:endParaRPr>
            </a:p>
            <a:p>
              <a:r>
                <a:rPr lang="en-GB" sz="1000" b="1" dirty="0">
                  <a:solidFill>
                    <a:schemeClr val="tx1"/>
                  </a:solidFill>
                  <a:latin typeface="Sassoon Primary Std" panose="020B0503020103030203" pitchFamily="34" charset="0"/>
                </a:rPr>
                <a:t>Anti Racism</a:t>
              </a:r>
            </a:p>
            <a:p>
              <a:r>
                <a:rPr lang="en-GB" sz="1000" dirty="0">
                  <a:latin typeface="Sassoon Primary Std" panose="020B0503020103030203" pitchFamily="34" charset="0"/>
                </a:rPr>
                <a:t>· Find out what different holy books have to say about racism.</a:t>
              </a:r>
            </a:p>
            <a:p>
              <a:r>
                <a:rPr lang="en-GB" sz="1000" dirty="0">
                  <a:latin typeface="Sassoon Primary Std" panose="020B0503020103030203" pitchFamily="34" charset="0"/>
                </a:rPr>
                <a:t>· Discuss what the different religious teachings about living   together have in common. Are they the same?</a:t>
              </a:r>
            </a:p>
            <a:p>
              <a:r>
                <a:rPr lang="en-GB" sz="1000" dirty="0">
                  <a:latin typeface="Sassoon Primary Std" panose="020B0503020103030203" pitchFamily="34" charset="0"/>
                </a:rPr>
                <a:t>· Discuss examples of racism.</a:t>
              </a:r>
            </a:p>
            <a:p>
              <a:r>
                <a:rPr lang="en-GB" sz="1000" dirty="0">
                  <a:latin typeface="Sassoon Primary Std" panose="020B0503020103030203" pitchFamily="34" charset="0"/>
                </a:rPr>
                <a:t>· Discuss what we think can be done to change the world so that this does not continue or cannot happen again..</a:t>
              </a:r>
            </a:p>
            <a:p>
              <a:r>
                <a:rPr lang="en-GB" sz="1000" dirty="0">
                  <a:latin typeface="Sassoon Primary Std" panose="020B0503020103030203" pitchFamily="34" charset="0"/>
                </a:rPr>
                <a:t>· Explore anti-racist Christian scriptures.</a:t>
              </a:r>
            </a:p>
            <a:p>
              <a:r>
                <a:rPr lang="en-GB" sz="1000" dirty="0">
                  <a:latin typeface="Sassoon Primary Std" panose="020B0503020103030203" pitchFamily="34" charset="0"/>
                </a:rPr>
                <a:t> </a:t>
              </a: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endParaRPr lang="en-GB" sz="1000" dirty="0">
                <a:latin typeface="Sassoon Primary Std" panose="020B0503020103030203" pitchFamily="34" charset="0"/>
              </a:endParaRPr>
            </a:p>
            <a:p>
              <a:r>
                <a:rPr lang="en-GB" sz="1000" dirty="0">
                  <a:latin typeface="Sassoon Primary Std" panose="020B0503020103030203" pitchFamily="34" charset="0"/>
                </a:rPr>
                <a:t> </a:t>
              </a:r>
            </a:p>
          </p:txBody>
        </p:sp>
        <p:pic>
          <p:nvPicPr>
            <p:cNvPr id="11" name="Picture 10"/>
            <p:cNvPicPr>
              <a:picLocks noChangeAspect="1"/>
            </p:cNvPicPr>
            <p:nvPr/>
          </p:nvPicPr>
          <p:blipFill>
            <a:blip r:embed="rId3"/>
            <a:stretch>
              <a:fillRect/>
            </a:stretch>
          </p:blipFill>
          <p:spPr>
            <a:xfrm>
              <a:off x="249025" y="3103709"/>
              <a:ext cx="204436" cy="205535"/>
            </a:xfrm>
            <a:prstGeom prst="rect">
              <a:avLst/>
            </a:prstGeom>
          </p:spPr>
        </p:pic>
        <p:sp>
          <p:nvSpPr>
            <p:cNvPr id="27" name="TextBox 26"/>
            <p:cNvSpPr txBox="1"/>
            <p:nvPr/>
          </p:nvSpPr>
          <p:spPr>
            <a:xfrm>
              <a:off x="351243" y="2640337"/>
              <a:ext cx="2590120" cy="1108656"/>
            </a:xfrm>
            <a:prstGeom prst="rect">
              <a:avLst/>
            </a:prstGeom>
            <a:noFill/>
          </p:spPr>
          <p:txBody>
            <a:bodyPr wrap="square" rtlCol="0">
              <a:spAutoFit/>
            </a:bodyPr>
            <a:lstStyle/>
            <a:p>
              <a:pPr algn="ctr"/>
              <a:r>
                <a:rPr lang="en-GB" sz="1000" i="1" dirty="0">
                  <a:latin typeface="Sassoon Primary Std" panose="020B0503020103030203" pitchFamily="34" charset="0"/>
                </a:rPr>
                <a:t>Vocabulary - associated with Freedom and Anti Racism</a:t>
              </a:r>
            </a:p>
            <a:p>
              <a:pPr algn="ctr"/>
              <a:endParaRPr lang="en-GB" sz="1000" i="1" dirty="0">
                <a:latin typeface="Sassoon Primary Std" panose="020B0503020103030203" pitchFamily="34" charset="0"/>
              </a:endParaRPr>
            </a:p>
            <a:p>
              <a:pPr algn="ctr"/>
              <a:r>
                <a:rPr lang="en-GB" sz="1000" i="1" dirty="0">
                  <a:latin typeface="Sassoon Primary Std" panose="020B0503020103030203" pitchFamily="34" charset="0"/>
                </a:rPr>
                <a:t>Mutual respect - Deepen understanding of Christianity.</a:t>
              </a:r>
            </a:p>
            <a:p>
              <a:pPr algn="ctr"/>
              <a:r>
                <a:rPr lang="en-GB" sz="1000" i="1" dirty="0">
                  <a:latin typeface="Sassoon Primary Std" panose="020B0503020103030203" pitchFamily="34" charset="0"/>
                </a:rPr>
                <a:t>Respect different people’s views and beliefs</a:t>
              </a:r>
              <a:r>
                <a:rPr lang="en-GB" sz="900" i="1" dirty="0">
                  <a:latin typeface="Sassoon Primary Std" panose="020B0503020103030203" pitchFamily="34" charset="0"/>
                </a:rPr>
                <a:t>.</a:t>
              </a:r>
            </a:p>
            <a:p>
              <a:pPr algn="ctr"/>
              <a:endParaRPr lang="en-GB" sz="1050" i="1" dirty="0">
                <a:latin typeface="Sassoon Primary Std" panose="020B0503020103030203" pitchFamily="34" charset="0"/>
              </a:endParaRPr>
            </a:p>
            <a:p>
              <a:endParaRPr lang="en-GB" dirty="0"/>
            </a:p>
          </p:txBody>
        </p:sp>
        <p:pic>
          <p:nvPicPr>
            <p:cNvPr id="28" name="Picture 27"/>
            <p:cNvPicPr>
              <a:picLocks noChangeAspect="1"/>
            </p:cNvPicPr>
            <p:nvPr/>
          </p:nvPicPr>
          <p:blipFill>
            <a:blip r:embed="rId2"/>
            <a:stretch>
              <a:fillRect/>
            </a:stretch>
          </p:blipFill>
          <p:spPr>
            <a:xfrm>
              <a:off x="230592" y="2701456"/>
              <a:ext cx="319668" cy="232676"/>
            </a:xfrm>
            <a:prstGeom prst="rect">
              <a:avLst/>
            </a:prstGeom>
          </p:spPr>
        </p:pic>
        <p:pic>
          <p:nvPicPr>
            <p:cNvPr id="29" name="Picture 28"/>
            <p:cNvPicPr>
              <a:picLocks noChangeAspect="1"/>
            </p:cNvPicPr>
            <p:nvPr/>
          </p:nvPicPr>
          <p:blipFill>
            <a:blip r:embed="rId4"/>
            <a:stretch>
              <a:fillRect/>
            </a:stretch>
          </p:blipFill>
          <p:spPr>
            <a:xfrm>
              <a:off x="249025" y="3442007"/>
              <a:ext cx="294182" cy="250246"/>
            </a:xfrm>
            <a:prstGeom prst="rect">
              <a:avLst/>
            </a:prstGeom>
          </p:spPr>
        </p:pic>
        <p:sp>
          <p:nvSpPr>
            <p:cNvPr id="3" name="TextBox 2"/>
            <p:cNvSpPr txBox="1"/>
            <p:nvPr/>
          </p:nvSpPr>
          <p:spPr>
            <a:xfrm>
              <a:off x="601067" y="3507587"/>
              <a:ext cx="2458676" cy="295336"/>
            </a:xfrm>
            <a:prstGeom prst="rect">
              <a:avLst/>
            </a:prstGeom>
            <a:noFill/>
          </p:spPr>
          <p:txBody>
            <a:bodyPr wrap="square" rtlCol="0">
              <a:spAutoFit/>
            </a:bodyPr>
            <a:lstStyle/>
            <a:p>
              <a:r>
                <a:rPr lang="en-GB" sz="1000" i="1" dirty="0">
                  <a:latin typeface="Sassoon Infant Std" panose="020B0503020103030203" pitchFamily="34" charset="0"/>
                </a:rPr>
                <a:t>Religion – connections between the Bible and people’s beliefs</a:t>
              </a:r>
              <a:endParaRPr lang="en-GB" sz="900" dirty="0"/>
            </a:p>
          </p:txBody>
        </p:sp>
      </p:grpSp>
      <p:pic>
        <p:nvPicPr>
          <p:cNvPr id="9" name="Picture 8">
            <a:extLst>
              <a:ext uri="{FF2B5EF4-FFF2-40B4-BE49-F238E27FC236}">
                <a16:creationId xmlns:a16="http://schemas.microsoft.com/office/drawing/2014/main" id="{67EE9936-6F7F-460F-E9F9-666AEB0BC2C4}"/>
              </a:ext>
            </a:extLst>
          </p:cNvPr>
          <p:cNvPicPr>
            <a:picLocks noChangeAspect="1"/>
          </p:cNvPicPr>
          <p:nvPr/>
        </p:nvPicPr>
        <p:blipFill>
          <a:blip r:embed="rId5"/>
          <a:stretch>
            <a:fillRect/>
          </a:stretch>
        </p:blipFill>
        <p:spPr>
          <a:xfrm>
            <a:off x="10938426" y="1566661"/>
            <a:ext cx="358226" cy="297066"/>
          </a:xfrm>
          <a:prstGeom prst="rect">
            <a:avLst/>
          </a:prstGeom>
        </p:spPr>
      </p:pic>
      <p:pic>
        <p:nvPicPr>
          <p:cNvPr id="10" name="Picture 9">
            <a:extLst>
              <a:ext uri="{FF2B5EF4-FFF2-40B4-BE49-F238E27FC236}">
                <a16:creationId xmlns:a16="http://schemas.microsoft.com/office/drawing/2014/main" id="{6D9070F7-EEC5-8B58-36CD-62494EC5B014}"/>
              </a:ext>
            </a:extLst>
          </p:cNvPr>
          <p:cNvPicPr>
            <a:picLocks noChangeAspect="1"/>
          </p:cNvPicPr>
          <p:nvPr/>
        </p:nvPicPr>
        <p:blipFill>
          <a:blip r:embed="rId5"/>
          <a:stretch>
            <a:fillRect/>
          </a:stretch>
        </p:blipFill>
        <p:spPr>
          <a:xfrm>
            <a:off x="6168188" y="1652468"/>
            <a:ext cx="351676" cy="291634"/>
          </a:xfrm>
          <a:prstGeom prst="rect">
            <a:avLst/>
          </a:prstGeom>
        </p:spPr>
      </p:pic>
      <p:pic>
        <p:nvPicPr>
          <p:cNvPr id="12" name="Picture 11">
            <a:extLst>
              <a:ext uri="{FF2B5EF4-FFF2-40B4-BE49-F238E27FC236}">
                <a16:creationId xmlns:a16="http://schemas.microsoft.com/office/drawing/2014/main" id="{0E4C7710-F697-925B-7567-67465AF81319}"/>
              </a:ext>
            </a:extLst>
          </p:cNvPr>
          <p:cNvPicPr>
            <a:picLocks noChangeAspect="1"/>
          </p:cNvPicPr>
          <p:nvPr/>
        </p:nvPicPr>
        <p:blipFill>
          <a:blip r:embed="rId5"/>
          <a:stretch>
            <a:fillRect/>
          </a:stretch>
        </p:blipFill>
        <p:spPr>
          <a:xfrm>
            <a:off x="7542995" y="6279681"/>
            <a:ext cx="358226" cy="297066"/>
          </a:xfrm>
          <a:prstGeom prst="rect">
            <a:avLst/>
          </a:prstGeom>
        </p:spPr>
      </p:pic>
      <p:pic>
        <p:nvPicPr>
          <p:cNvPr id="13" name="Picture 12">
            <a:extLst>
              <a:ext uri="{FF2B5EF4-FFF2-40B4-BE49-F238E27FC236}">
                <a16:creationId xmlns:a16="http://schemas.microsoft.com/office/drawing/2014/main" id="{EF5FEC81-C411-80E7-0967-875F1DFCB864}"/>
              </a:ext>
            </a:extLst>
          </p:cNvPr>
          <p:cNvPicPr>
            <a:picLocks noChangeAspect="1"/>
          </p:cNvPicPr>
          <p:nvPr/>
        </p:nvPicPr>
        <p:blipFill>
          <a:blip r:embed="rId5"/>
          <a:stretch>
            <a:fillRect/>
          </a:stretch>
        </p:blipFill>
        <p:spPr>
          <a:xfrm>
            <a:off x="2409437" y="5381168"/>
            <a:ext cx="358226" cy="297066"/>
          </a:xfrm>
          <a:prstGeom prst="rect">
            <a:avLst/>
          </a:prstGeom>
        </p:spPr>
      </p:pic>
    </p:spTree>
    <p:extLst>
      <p:ext uri="{BB962C8B-B14F-4D97-AF65-F5344CB8AC3E}">
        <p14:creationId xmlns:p14="http://schemas.microsoft.com/office/powerpoint/2010/main" val="557272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54947" y="167034"/>
            <a:ext cx="3036712" cy="2800609"/>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r>
              <a:rPr lang="en-GB" sz="1000" dirty="0">
                <a:latin typeface="Sassoon Primary Std" panose="020B0503020103030203" pitchFamily="34" charset="0"/>
              </a:rPr>
              <a:t>MFL</a:t>
            </a:r>
          </a:p>
          <a:p>
            <a:pPr fontAlgn="base"/>
            <a:r>
              <a:rPr lang="en-GB" sz="1000" b="1" dirty="0">
                <a:solidFill>
                  <a:schemeClr val="tx1"/>
                </a:solidFill>
                <a:latin typeface="Sassoon Primary Std" panose="020B0503020103030203" pitchFamily="34" charset="0"/>
              </a:rPr>
              <a:t>Las </a:t>
            </a:r>
            <a:r>
              <a:rPr lang="en-GB" sz="1000" b="1" dirty="0" err="1">
                <a:solidFill>
                  <a:schemeClr val="tx1"/>
                </a:solidFill>
                <a:latin typeface="Sassoon Primary Std" panose="020B0503020103030203" pitchFamily="34" charset="0"/>
              </a:rPr>
              <a:t>Ropas</a:t>
            </a:r>
            <a:endParaRPr lang="en-GB" sz="1000" dirty="0">
              <a:solidFill>
                <a:schemeClr val="tx1"/>
              </a:solidFill>
              <a:latin typeface="Sassoon Primary Std" panose="020B0503020103030203" pitchFamily="34" charset="0"/>
            </a:endParaRPr>
          </a:p>
          <a:p>
            <a:pPr fontAlgn="base"/>
            <a:br>
              <a:rPr lang="en-GB" sz="1000" dirty="0">
                <a:latin typeface="Sassoon Primary Std" panose="020B0503020103030203" pitchFamily="34" charset="0"/>
              </a:rPr>
            </a:br>
            <a:r>
              <a:rPr lang="en-GB" sz="1000" dirty="0">
                <a:latin typeface="Sassoon Primary Std" panose="020B0503020103030203" pitchFamily="34" charset="0"/>
              </a:rPr>
              <a:t>· Create and share sentences to describe clothes  using interesting and exciting vocabulary which demonstrate understanding and use of accurate grammar.</a:t>
            </a:r>
          </a:p>
          <a:p>
            <a:pPr fontAlgn="base"/>
            <a:r>
              <a:rPr lang="en-GB" sz="1000" dirty="0">
                <a:latin typeface="Sassoon Primary Std" panose="020B0503020103030203" pitchFamily="34" charset="0"/>
              </a:rPr>
              <a:t>· Devise a  fashion show.</a:t>
            </a:r>
          </a:p>
          <a:p>
            <a:pPr fontAlgn="base"/>
            <a:endParaRPr lang="en-GB" sz="1000" dirty="0">
              <a:solidFill>
                <a:schemeClr val="tx1"/>
              </a:solidFill>
              <a:latin typeface="Sassoon Primary Std" panose="020B0503020103030203" pitchFamily="34" charset="0"/>
            </a:endParaRPr>
          </a:p>
          <a:p>
            <a:pPr fontAlgn="base"/>
            <a:r>
              <a:rPr lang="en-GB" sz="1000" b="1" dirty="0">
                <a:solidFill>
                  <a:schemeClr val="tx1"/>
                </a:solidFill>
                <a:latin typeface="Sassoon Primary Std" panose="020B0503020103030203" pitchFamily="34" charset="0"/>
              </a:rPr>
              <a:t>La comida</a:t>
            </a:r>
          </a:p>
          <a:p>
            <a:pPr fontAlgn="base"/>
            <a:r>
              <a:rPr lang="en-GB" sz="1000" dirty="0">
                <a:latin typeface="Sassoon Primary Std" panose="020B0503020103030203" pitchFamily="34" charset="0"/>
              </a:rPr>
              <a:t>· To express food preferences to create menus for use in ’cafes’ to practice the vocabulary for ordering food and drink in restaurants.</a:t>
            </a:r>
          </a:p>
          <a:p>
            <a:pPr fontAlgn="base"/>
            <a:endParaRPr lang="en-GB" sz="1000" dirty="0">
              <a:latin typeface="Sassoon Primary Std" panose="020B0503020103030203" pitchFamily="34" charset="0"/>
            </a:endParaRPr>
          </a:p>
          <a:p>
            <a:r>
              <a:rPr lang="en-GB" sz="1000" dirty="0">
                <a:latin typeface="Sassoon Primary Std" panose="020B0503020103030203" pitchFamily="34" charset="0"/>
              </a:rPr>
              <a:t>     </a:t>
            </a:r>
            <a:r>
              <a:rPr lang="en-GB" sz="1000" dirty="0">
                <a:solidFill>
                  <a:schemeClr val="tx1"/>
                </a:solidFill>
                <a:latin typeface="Sassoon Primary Std" panose="020B0503020103030203" pitchFamily="34" charset="0"/>
              </a:rPr>
              <a:t>Diversity - </a:t>
            </a:r>
            <a:r>
              <a:rPr lang="en-GB" sz="1000" i="1" dirty="0">
                <a:solidFill>
                  <a:schemeClr val="tx1"/>
                </a:solidFill>
                <a:latin typeface="Sassoon Primary Std" panose="020B0503020103030203" pitchFamily="34" charset="0"/>
              </a:rPr>
              <a:t>Intercultural understanding</a:t>
            </a:r>
          </a:p>
          <a:p>
            <a:r>
              <a:rPr lang="en-GB" sz="1000" i="1" dirty="0">
                <a:solidFill>
                  <a:schemeClr val="tx1"/>
                </a:solidFill>
                <a:latin typeface="Sassoon Primary Std" panose="020B0503020103030203" pitchFamily="34" charset="0"/>
              </a:rPr>
              <a:t>           </a:t>
            </a:r>
          </a:p>
          <a:p>
            <a:r>
              <a:rPr lang="en-GB" sz="1000" i="1" dirty="0">
                <a:solidFill>
                  <a:schemeClr val="tx1"/>
                </a:solidFill>
                <a:latin typeface="Sassoon Primary Std" panose="020B0503020103030203" pitchFamily="34" charset="0"/>
              </a:rPr>
              <a:t>        Vocabulary - associated with</a:t>
            </a:r>
          </a:p>
          <a:p>
            <a:r>
              <a:rPr lang="en-GB" sz="1000" i="1" dirty="0">
                <a:solidFill>
                  <a:schemeClr val="tx1"/>
                </a:solidFill>
                <a:latin typeface="Sassoon Primary Std" panose="020B0503020103030203" pitchFamily="34" charset="0"/>
              </a:rPr>
              <a:t>        places, directions and comparisons</a:t>
            </a: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GB" sz="1000" dirty="0">
              <a:latin typeface="Sassoon Primary Std" panose="020B0503020103030203" pitchFamily="34" charset="0"/>
            </a:endParaRPr>
          </a:p>
        </p:txBody>
      </p:sp>
      <p:pic>
        <p:nvPicPr>
          <p:cNvPr id="5" name="Picture 4"/>
          <p:cNvPicPr>
            <a:picLocks noChangeAspect="1"/>
          </p:cNvPicPr>
          <p:nvPr/>
        </p:nvPicPr>
        <p:blipFill>
          <a:blip r:embed="rId2"/>
          <a:stretch>
            <a:fillRect/>
          </a:stretch>
        </p:blipFill>
        <p:spPr>
          <a:xfrm>
            <a:off x="186544" y="2208001"/>
            <a:ext cx="335754" cy="312950"/>
          </a:xfrm>
          <a:prstGeom prst="rect">
            <a:avLst/>
          </a:prstGeom>
        </p:spPr>
      </p:pic>
      <p:pic>
        <p:nvPicPr>
          <p:cNvPr id="6" name="Picture 5"/>
          <p:cNvPicPr>
            <a:picLocks noChangeAspect="1"/>
          </p:cNvPicPr>
          <p:nvPr/>
        </p:nvPicPr>
        <p:blipFill>
          <a:blip r:embed="rId3"/>
          <a:stretch>
            <a:fillRect/>
          </a:stretch>
        </p:blipFill>
        <p:spPr>
          <a:xfrm>
            <a:off x="309393" y="2569885"/>
            <a:ext cx="425809" cy="239163"/>
          </a:xfrm>
          <a:prstGeom prst="rect">
            <a:avLst/>
          </a:prstGeom>
        </p:spPr>
      </p:pic>
      <p:sp>
        <p:nvSpPr>
          <p:cNvPr id="9" name="Rounded Rectangle 8"/>
          <p:cNvSpPr/>
          <p:nvPr/>
        </p:nvSpPr>
        <p:spPr>
          <a:xfrm>
            <a:off x="7952357" y="108811"/>
            <a:ext cx="3941900" cy="4323428"/>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PE</a:t>
            </a:r>
            <a:endParaRPr lang="en-GB" b="1" dirty="0">
              <a:solidFill>
                <a:schemeClr val="tx1"/>
              </a:solidFill>
              <a:latin typeface="Sassoon Primary Std" panose="020B0503020103030203" pitchFamily="34" charset="0"/>
            </a:endParaRPr>
          </a:p>
          <a:p>
            <a:r>
              <a:rPr lang="en-GB" sz="1000" b="1" dirty="0">
                <a:solidFill>
                  <a:schemeClr val="tx1"/>
                </a:solidFill>
                <a:latin typeface="Sassoon Primary Std" panose="020B0503020103030203" pitchFamily="34" charset="0"/>
              </a:rPr>
              <a:t>Dance – Contemporary and Disco</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Work in pairs and groups using different choreography tools to create dances focusing on formations, timings and dynamics.</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Use movement to convey ideas, emotions, feelings and characters</a:t>
            </a:r>
          </a:p>
          <a:p>
            <a:r>
              <a:rPr lang="en-GB" sz="1000" b="1" dirty="0">
                <a:solidFill>
                  <a:schemeClr val="tx1"/>
                </a:solidFill>
                <a:latin typeface="Sassoon Primary Std" panose="020B0503020103030203" pitchFamily="34" charset="0"/>
              </a:rPr>
              <a:t>Volleyball</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Use skills, strategies and tactics to outwit the opposition. </a:t>
            </a:r>
          </a:p>
          <a:p>
            <a:pPr marL="171450" indent="-171450">
              <a:buFont typeface="Arial" panose="020B0604020202020204" pitchFamily="34" charset="0"/>
              <a:buChar char="•"/>
            </a:pPr>
            <a:r>
              <a:rPr lang="en-GB" sz="1000" dirty="0">
                <a:solidFill>
                  <a:schemeClr val="bg1"/>
                </a:solidFill>
                <a:latin typeface="Sassoon Primary Std" panose="020B0503020103030203" pitchFamily="34" charset="0"/>
              </a:rPr>
              <a:t>Work in collaboration with others and play fairly and follow the rules of the game</a:t>
            </a:r>
            <a:endParaRPr lang="en-GB" sz="1000" b="1" dirty="0">
              <a:solidFill>
                <a:schemeClr val="tx1"/>
              </a:solidFill>
              <a:latin typeface="Sassoon Primary Std" panose="020B0503020103030203" pitchFamily="34" charset="0"/>
            </a:endParaRPr>
          </a:p>
          <a:p>
            <a:r>
              <a:rPr lang="en-GB" sz="1000" b="1" dirty="0">
                <a:solidFill>
                  <a:schemeClr val="tx1"/>
                </a:solidFill>
                <a:latin typeface="Sassoon Primary Std" panose="020B0503020103030203" pitchFamily="34" charset="0"/>
              </a:rPr>
              <a:t>Golf</a:t>
            </a:r>
            <a:endParaRPr lang="en-GB" sz="1000" dirty="0">
              <a:solidFill>
                <a:schemeClr val="tx1"/>
              </a:solidFill>
              <a:latin typeface="Sassoon Primary Std" panose="020B0503020103030203" pitchFamily="34" charset="0"/>
            </a:endParaRPr>
          </a:p>
          <a:p>
            <a:pPr marL="171450" indent="-171450">
              <a:buFont typeface="Arial" panose="020B0604020202020204" pitchFamily="34" charset="0"/>
              <a:buChar char="•"/>
            </a:pPr>
            <a:r>
              <a:rPr lang="en-GB" sz="1000" dirty="0">
                <a:latin typeface="Sassoon Primary Std" panose="020B0503020103030203" pitchFamily="34" charset="0"/>
              </a:rPr>
              <a:t>Explore and develop accuracy of aiming at a target</a:t>
            </a:r>
          </a:p>
          <a:p>
            <a:pPr marL="171450" indent="-171450">
              <a:buFont typeface="Arial" panose="020B0604020202020204" pitchFamily="34" charset="0"/>
              <a:buChar char="•"/>
            </a:pPr>
            <a:r>
              <a:rPr lang="en-GB" sz="1000" dirty="0">
                <a:latin typeface="Sassoon Primary Std" panose="020B0503020103030203" pitchFamily="34" charset="0"/>
              </a:rPr>
              <a:t>Develop techniques for long and short distances</a:t>
            </a:r>
          </a:p>
          <a:p>
            <a:pPr marL="171450" indent="-171450">
              <a:buFont typeface="Arial" panose="020B0604020202020204" pitchFamily="34" charset="0"/>
              <a:buChar char="•"/>
            </a:pPr>
            <a:r>
              <a:rPr lang="en-GB" sz="1000" dirty="0">
                <a:latin typeface="Sassoon Primary Std" panose="020B0503020103030203" pitchFamily="34" charset="0"/>
              </a:rPr>
              <a:t>Work in co-operative and competitive environments</a:t>
            </a:r>
          </a:p>
          <a:p>
            <a:r>
              <a:rPr lang="en-GB" sz="1000" b="1" dirty="0">
                <a:solidFill>
                  <a:schemeClr val="tx1"/>
                </a:solidFill>
                <a:latin typeface="Sassoon Primary Std" panose="020B0503020103030203" pitchFamily="34" charset="0"/>
              </a:rPr>
              <a:t>Cricket</a:t>
            </a:r>
            <a:endParaRPr lang="en-GB" sz="1000" dirty="0">
              <a:solidFill>
                <a:schemeClr val="tx1"/>
              </a:solidFill>
              <a:latin typeface="Sassoon Primary Std" panose="020B0503020103030203" pitchFamily="34" charset="0"/>
            </a:endParaRPr>
          </a:p>
          <a:p>
            <a:r>
              <a:rPr lang="en-GB" sz="1000" dirty="0">
                <a:latin typeface="Sassoon Primary Std" panose="020B0503020103030203" pitchFamily="34" charset="0"/>
              </a:rPr>
              <a:t>· Play in different roles including bowler, wicket keeper, fielder and batter</a:t>
            </a:r>
          </a:p>
          <a:p>
            <a:r>
              <a:rPr lang="en-GB" sz="1000" dirty="0">
                <a:solidFill>
                  <a:schemeClr val="bg1"/>
                </a:solidFill>
                <a:latin typeface="Sassoon Primary Std" panose="020B0503020103030203" pitchFamily="34" charset="0"/>
              </a:rPr>
              <a:t>Use skills, strategies and tactics to outwit the opposition. </a:t>
            </a:r>
          </a:p>
          <a:p>
            <a:r>
              <a:rPr lang="en-GB" sz="1000" dirty="0">
                <a:solidFill>
                  <a:schemeClr val="bg1"/>
                </a:solidFill>
                <a:latin typeface="Sassoon Primary Std" panose="020B0503020103030203" pitchFamily="34" charset="0"/>
              </a:rPr>
              <a:t>Work in collaboration with others and play fairly and follow the rules of the game</a:t>
            </a:r>
            <a:endParaRPr lang="en-GB" sz="1000" dirty="0">
              <a:solidFill>
                <a:schemeClr val="tx1"/>
              </a:solidFill>
            </a:endParaRPr>
          </a:p>
          <a:p>
            <a:pPr marL="171450" indent="-171450">
              <a:buFont typeface="Arial" panose="020B0604020202020204" pitchFamily="34" charset="0"/>
              <a:buChar char="•"/>
            </a:pPr>
            <a:endParaRPr lang="en-GB" sz="1000" dirty="0">
              <a:solidFill>
                <a:schemeClr val="bg1"/>
              </a:solidFill>
              <a:latin typeface="Sassoon Primary Std" panose="020B0503020103030203" pitchFamily="34" charset="0"/>
            </a:endParaRPr>
          </a:p>
          <a:p>
            <a:r>
              <a:rPr lang="en-GB" sz="1000" i="1" dirty="0">
                <a:solidFill>
                  <a:schemeClr val="tx1"/>
                </a:solidFill>
                <a:latin typeface="Sassoon Primary Std" panose="020B0503020103030203" pitchFamily="34" charset="0"/>
              </a:rPr>
              <a:t>              Personal skills - Achieving goals </a:t>
            </a:r>
          </a:p>
          <a:p>
            <a:r>
              <a:rPr lang="en-GB" sz="1000" i="1" dirty="0">
                <a:solidFill>
                  <a:schemeClr val="tx1"/>
                </a:solidFill>
                <a:latin typeface="Sassoon Primary Std" panose="020B0503020103030203" pitchFamily="34" charset="0"/>
              </a:rPr>
              <a:t>            Mutual respect - working as a team, competitive play,                    </a:t>
            </a:r>
            <a:r>
              <a:rPr lang="en-GB" sz="1000" i="1" dirty="0" err="1">
                <a:solidFill>
                  <a:schemeClr val="tx1"/>
                </a:solidFill>
                <a:latin typeface="Sassoon Primary Std" panose="020B0503020103030203" pitchFamily="34" charset="0"/>
              </a:rPr>
              <a:t>sportspersonship</a:t>
            </a:r>
            <a:r>
              <a:rPr lang="en-GB" sz="1000" i="1" dirty="0">
                <a:solidFill>
                  <a:schemeClr val="tx1"/>
                </a:solidFill>
                <a:latin typeface="Sassoon Primary Std" panose="020B0503020103030203" pitchFamily="34" charset="0"/>
              </a:rPr>
              <a:t>. </a:t>
            </a:r>
            <a:endParaRPr lang="en-GB" dirty="0">
              <a:latin typeface="Sassoon Primary Std" panose="020B0503020103030203" pitchFamily="34" charset="0"/>
            </a:endParaRPr>
          </a:p>
        </p:txBody>
      </p:sp>
      <p:pic>
        <p:nvPicPr>
          <p:cNvPr id="10" name="Picture 9"/>
          <p:cNvPicPr>
            <a:picLocks noChangeAspect="1"/>
          </p:cNvPicPr>
          <p:nvPr/>
        </p:nvPicPr>
        <p:blipFill>
          <a:blip r:embed="rId4"/>
          <a:stretch>
            <a:fillRect/>
          </a:stretch>
        </p:blipFill>
        <p:spPr>
          <a:xfrm>
            <a:off x="8473804" y="3688766"/>
            <a:ext cx="204436" cy="205535"/>
          </a:xfrm>
          <a:prstGeom prst="rect">
            <a:avLst/>
          </a:prstGeom>
        </p:spPr>
      </p:pic>
      <p:pic>
        <p:nvPicPr>
          <p:cNvPr id="11" name="Picture 10"/>
          <p:cNvPicPr>
            <a:picLocks noChangeAspect="1"/>
          </p:cNvPicPr>
          <p:nvPr/>
        </p:nvPicPr>
        <p:blipFill>
          <a:blip r:embed="rId3"/>
          <a:stretch>
            <a:fillRect/>
          </a:stretch>
        </p:blipFill>
        <p:spPr>
          <a:xfrm>
            <a:off x="8072751" y="3885562"/>
            <a:ext cx="425809" cy="239163"/>
          </a:xfrm>
          <a:prstGeom prst="rect">
            <a:avLst/>
          </a:prstGeom>
        </p:spPr>
      </p:pic>
      <p:grpSp>
        <p:nvGrpSpPr>
          <p:cNvPr id="24" name="Group 23"/>
          <p:cNvGrpSpPr/>
          <p:nvPr/>
        </p:nvGrpSpPr>
        <p:grpSpPr>
          <a:xfrm>
            <a:off x="3366359" y="108811"/>
            <a:ext cx="4518349" cy="4317168"/>
            <a:chOff x="4027580" y="813775"/>
            <a:chExt cx="3467221" cy="3739246"/>
          </a:xfrm>
        </p:grpSpPr>
        <p:sp>
          <p:nvSpPr>
            <p:cNvPr id="8" name="Rounded Rectangle 7"/>
            <p:cNvSpPr/>
            <p:nvPr/>
          </p:nvSpPr>
          <p:spPr>
            <a:xfrm>
              <a:off x="4027580" y="813775"/>
              <a:ext cx="3467221" cy="3739246"/>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COMPUTING</a:t>
              </a:r>
            </a:p>
            <a:p>
              <a:endParaRPr lang="en-GB" sz="1000" dirty="0">
                <a:latin typeface="Sassoon Primary Std" panose="020B0503020103030203" pitchFamily="34" charset="0"/>
              </a:endParaRPr>
            </a:p>
            <a:p>
              <a:r>
                <a:rPr lang="en-GB" sz="1000" b="1" dirty="0">
                  <a:solidFill>
                    <a:schemeClr val="tx1"/>
                  </a:solidFill>
                  <a:latin typeface="Sassoon Primary Std" panose="020B0503020103030203" pitchFamily="34" charset="0"/>
                </a:rPr>
                <a:t>Introduction to spreadsheets</a:t>
              </a:r>
            </a:p>
            <a:p>
              <a:pPr marL="171450" indent="-171450">
                <a:buFont typeface="Arial" panose="020B0604020202020204" pitchFamily="34" charset="0"/>
                <a:buChar char="•"/>
              </a:pPr>
              <a:r>
                <a:rPr lang="en-GB" sz="1000" dirty="0">
                  <a:latin typeface="Sassoon Primary Std" panose="020B0503020103030203" pitchFamily="34" charset="0"/>
                </a:rPr>
                <a:t>Organise data into columns and rows to create their own data set</a:t>
              </a:r>
            </a:p>
            <a:p>
              <a:pPr marL="171450" indent="-171450">
                <a:buFont typeface="Arial" panose="020B0604020202020204" pitchFamily="34" charset="0"/>
                <a:buChar char="•"/>
              </a:pPr>
              <a:r>
                <a:rPr lang="en-GB" sz="1000" dirty="0">
                  <a:latin typeface="Sassoon Primary Std" panose="020B0503020103030203" pitchFamily="34" charset="0"/>
                </a:rPr>
                <a:t>Format data to support calculations</a:t>
              </a:r>
            </a:p>
            <a:p>
              <a:pPr marL="171450" indent="-171450">
                <a:buFont typeface="Arial" panose="020B0604020202020204" pitchFamily="34" charset="0"/>
                <a:buChar char="•"/>
              </a:pPr>
              <a:r>
                <a:rPr lang="en-GB" sz="1000" dirty="0">
                  <a:latin typeface="Sassoon Primary Std" panose="020B0503020103030203" pitchFamily="34" charset="0"/>
                </a:rPr>
                <a:t>Be introduced to formulas and begin to understand how they can be used to produce calculated data</a:t>
              </a:r>
            </a:p>
            <a:p>
              <a:pPr marL="171450" indent="-171450">
                <a:buFont typeface="Arial" panose="020B0604020202020204" pitchFamily="34" charset="0"/>
                <a:buChar char="•"/>
              </a:pPr>
              <a:r>
                <a:rPr lang="en-GB" sz="1000" dirty="0">
                  <a:latin typeface="Sassoon Primary Std" panose="020B0503020103030203" pitchFamily="34" charset="0"/>
                </a:rPr>
                <a:t>Apply formulas that include a range of cells</a:t>
              </a:r>
            </a:p>
            <a:p>
              <a:pPr marL="171450" indent="-171450">
                <a:buFont typeface="Arial" panose="020B0604020202020204" pitchFamily="34" charset="0"/>
                <a:buChar char="•"/>
              </a:pPr>
              <a:r>
                <a:rPr lang="en-GB" sz="1000" dirty="0">
                  <a:latin typeface="Sassoon Primary Std" panose="020B0503020103030203" pitchFamily="34" charset="0"/>
                </a:rPr>
                <a:t>Use spreadsheets to plan an event and answer questions</a:t>
              </a:r>
            </a:p>
            <a:p>
              <a:pPr marL="171450" indent="-171450">
                <a:buFont typeface="Arial" panose="020B0604020202020204" pitchFamily="34" charset="0"/>
                <a:buChar char="•"/>
              </a:pPr>
              <a:r>
                <a:rPr lang="en-GB" sz="1000" dirty="0">
                  <a:latin typeface="Sassoon Primary Std" panose="020B0503020103030203" pitchFamily="34" charset="0"/>
                </a:rPr>
                <a:t>Create charts</a:t>
              </a:r>
            </a:p>
            <a:p>
              <a:pPr marL="171450" indent="-171450">
                <a:buFont typeface="Arial" panose="020B0604020202020204" pitchFamily="34" charset="0"/>
                <a:buChar char="•"/>
              </a:pPr>
              <a:endParaRPr lang="en-GB" sz="1000" dirty="0">
                <a:latin typeface="Sassoon Primary Std" panose="020B0503020103030203" pitchFamily="34" charset="0"/>
              </a:endParaRPr>
            </a:p>
            <a:p>
              <a:r>
                <a:rPr lang="en-GB" sz="1000" b="1" dirty="0">
                  <a:solidFill>
                    <a:schemeClr val="tx1"/>
                  </a:solidFill>
                  <a:latin typeface="Sassoon Primary Std" panose="020B0503020103030203" pitchFamily="34" charset="0"/>
                </a:rPr>
                <a:t>3D modelling</a:t>
              </a:r>
            </a:p>
            <a:p>
              <a:pPr marL="171450" indent="-171450">
                <a:buFont typeface="Arial" panose="020B0604020202020204" pitchFamily="34" charset="0"/>
                <a:buChar char="•"/>
              </a:pPr>
              <a:r>
                <a:rPr lang="en-GB" sz="1000" dirty="0">
                  <a:latin typeface="Sassoon Primary Std" panose="020B0503020103030203" pitchFamily="34" charset="0"/>
                </a:rPr>
                <a:t>Examine shapes from a variety of views within the 3D space.</a:t>
              </a:r>
            </a:p>
            <a:p>
              <a:pPr marL="171450" indent="-171450">
                <a:buFont typeface="Arial" panose="020B0604020202020204" pitchFamily="34" charset="0"/>
                <a:buChar char="•"/>
              </a:pPr>
              <a:r>
                <a:rPr lang="en-GB" sz="1000" dirty="0">
                  <a:latin typeface="Sassoon Primary Std" panose="020B0503020103030203" pitchFamily="34" charset="0"/>
                </a:rPr>
                <a:t>Manipulate 3D objects digitally.</a:t>
              </a:r>
            </a:p>
            <a:p>
              <a:pPr marL="171450" indent="-171450">
                <a:buFont typeface="Arial" panose="020B0604020202020204" pitchFamily="34" charset="0"/>
                <a:buChar char="•"/>
              </a:pPr>
              <a:r>
                <a:rPr lang="en-GB" sz="1000" dirty="0">
                  <a:latin typeface="Sassoon Primary Std" panose="020B0503020103030203" pitchFamily="34" charset="0"/>
                </a:rPr>
                <a:t>Rotate, resize and recolour 3D objects.</a:t>
              </a:r>
            </a:p>
            <a:p>
              <a:pPr marL="171450" indent="-171450">
                <a:buFont typeface="Arial" panose="020B0604020202020204" pitchFamily="34" charset="0"/>
                <a:buChar char="•"/>
              </a:pPr>
              <a:r>
                <a:rPr lang="en-GB" sz="1000" dirty="0">
                  <a:latin typeface="Sassoon Primary Std" panose="020B0503020103030203" pitchFamily="34" charset="0"/>
                </a:rPr>
                <a:t>Group and duplicate shapes to create 3D objects.</a:t>
              </a:r>
            </a:p>
            <a:p>
              <a:pPr marL="171450" indent="-171450">
                <a:buFont typeface="Arial" panose="020B0604020202020204" pitchFamily="34" charset="0"/>
                <a:buChar char="•"/>
              </a:pPr>
              <a:r>
                <a:rPr lang="en-GB" sz="1000">
                  <a:latin typeface="Sassoon Primary Std" panose="020B0503020103030203" pitchFamily="34" charset="0"/>
                </a:rPr>
                <a:t>Explore </a:t>
              </a:r>
              <a:r>
                <a:rPr lang="en-GB" sz="1000" dirty="0">
                  <a:latin typeface="Sassoon Primary Std" panose="020B0503020103030203" pitchFamily="34" charset="0"/>
                </a:rPr>
                <a:t>how computer-based 3D design is used in architecture to </a:t>
              </a:r>
              <a:r>
                <a:rPr lang="en-GB" sz="1000">
                  <a:latin typeface="Sassoon Primary Std" panose="020B0503020103030203" pitchFamily="34" charset="0"/>
                </a:rPr>
                <a:t>plan buildings.</a:t>
              </a:r>
              <a:endParaRPr lang="en-GB" sz="1000" dirty="0">
                <a:latin typeface="Sassoon Primary Std" panose="020B0503020103030203" pitchFamily="34" charset="0"/>
              </a:endParaRPr>
            </a:p>
            <a:p>
              <a:pPr marL="171450" indent="-171450">
                <a:buFont typeface="Arial" panose="020B0604020202020204" pitchFamily="34" charset="0"/>
                <a:buChar char="•"/>
              </a:pPr>
              <a:endParaRPr lang="en-GB" sz="1000" b="1" dirty="0">
                <a:solidFill>
                  <a:schemeClr val="bg1"/>
                </a:solidFill>
                <a:latin typeface="Sassoon Primary Std" panose="020B0503020103030203" pitchFamily="34" charset="0"/>
              </a:endParaRPr>
            </a:p>
            <a:p>
              <a:r>
                <a:rPr lang="en-GB" sz="1000" i="1" dirty="0">
                  <a:solidFill>
                    <a:schemeClr val="tx1"/>
                  </a:solidFill>
                  <a:latin typeface="Sassoon Primary Std" panose="020B0503020103030203" pitchFamily="34" charset="0"/>
                </a:rPr>
                <a:t>     Individual liberty – Choice what to design</a:t>
              </a:r>
            </a:p>
            <a:p>
              <a:endParaRPr lang="en-GB" sz="1000" dirty="0">
                <a:latin typeface="Sassoon Primary Std" panose="020B0503020103030203" pitchFamily="34" charset="0"/>
              </a:endParaRPr>
            </a:p>
            <a:p>
              <a:pPr algn="ctr"/>
              <a:r>
                <a:rPr lang="en-GB" sz="1000" i="1" dirty="0">
                  <a:solidFill>
                    <a:schemeClr val="tx1"/>
                  </a:solidFill>
                  <a:latin typeface="Sassoon Primary Std" panose="020B0503020103030203" pitchFamily="34" charset="0"/>
                </a:rPr>
                <a:t>Cultural experiences – exposure to computer technology.</a:t>
              </a:r>
            </a:p>
            <a:p>
              <a:pPr algn="ctr"/>
              <a:r>
                <a:rPr lang="en-GB" sz="1000" i="1" dirty="0">
                  <a:solidFill>
                    <a:schemeClr val="tx1"/>
                  </a:solidFill>
                  <a:latin typeface="Sassoon Primary Std" panose="020B0503020103030203" pitchFamily="34" charset="0"/>
                </a:rPr>
                <a:t>Vocabulary – related to computing and ICT.</a:t>
              </a:r>
            </a:p>
            <a:p>
              <a:pPr algn="ctr"/>
              <a:r>
                <a:rPr lang="en-GB" sz="1000" i="1" dirty="0">
                  <a:solidFill>
                    <a:schemeClr val="tx1"/>
                  </a:solidFill>
                  <a:latin typeface="Sassoon Primary Std" panose="020B0503020103030203" pitchFamily="34" charset="0"/>
                </a:rPr>
                <a:t>Personal skills – problem solving, creation</a:t>
              </a:r>
            </a:p>
            <a:p>
              <a:endParaRPr lang="en-GB" dirty="0">
                <a:latin typeface="Sassoon Primary Std" panose="020B0503020103030203" pitchFamily="34" charset="0"/>
              </a:endParaRPr>
            </a:p>
          </p:txBody>
        </p:sp>
        <p:pic>
          <p:nvPicPr>
            <p:cNvPr id="12" name="Picture 11"/>
            <p:cNvPicPr>
              <a:picLocks noChangeAspect="1"/>
            </p:cNvPicPr>
            <p:nvPr/>
          </p:nvPicPr>
          <p:blipFill>
            <a:blip r:embed="rId3"/>
            <a:stretch>
              <a:fillRect/>
            </a:stretch>
          </p:blipFill>
          <p:spPr>
            <a:xfrm>
              <a:off x="4335253" y="3985968"/>
              <a:ext cx="421624" cy="236812"/>
            </a:xfrm>
            <a:prstGeom prst="rect">
              <a:avLst/>
            </a:prstGeom>
          </p:spPr>
        </p:pic>
        <p:pic>
          <p:nvPicPr>
            <p:cNvPr id="13" name="Picture 12"/>
            <p:cNvPicPr>
              <a:picLocks noChangeAspect="1"/>
            </p:cNvPicPr>
            <p:nvPr/>
          </p:nvPicPr>
          <p:blipFill>
            <a:blip r:embed="rId4"/>
            <a:stretch>
              <a:fillRect/>
            </a:stretch>
          </p:blipFill>
          <p:spPr>
            <a:xfrm>
              <a:off x="4085871" y="3473975"/>
              <a:ext cx="249382" cy="250723"/>
            </a:xfrm>
            <a:prstGeom prst="rect">
              <a:avLst/>
            </a:prstGeom>
          </p:spPr>
        </p:pic>
      </p:grpSp>
      <p:grpSp>
        <p:nvGrpSpPr>
          <p:cNvPr id="25" name="Group 24"/>
          <p:cNvGrpSpPr/>
          <p:nvPr/>
        </p:nvGrpSpPr>
        <p:grpSpPr>
          <a:xfrm>
            <a:off x="174668" y="3055627"/>
            <a:ext cx="3069506" cy="3718426"/>
            <a:chOff x="255585" y="3535826"/>
            <a:chExt cx="3069506" cy="3109636"/>
          </a:xfrm>
        </p:grpSpPr>
        <p:sp>
          <p:nvSpPr>
            <p:cNvPr id="2" name="Rounded Rectangle 1"/>
            <p:cNvSpPr/>
            <p:nvPr/>
          </p:nvSpPr>
          <p:spPr>
            <a:xfrm>
              <a:off x="255585" y="3535826"/>
              <a:ext cx="3069506" cy="3109636"/>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MUSIC</a:t>
              </a:r>
            </a:p>
            <a:p>
              <a:pPr algn="ctr"/>
              <a:r>
                <a:rPr lang="en-GB" sz="1000" b="1" dirty="0">
                  <a:solidFill>
                    <a:schemeClr val="tx1"/>
                  </a:solidFill>
                  <a:latin typeface="Sassoon Primary Std" panose="020B0503020103030203" pitchFamily="34" charset="0"/>
                </a:rPr>
                <a:t>Creative Composition and Y6 Production</a:t>
              </a:r>
            </a:p>
            <a:p>
              <a:pPr algn="ctr"/>
              <a:endParaRPr lang="en-GB" sz="1000" b="1" dirty="0">
                <a:solidFill>
                  <a:schemeClr val="tx1"/>
                </a:solidFill>
                <a:latin typeface="Sassoon Primary Std" panose="020B0503020103030203" pitchFamily="34" charset="0"/>
              </a:endParaRPr>
            </a:p>
            <a:p>
              <a:pPr algn="ctr"/>
              <a:r>
                <a:rPr lang="en-GB" sz="1000" b="1" dirty="0">
                  <a:solidFill>
                    <a:schemeClr val="tx1"/>
                  </a:solidFill>
                  <a:latin typeface="Sassoon Primary Std" panose="020B0503020103030203" pitchFamily="34" charset="0"/>
                </a:rPr>
                <a:t>How does music improve our world?</a:t>
              </a:r>
            </a:p>
            <a:p>
              <a:pPr marL="171450" indent="-171450">
                <a:buFont typeface="Arial" panose="020B0604020202020204" pitchFamily="34" charset="0"/>
                <a:buChar char="•"/>
              </a:pPr>
              <a:r>
                <a:rPr lang="en-GB" sz="1000" dirty="0">
                  <a:latin typeface="Sassoon Primary Std" panose="020B0503020103030203" pitchFamily="34" charset="0"/>
                </a:rPr>
                <a:t>Use body percussion, instruments and my voice with confidence in response to musical stimuli. </a:t>
              </a:r>
            </a:p>
            <a:p>
              <a:pPr marL="171450" indent="-171450">
                <a:buFont typeface="Arial" panose="020B0604020202020204" pitchFamily="34" charset="0"/>
                <a:buChar char="•"/>
              </a:pPr>
              <a:r>
                <a:rPr lang="en-GB" sz="1000" dirty="0">
                  <a:latin typeface="Sassoon Primary Std" panose="020B0503020103030203" pitchFamily="34" charset="0"/>
                </a:rPr>
                <a:t>Recognise and explore a range of musical styles and traditions and discuss their style indicators, referring to the musical element.</a:t>
              </a:r>
            </a:p>
            <a:p>
              <a:pPr marL="171450" indent="-171450">
                <a:buFont typeface="Arial" panose="020B0604020202020204" pitchFamily="34" charset="0"/>
                <a:buChar char="•"/>
              </a:pPr>
              <a:r>
                <a:rPr lang="en-GB" sz="1000" dirty="0">
                  <a:latin typeface="Sassoon Primary Std" panose="020B0503020103030203" pitchFamily="34" charset="0"/>
                </a:rPr>
                <a:t>Recognise the difference between major and minor tonalities.</a:t>
              </a:r>
            </a:p>
            <a:p>
              <a:pPr marL="171450" indent="-171450">
                <a:buFont typeface="Arial" panose="020B0604020202020204" pitchFamily="34" charset="0"/>
                <a:buChar char="•"/>
              </a:pPr>
              <a:r>
                <a:rPr lang="en-GB" sz="1000" dirty="0">
                  <a:latin typeface="Sassoon Primary Std" panose="020B0503020103030203" pitchFamily="34" charset="0"/>
                </a:rPr>
                <a:t>Sing a broad range of songs as part of a group or as a soloist. </a:t>
              </a:r>
            </a:p>
            <a:p>
              <a:pPr marL="171450" indent="-171450">
                <a:buFont typeface="Arial" panose="020B0604020202020204" pitchFamily="34" charset="0"/>
                <a:buChar char="•"/>
              </a:pPr>
              <a:r>
                <a:rPr lang="en-GB" sz="1000" dirty="0">
                  <a:latin typeface="Sassoon Primary Std" panose="020B0503020103030203" pitchFamily="34" charset="0"/>
                </a:rPr>
                <a:t>Play with accuracy as part of an ensemble, keeping a steady beat</a:t>
              </a:r>
            </a:p>
            <a:p>
              <a:pPr marL="171450" indent="-171450">
                <a:buFont typeface="Arial" panose="020B0604020202020204" pitchFamily="34" charset="0"/>
                <a:buChar char="•"/>
              </a:pPr>
              <a:r>
                <a:rPr lang="en-GB" sz="1000" dirty="0">
                  <a:latin typeface="Sassoon Primary Std" panose="020B0503020103030203" pitchFamily="34" charset="0"/>
                </a:rPr>
                <a:t>Improvise with increasing confidence, using my own voice, rhythms and different pitches</a:t>
              </a:r>
              <a:r>
                <a:rPr lang="en-GB" sz="1000" dirty="0">
                  <a:solidFill>
                    <a:schemeClr val="bg1"/>
                  </a:solidFill>
                  <a:latin typeface="Sassoon Primary Std" panose="020B0503020103030203" pitchFamily="34" charset="0"/>
                </a:rPr>
                <a:t>.</a:t>
              </a:r>
            </a:p>
            <a:p>
              <a:pPr marL="171450" indent="-171450">
                <a:buFont typeface="Arial" panose="020B0604020202020204" pitchFamily="34" charset="0"/>
                <a:buChar char="•"/>
              </a:pPr>
              <a:endParaRPr lang="en-GB" sz="1000" dirty="0">
                <a:solidFill>
                  <a:schemeClr val="bg1"/>
                </a:solidFill>
                <a:latin typeface="Sassoon Primary Std" panose="020B0503020103030203" pitchFamily="34" charset="0"/>
              </a:endParaRPr>
            </a:p>
            <a:p>
              <a:pPr marL="171450" indent="-171450">
                <a:buFont typeface="Arial" panose="020B0604020202020204" pitchFamily="34" charset="0"/>
                <a:buChar char="•"/>
              </a:pPr>
              <a:endParaRPr lang="en-GB" sz="1000" dirty="0">
                <a:solidFill>
                  <a:schemeClr val="bg1"/>
                </a:solidFill>
                <a:latin typeface="Sassoon Primary Std" panose="020B0503020103030203" pitchFamily="34" charset="0"/>
              </a:endParaRPr>
            </a:p>
            <a:p>
              <a:endParaRPr lang="en-GB" sz="1000" dirty="0">
                <a:solidFill>
                  <a:schemeClr val="bg1"/>
                </a:solidFill>
                <a:latin typeface="Sassoon Primary Std" panose="020B0503020103030203" pitchFamily="34" charset="0"/>
              </a:endParaRPr>
            </a:p>
            <a:p>
              <a:pPr marL="171450" indent="-171450">
                <a:buFont typeface="Arial" panose="020B0604020202020204" pitchFamily="34" charset="0"/>
                <a:buChar char="•"/>
              </a:pPr>
              <a:endParaRPr lang="en-GB" sz="1000" dirty="0">
                <a:solidFill>
                  <a:schemeClr val="bg1"/>
                </a:solidFill>
                <a:latin typeface="Sassoon Primary Std" panose="020B0503020103030203" pitchFamily="34" charset="0"/>
              </a:endParaRPr>
            </a:p>
            <a:p>
              <a:pPr marL="171450" indent="-171450">
                <a:buFont typeface="Arial" panose="020B0604020202020204" pitchFamily="34" charset="0"/>
                <a:buChar char="•"/>
              </a:pPr>
              <a:endParaRPr lang="en-GB" sz="1000" dirty="0">
                <a:latin typeface="Sassoon Primary Std" panose="020B0503020103030203" pitchFamily="34" charset="0"/>
              </a:endParaRPr>
            </a:p>
          </p:txBody>
        </p:sp>
        <p:pic>
          <p:nvPicPr>
            <p:cNvPr id="3" name="Picture 2"/>
            <p:cNvPicPr>
              <a:picLocks noChangeAspect="1"/>
            </p:cNvPicPr>
            <p:nvPr/>
          </p:nvPicPr>
          <p:blipFill>
            <a:blip r:embed="rId3"/>
            <a:stretch>
              <a:fillRect/>
            </a:stretch>
          </p:blipFill>
          <p:spPr>
            <a:xfrm>
              <a:off x="394244" y="5995474"/>
              <a:ext cx="364231" cy="204576"/>
            </a:xfrm>
            <a:prstGeom prst="rect">
              <a:avLst/>
            </a:prstGeom>
          </p:spPr>
        </p:pic>
        <p:sp>
          <p:nvSpPr>
            <p:cNvPr id="20" name="TextBox 19"/>
            <p:cNvSpPr txBox="1"/>
            <p:nvPr/>
          </p:nvSpPr>
          <p:spPr>
            <a:xfrm>
              <a:off x="854128" y="5936953"/>
              <a:ext cx="2470963" cy="591989"/>
            </a:xfrm>
            <a:prstGeom prst="rect">
              <a:avLst/>
            </a:prstGeom>
            <a:noFill/>
          </p:spPr>
          <p:txBody>
            <a:bodyPr wrap="square" rtlCol="0">
              <a:spAutoFit/>
            </a:bodyPr>
            <a:lstStyle/>
            <a:p>
              <a:r>
                <a:rPr lang="en-GB" sz="1000" i="1" dirty="0">
                  <a:latin typeface="Sassoon Primary Std" panose="020B0503020103030203" pitchFamily="34" charset="0"/>
                </a:rPr>
                <a:t>Broader understanding of the world – listen and appraise music from across the world.</a:t>
              </a:r>
            </a:p>
            <a:p>
              <a:r>
                <a:rPr lang="en-GB" sz="1000" i="1" dirty="0">
                  <a:latin typeface="Sassoon Primary Std" panose="020B0503020103030203" pitchFamily="34" charset="0"/>
                </a:rPr>
                <a:t>Interpreting beauty and demonstrating beauty in our responses and compositions</a:t>
              </a:r>
            </a:p>
          </p:txBody>
        </p:sp>
      </p:grpSp>
      <p:sp>
        <p:nvSpPr>
          <p:cNvPr id="14" name="Rounded Rectangle 13"/>
          <p:cNvSpPr/>
          <p:nvPr/>
        </p:nvSpPr>
        <p:spPr>
          <a:xfrm>
            <a:off x="3585005" y="4543999"/>
            <a:ext cx="7622926" cy="2152892"/>
          </a:xfrm>
          <a:prstGeom prst="roundRect">
            <a:avLst/>
          </a:prstGeom>
          <a:solidFill>
            <a:srgbClr val="70AD4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DT </a:t>
            </a:r>
          </a:p>
          <a:p>
            <a:endParaRPr lang="en-GB" sz="1000" b="1" dirty="0">
              <a:solidFill>
                <a:schemeClr val="tx1"/>
              </a:solidFill>
              <a:latin typeface="Sassoon Primary Std" panose="020B0503020103030203" pitchFamily="34" charset="0"/>
            </a:endParaRPr>
          </a:p>
          <a:p>
            <a:pPr algn="ctr"/>
            <a:r>
              <a:rPr lang="en-GB" sz="1000" b="1" dirty="0">
                <a:solidFill>
                  <a:schemeClr val="tx1"/>
                </a:solidFill>
                <a:latin typeface="Sassoon Primary Std" panose="020B0503020103030203" pitchFamily="34" charset="0"/>
              </a:rPr>
              <a:t>Design, make and evaluate a moving fairground ride (product)  for younger children (user) for their teddy bears (purpose)</a:t>
            </a:r>
          </a:p>
          <a:p>
            <a:pPr algn="ctr"/>
            <a:endParaRPr lang="en-GB" sz="1000" b="1" dirty="0">
              <a:solidFill>
                <a:schemeClr val="tx1"/>
              </a:solidFill>
              <a:latin typeface="Sassoon Primary Std" panose="020B0503020103030203" pitchFamily="34" charset="0"/>
            </a:endParaRPr>
          </a:p>
          <a:p>
            <a:pPr marL="171450" indent="-171450" algn="ctr">
              <a:buFont typeface="Arial" panose="020B0604020202020204" pitchFamily="34" charset="0"/>
              <a:buChar char="•"/>
            </a:pPr>
            <a:r>
              <a:rPr lang="en-GB" sz="1000" dirty="0">
                <a:solidFill>
                  <a:schemeClr val="bg1"/>
                </a:solidFill>
                <a:latin typeface="Sassoon Primary Std" panose="020B0503020103030203" pitchFamily="34" charset="0"/>
              </a:rPr>
              <a:t>Investigate and draw ideas.</a:t>
            </a:r>
          </a:p>
          <a:p>
            <a:pPr marL="171450" indent="-171450" algn="ctr">
              <a:buFont typeface="Arial" panose="020B0604020202020204" pitchFamily="34" charset="0"/>
              <a:buChar char="•"/>
            </a:pPr>
            <a:r>
              <a:rPr lang="en-GB" sz="1000" dirty="0">
                <a:solidFill>
                  <a:schemeClr val="bg1"/>
                </a:solidFill>
                <a:latin typeface="Sassoon Primary Std" panose="020B0503020103030203" pitchFamily="34" charset="0"/>
              </a:rPr>
              <a:t>Investigate and learn how pulleys work.</a:t>
            </a:r>
          </a:p>
          <a:p>
            <a:pPr marL="171450" indent="-171450" algn="ctr">
              <a:buFont typeface="Arial" panose="020B0604020202020204" pitchFamily="34" charset="0"/>
              <a:buChar char="•"/>
            </a:pPr>
            <a:r>
              <a:rPr lang="en-GB" sz="1000" dirty="0">
                <a:solidFill>
                  <a:schemeClr val="bg1"/>
                </a:solidFill>
                <a:latin typeface="Sassoon Primary Std" panose="020B0503020103030203" pitchFamily="34" charset="0"/>
              </a:rPr>
              <a:t>Represent and build a circuit with a motor.</a:t>
            </a:r>
          </a:p>
          <a:p>
            <a:pPr marL="171450" indent="-171450" algn="ctr">
              <a:buFont typeface="Arial" panose="020B0604020202020204" pitchFamily="34" charset="0"/>
              <a:buChar char="•"/>
            </a:pPr>
            <a:endParaRPr lang="en-GB" sz="1000" dirty="0">
              <a:solidFill>
                <a:schemeClr val="bg1"/>
              </a:solidFill>
              <a:latin typeface="Sassoon Primary Std" panose="020B0503020103030203" pitchFamily="34" charset="0"/>
            </a:endParaRPr>
          </a:p>
          <a:p>
            <a:pPr lvl="0" algn="ctr"/>
            <a:endParaRPr lang="en-GB" sz="1000" b="1" dirty="0">
              <a:solidFill>
                <a:schemeClr val="tx1"/>
              </a:solidFill>
              <a:latin typeface="Sassoon Primary Std" panose="020B0503020103030203" pitchFamily="34" charset="0"/>
            </a:endParaRPr>
          </a:p>
          <a:p>
            <a:pPr lvl="0" algn="ctr"/>
            <a:endParaRPr lang="en-GB" sz="1000" b="1" dirty="0">
              <a:solidFill>
                <a:schemeClr val="tx1"/>
              </a:solidFill>
              <a:latin typeface="Sassoon Primary Std" panose="020B0503020103030203" pitchFamily="34" charset="0"/>
            </a:endParaRPr>
          </a:p>
          <a:p>
            <a:pPr algn="ctr"/>
            <a:endParaRPr lang="en-GB" sz="1000" dirty="0">
              <a:latin typeface="Sassoon Primary Std" panose="020B0503020103030203" pitchFamily="34" charset="0"/>
            </a:endParaRPr>
          </a:p>
          <a:p>
            <a:endParaRPr lang="en-GB" sz="1600" dirty="0">
              <a:latin typeface="Sassoon Primary Std" panose="020B0503020103030203" pitchFamily="34" charset="0"/>
            </a:endParaRPr>
          </a:p>
        </p:txBody>
      </p:sp>
      <p:pic>
        <p:nvPicPr>
          <p:cNvPr id="18" name="Picture 17"/>
          <p:cNvPicPr>
            <a:picLocks noChangeAspect="1"/>
          </p:cNvPicPr>
          <p:nvPr/>
        </p:nvPicPr>
        <p:blipFill>
          <a:blip r:embed="rId2"/>
          <a:stretch>
            <a:fillRect/>
          </a:stretch>
        </p:blipFill>
        <p:spPr>
          <a:xfrm>
            <a:off x="7448668" y="5812922"/>
            <a:ext cx="503689" cy="227829"/>
          </a:xfrm>
          <a:prstGeom prst="rect">
            <a:avLst/>
          </a:prstGeom>
        </p:spPr>
      </p:pic>
      <p:sp>
        <p:nvSpPr>
          <p:cNvPr id="19" name="TextBox 18"/>
          <p:cNvSpPr txBox="1"/>
          <p:nvPr/>
        </p:nvSpPr>
        <p:spPr>
          <a:xfrm>
            <a:off x="8070405" y="5794530"/>
            <a:ext cx="3228631" cy="246221"/>
          </a:xfrm>
          <a:prstGeom prst="rect">
            <a:avLst/>
          </a:prstGeom>
          <a:noFill/>
        </p:spPr>
        <p:txBody>
          <a:bodyPr wrap="square" rtlCol="0">
            <a:spAutoFit/>
          </a:bodyPr>
          <a:lstStyle/>
          <a:p>
            <a:r>
              <a:rPr lang="en-GB" sz="1000" i="1" dirty="0">
                <a:latin typeface="Sassoon Primary Std" panose="020B0503020103030203" pitchFamily="34" charset="0"/>
              </a:rPr>
              <a:t>Sustainability – using sustainable materials</a:t>
            </a:r>
            <a:endParaRPr lang="en-GB" sz="900" i="1" dirty="0"/>
          </a:p>
        </p:txBody>
      </p:sp>
      <p:pic>
        <p:nvPicPr>
          <p:cNvPr id="21" name="Picture 20"/>
          <p:cNvPicPr>
            <a:picLocks noChangeAspect="1"/>
          </p:cNvPicPr>
          <p:nvPr/>
        </p:nvPicPr>
        <p:blipFill>
          <a:blip r:embed="rId3"/>
          <a:stretch>
            <a:fillRect/>
          </a:stretch>
        </p:blipFill>
        <p:spPr>
          <a:xfrm>
            <a:off x="3665814" y="5757418"/>
            <a:ext cx="503777" cy="283333"/>
          </a:xfrm>
          <a:prstGeom prst="rect">
            <a:avLst/>
          </a:prstGeom>
        </p:spPr>
      </p:pic>
      <p:sp>
        <p:nvSpPr>
          <p:cNvPr id="7" name="TextBox 6"/>
          <p:cNvSpPr txBox="1"/>
          <p:nvPr/>
        </p:nvSpPr>
        <p:spPr>
          <a:xfrm>
            <a:off x="4169591" y="5812922"/>
            <a:ext cx="3108661" cy="707886"/>
          </a:xfrm>
          <a:prstGeom prst="rect">
            <a:avLst/>
          </a:prstGeom>
          <a:noFill/>
        </p:spPr>
        <p:txBody>
          <a:bodyPr wrap="square" rtlCol="0">
            <a:spAutoFit/>
          </a:bodyPr>
          <a:lstStyle/>
          <a:p>
            <a:r>
              <a:rPr lang="en-GB" sz="1000" i="1" dirty="0">
                <a:latin typeface="Sassoon Primary Std" panose="020B0503020103030203" pitchFamily="34" charset="0"/>
              </a:rPr>
              <a:t>Vocabulary – construction, levers, pulleys, motion, control, mechanisms</a:t>
            </a:r>
          </a:p>
          <a:p>
            <a:r>
              <a:rPr lang="en-GB" sz="1000" i="1" dirty="0">
                <a:latin typeface="Sassoon Primary Std" panose="020B0503020103030203" pitchFamily="34" charset="0"/>
              </a:rPr>
              <a:t>Personal Skills – collaboration with younger pupils</a:t>
            </a:r>
          </a:p>
          <a:p>
            <a:endParaRPr lang="en-GB" sz="1000" i="1" dirty="0">
              <a:latin typeface="Sassoon Primary Std" panose="020B0503020103030203" pitchFamily="34" charset="0"/>
            </a:endParaRPr>
          </a:p>
        </p:txBody>
      </p:sp>
      <p:pic>
        <p:nvPicPr>
          <p:cNvPr id="15" name="Picture 14">
            <a:extLst>
              <a:ext uri="{FF2B5EF4-FFF2-40B4-BE49-F238E27FC236}">
                <a16:creationId xmlns:a16="http://schemas.microsoft.com/office/drawing/2014/main" id="{DCA25A66-F327-FD10-04F6-E6FC0D84CAA5}"/>
              </a:ext>
            </a:extLst>
          </p:cNvPr>
          <p:cNvPicPr>
            <a:picLocks noChangeAspect="1"/>
          </p:cNvPicPr>
          <p:nvPr/>
        </p:nvPicPr>
        <p:blipFill>
          <a:blip r:embed="rId5"/>
          <a:stretch>
            <a:fillRect/>
          </a:stretch>
        </p:blipFill>
        <p:spPr>
          <a:xfrm>
            <a:off x="343184" y="6329424"/>
            <a:ext cx="358226" cy="297066"/>
          </a:xfrm>
          <a:prstGeom prst="rect">
            <a:avLst/>
          </a:prstGeom>
        </p:spPr>
      </p:pic>
      <p:sp>
        <p:nvSpPr>
          <p:cNvPr id="17" name="TextBox 16">
            <a:extLst>
              <a:ext uri="{FF2B5EF4-FFF2-40B4-BE49-F238E27FC236}">
                <a16:creationId xmlns:a16="http://schemas.microsoft.com/office/drawing/2014/main" id="{2624666C-622F-A106-852F-CE6E668995DA}"/>
              </a:ext>
            </a:extLst>
          </p:cNvPr>
          <p:cNvSpPr txBox="1"/>
          <p:nvPr/>
        </p:nvSpPr>
        <p:spPr>
          <a:xfrm>
            <a:off x="2003999" y="4511066"/>
            <a:ext cx="6096000" cy="369332"/>
          </a:xfrm>
          <a:prstGeom prst="rect">
            <a:avLst/>
          </a:prstGeom>
          <a:noFill/>
        </p:spPr>
        <p:txBody>
          <a:bodyPr wrap="square">
            <a:spAutoFit/>
          </a:bodyPr>
          <a:lstStyle/>
          <a:p>
            <a:r>
              <a:rPr lang="en-GB" sz="1800" i="1" dirty="0">
                <a:latin typeface="Sassoon Primary Std" panose="020B0503020103030203" pitchFamily="34" charset="0"/>
              </a:rPr>
              <a:t> </a:t>
            </a:r>
          </a:p>
        </p:txBody>
      </p:sp>
      <p:pic>
        <p:nvPicPr>
          <p:cNvPr id="22" name="Picture 21">
            <a:extLst>
              <a:ext uri="{FF2B5EF4-FFF2-40B4-BE49-F238E27FC236}">
                <a16:creationId xmlns:a16="http://schemas.microsoft.com/office/drawing/2014/main" id="{0C94011B-F10D-ADED-8B0A-C0198B782D0A}"/>
              </a:ext>
            </a:extLst>
          </p:cNvPr>
          <p:cNvPicPr>
            <a:picLocks noChangeAspect="1"/>
          </p:cNvPicPr>
          <p:nvPr/>
        </p:nvPicPr>
        <p:blipFill>
          <a:blip r:embed="rId5"/>
          <a:stretch>
            <a:fillRect/>
          </a:stretch>
        </p:blipFill>
        <p:spPr>
          <a:xfrm>
            <a:off x="9505607" y="4081934"/>
            <a:ext cx="358226" cy="297066"/>
          </a:xfrm>
          <a:prstGeom prst="rect">
            <a:avLst/>
          </a:prstGeom>
        </p:spPr>
      </p:pic>
    </p:spTree>
    <p:extLst>
      <p:ext uri="{BB962C8B-B14F-4D97-AF65-F5344CB8AC3E}">
        <p14:creationId xmlns:p14="http://schemas.microsoft.com/office/powerpoint/2010/main" val="20709974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1363</TotalTime>
  <Words>1928</Words>
  <Application>Microsoft Office PowerPoint</Application>
  <PresentationFormat>Widescreen</PresentationFormat>
  <Paragraphs>283</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Sassoon Infant Std</vt:lpstr>
      <vt:lpstr>Sassoon Primary Std</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Morris</dc:creator>
  <cp:lastModifiedBy>E Meredith</cp:lastModifiedBy>
  <cp:revision>102</cp:revision>
  <dcterms:created xsi:type="dcterms:W3CDTF">2022-12-14T10:54:16Z</dcterms:created>
  <dcterms:modified xsi:type="dcterms:W3CDTF">2026-04-13T13:25:05Z</dcterms:modified>
</cp:coreProperties>
</file>