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0" r:id="rId2"/>
    <p:sldId id="396" r:id="rId3"/>
    <p:sldId id="263" r:id="rId4"/>
    <p:sldId id="256" r:id="rId5"/>
    <p:sldId id="264" r:id="rId6"/>
    <p:sldId id="265" r:id="rId7"/>
    <p:sldId id="257" r:id="rId8"/>
    <p:sldId id="266" r:id="rId9"/>
    <p:sldId id="259" r:id="rId10"/>
    <p:sldId id="25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 McIntosh"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0533" autoAdjust="0"/>
  </p:normalViewPr>
  <p:slideViewPr>
    <p:cSldViewPr snapToGrid="0">
      <p:cViewPr varScale="1">
        <p:scale>
          <a:sx n="67" d="100"/>
          <a:sy n="67" d="100"/>
        </p:scale>
        <p:origin x="227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4-12T13:10:06.874" idx="1">
    <p:pos x="6000" y="0"/>
    <p:text>I hope you have had a great Easter. 
This half term’s value is
Easter is an important time for Christians to feel the joy of Jesus’ resurrection. 
Over the Easter break, we have has the op up pool installed on the KS2 playground.
We have also had new laptops and a screen in the Computer suite, which means the computer will run much more quickly and efficiently. 
There is a new computer in the library and a new screen in Foxes.
Let’s explore it together.</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31AB90-298A-4879-8DD1-0D4EFEE0B1CD}" type="datetimeFigureOut">
              <a:rPr lang="en-GB" smtClean="0"/>
              <a:t>13/04/2026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5CE11-1440-493E-A789-CA5423203357}" type="slidenum">
              <a:rPr lang="en-GB" smtClean="0"/>
              <a:t>‹#›</a:t>
            </a:fld>
            <a:endParaRPr lang="en-GB"/>
          </a:p>
        </p:txBody>
      </p:sp>
    </p:spTree>
    <p:extLst>
      <p:ext uri="{BB962C8B-B14F-4D97-AF65-F5344CB8AC3E}">
        <p14:creationId xmlns:p14="http://schemas.microsoft.com/office/powerpoint/2010/main" val="4029962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br>
              <a:rPr lang="en-GB" dirty="0"/>
            </a:br>
            <a:br>
              <a:rPr lang="en-GB" dirty="0"/>
            </a:br>
            <a:r>
              <a:rPr lang="en-GB" dirty="0"/>
              <a:t>Welcome back, as we gather together. Let us take a moment to prepare ourselves for our new term</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6eb7000f4e7bdeef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6eb7000f4e7bdeef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Over the last few months, we have been asking parents, spiritual ambassadors, governors and all staff their view on our vision statement. This is about what we all believe we want our school to be about and what we want for you. </a:t>
            </a:r>
          </a:p>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back. </a:t>
            </a:r>
          </a:p>
          <a:p>
            <a:r>
              <a:rPr lang="en-GB" dirty="0"/>
              <a:t>I hope you all had a wonderful Easter.</a:t>
            </a:r>
          </a:p>
          <a:p>
            <a:endParaRPr lang="en-GB" dirty="0"/>
          </a:p>
          <a:p>
            <a:r>
              <a:rPr lang="en-GB" dirty="0"/>
              <a:t>Today’s worship is focussed on our new vision statement. Thank you for helping us to choose this.</a:t>
            </a:r>
          </a:p>
          <a:p>
            <a:endParaRPr lang="en-GB" dirty="0"/>
          </a:p>
          <a:p>
            <a:r>
              <a:rPr lang="en-GB" dirty="0"/>
              <a:t>We have decided on:</a:t>
            </a:r>
          </a:p>
          <a:p>
            <a:endParaRPr lang="en-GB" dirty="0"/>
          </a:p>
          <a:p>
            <a:r>
              <a:rPr lang="en-GB" dirty="0"/>
              <a:t>Love God, Love </a:t>
            </a:r>
          </a:p>
          <a:p>
            <a:endParaRPr lang="en-GB" dirty="0"/>
          </a:p>
          <a:p>
            <a:pPr algn="l" fontAlgn="base"/>
            <a:r>
              <a:rPr lang="en-GB" b="0" i="0" dirty="0">
                <a:solidFill>
                  <a:srgbClr val="242424"/>
                </a:solidFill>
                <a:effectLst/>
                <a:latin typeface="inherit"/>
              </a:rPr>
              <a:t>That’s a lot of love. But what does it actually mean for us in school, in our families, and in our world?</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Let’s explore it together.</a:t>
            </a:r>
          </a:p>
          <a:p>
            <a:r>
              <a:rPr lang="en-GB" dirty="0"/>
              <a:t>Your Neighbour, Love Yourself</a:t>
            </a:r>
          </a:p>
        </p:txBody>
      </p:sp>
      <p:sp>
        <p:nvSpPr>
          <p:cNvPr id="4" name="Slide Number Placeholder 3"/>
          <p:cNvSpPr>
            <a:spLocks noGrp="1"/>
          </p:cNvSpPr>
          <p:nvPr>
            <p:ph type="sldNum" sz="quarter" idx="5"/>
          </p:nvPr>
        </p:nvSpPr>
        <p:spPr/>
        <p:txBody>
          <a:bodyPr/>
          <a:lstStyle/>
          <a:p>
            <a:fld id="{8935CE11-1440-493E-A789-CA5423203357}" type="slidenum">
              <a:rPr lang="en-GB" smtClean="0"/>
              <a:t>4</a:t>
            </a:fld>
            <a:endParaRPr lang="en-GB"/>
          </a:p>
        </p:txBody>
      </p:sp>
    </p:spTree>
    <p:extLst>
      <p:ext uri="{BB962C8B-B14F-4D97-AF65-F5344CB8AC3E}">
        <p14:creationId xmlns:p14="http://schemas.microsoft.com/office/powerpoint/2010/main" val="1621556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242424"/>
                </a:solidFill>
                <a:effectLst/>
                <a:latin typeface="inherit"/>
              </a:rPr>
              <a:t>Explain:</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Loving God isn’t just about saying words. It’s about noticing the good things around us — our friends, our families, our teachers, our world — and being thankful.  </a:t>
            </a:r>
          </a:p>
          <a:p>
            <a:pPr algn="l" fontAlgn="base"/>
            <a:r>
              <a:rPr lang="en-GB" b="0" i="0" dirty="0">
                <a:solidFill>
                  <a:srgbClr val="242424"/>
                </a:solidFill>
                <a:effectLst/>
                <a:latin typeface="inherit"/>
              </a:rPr>
              <a:t>It’s about trying our best to live in a way that makes God smile.</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You might love God by:</a:t>
            </a:r>
          </a:p>
          <a:p>
            <a:pPr algn="l" fontAlgn="base"/>
            <a:r>
              <a:rPr lang="en-GB" b="0" i="0" dirty="0">
                <a:solidFill>
                  <a:srgbClr val="242424"/>
                </a:solidFill>
                <a:effectLst/>
                <a:latin typeface="inherit"/>
              </a:rPr>
              <a:t>- Saying thank you for the day  </a:t>
            </a:r>
          </a:p>
          <a:p>
            <a:pPr algn="l" fontAlgn="base"/>
            <a:r>
              <a:rPr lang="en-GB" b="0" i="0" dirty="0">
                <a:solidFill>
                  <a:srgbClr val="242424"/>
                </a:solidFill>
                <a:effectLst/>
                <a:latin typeface="inherit"/>
              </a:rPr>
              <a:t>- Helping someone who needs it  </a:t>
            </a:r>
          </a:p>
          <a:p>
            <a:pPr algn="l" fontAlgn="base"/>
            <a:r>
              <a:rPr lang="en-GB" b="0" i="0" dirty="0">
                <a:solidFill>
                  <a:srgbClr val="242424"/>
                </a:solidFill>
                <a:effectLst/>
                <a:latin typeface="inherit"/>
              </a:rPr>
              <a:t>- Using your talents  </a:t>
            </a:r>
          </a:p>
          <a:p>
            <a:pPr algn="l" fontAlgn="base"/>
            <a:r>
              <a:rPr lang="en-GB" b="0" i="0" dirty="0">
                <a:solidFill>
                  <a:srgbClr val="242424"/>
                </a:solidFill>
                <a:effectLst/>
                <a:latin typeface="inherit"/>
              </a:rPr>
              <a:t>- Enjoying the world God made  </a:t>
            </a:r>
          </a:p>
          <a:p>
            <a:br>
              <a:rPr lang="en-GB" dirty="0"/>
            </a:br>
            <a:endParaRPr lang="en-GB" dirty="0"/>
          </a:p>
        </p:txBody>
      </p:sp>
      <p:sp>
        <p:nvSpPr>
          <p:cNvPr id="4" name="Slide Number Placeholder 3"/>
          <p:cNvSpPr>
            <a:spLocks noGrp="1"/>
          </p:cNvSpPr>
          <p:nvPr>
            <p:ph type="sldNum" sz="quarter" idx="5"/>
          </p:nvPr>
        </p:nvSpPr>
        <p:spPr/>
        <p:txBody>
          <a:bodyPr/>
          <a:lstStyle/>
          <a:p>
            <a:fld id="{8935CE11-1440-493E-A789-CA5423203357}" type="slidenum">
              <a:rPr lang="en-GB" smtClean="0"/>
              <a:t>5</a:t>
            </a:fld>
            <a:endParaRPr lang="en-GB"/>
          </a:p>
        </p:txBody>
      </p:sp>
    </p:spTree>
    <p:extLst>
      <p:ext uri="{BB962C8B-B14F-4D97-AF65-F5344CB8AC3E}">
        <p14:creationId xmlns:p14="http://schemas.microsoft.com/office/powerpoint/2010/main" val="3287395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242424"/>
                </a:solidFill>
                <a:effectLst/>
                <a:latin typeface="inherit"/>
              </a:rPr>
              <a:t>Explain:</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In the Bible, Jesus teaches that our “neighbour” means everyone — not just the person who lives next door, but:</a:t>
            </a:r>
          </a:p>
          <a:p>
            <a:pPr algn="l" fontAlgn="base"/>
            <a:r>
              <a:rPr lang="en-GB" b="0" i="0" dirty="0">
                <a:solidFill>
                  <a:srgbClr val="242424"/>
                </a:solidFill>
                <a:effectLst/>
                <a:latin typeface="inherit"/>
              </a:rPr>
              <a:t>- The person sitting next to you  </a:t>
            </a:r>
          </a:p>
          <a:p>
            <a:pPr algn="l" fontAlgn="base"/>
            <a:r>
              <a:rPr lang="en-GB" b="0" i="0" dirty="0">
                <a:solidFill>
                  <a:srgbClr val="242424"/>
                </a:solidFill>
                <a:effectLst/>
                <a:latin typeface="inherit"/>
              </a:rPr>
              <a:t>- The person who feels left out  </a:t>
            </a:r>
          </a:p>
          <a:p>
            <a:pPr algn="l" fontAlgn="base"/>
            <a:r>
              <a:rPr lang="en-GB" b="0" i="0" dirty="0">
                <a:solidFill>
                  <a:srgbClr val="242424"/>
                </a:solidFill>
                <a:effectLst/>
                <a:latin typeface="inherit"/>
              </a:rPr>
              <a:t>- The person who is different from you  </a:t>
            </a:r>
          </a:p>
          <a:p>
            <a:pPr algn="l" fontAlgn="base"/>
            <a:r>
              <a:rPr lang="en-GB" b="0" i="0" dirty="0">
                <a:solidFill>
                  <a:srgbClr val="242424"/>
                </a:solidFill>
                <a:effectLst/>
                <a:latin typeface="inherit"/>
              </a:rPr>
              <a:t>- The person who needs a friend  </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Tell a short story:</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Imagine you see someone in the playground sitting alone. You have two choices:</a:t>
            </a:r>
          </a:p>
          <a:p>
            <a:pPr algn="l" fontAlgn="base"/>
            <a:r>
              <a:rPr lang="en-GB" b="0" i="0" dirty="0">
                <a:solidFill>
                  <a:srgbClr val="242424"/>
                </a:solidFill>
                <a:effectLst/>
                <a:latin typeface="inherit"/>
              </a:rPr>
              <a:t>1. Walk past  </a:t>
            </a:r>
          </a:p>
          <a:p>
            <a:pPr algn="l" fontAlgn="base"/>
            <a:r>
              <a:rPr lang="en-GB" b="0" i="0" dirty="0">
                <a:solidFill>
                  <a:srgbClr val="242424"/>
                </a:solidFill>
                <a:effectLst/>
                <a:latin typeface="inherit"/>
              </a:rPr>
              <a:t>2. Stop and say, “Do you want to play with us”</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Which one shows love for your neighbour  </a:t>
            </a:r>
          </a:p>
          <a:p>
            <a:pPr algn="l" fontAlgn="base"/>
            <a:r>
              <a:rPr lang="en-GB" b="0" i="0" dirty="0">
                <a:solidFill>
                  <a:srgbClr val="242424"/>
                </a:solidFill>
                <a:effectLst/>
                <a:latin typeface="inherit"/>
              </a:rPr>
              <a:t>Let the children answer.</a:t>
            </a:r>
          </a:p>
          <a:p>
            <a:br>
              <a:rPr lang="en-GB" dirty="0"/>
            </a:br>
            <a:endParaRPr lang="en-GB" dirty="0"/>
          </a:p>
        </p:txBody>
      </p:sp>
      <p:sp>
        <p:nvSpPr>
          <p:cNvPr id="4" name="Slide Number Placeholder 3"/>
          <p:cNvSpPr>
            <a:spLocks noGrp="1"/>
          </p:cNvSpPr>
          <p:nvPr>
            <p:ph type="sldNum" sz="quarter" idx="5"/>
          </p:nvPr>
        </p:nvSpPr>
        <p:spPr/>
        <p:txBody>
          <a:bodyPr/>
          <a:lstStyle/>
          <a:p>
            <a:fld id="{8935CE11-1440-493E-A789-CA5423203357}" type="slidenum">
              <a:rPr lang="en-GB" smtClean="0"/>
              <a:t>6</a:t>
            </a:fld>
            <a:endParaRPr lang="en-GB"/>
          </a:p>
        </p:txBody>
      </p:sp>
    </p:spTree>
    <p:extLst>
      <p:ext uri="{BB962C8B-B14F-4D97-AF65-F5344CB8AC3E}">
        <p14:creationId xmlns:p14="http://schemas.microsoft.com/office/powerpoint/2010/main" val="36579446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181818"/>
                </a:solidFill>
                <a:effectLst/>
                <a:latin typeface="ReithSans"/>
              </a:rPr>
              <a:t>https://www.bbc.co.uk/bitesize/guides/zwxm97h/revision/6 </a:t>
            </a:r>
          </a:p>
          <a:p>
            <a:pPr algn="l" fontAlgn="base"/>
            <a:endParaRPr lang="en-GB" b="0" i="0" dirty="0">
              <a:solidFill>
                <a:srgbClr val="181818"/>
              </a:solidFill>
              <a:effectLst/>
              <a:latin typeface="ReithSans"/>
            </a:endParaRPr>
          </a:p>
          <a:p>
            <a:pPr algn="l" fontAlgn="base"/>
            <a:r>
              <a:rPr lang="en-GB" b="0" i="0" dirty="0">
                <a:solidFill>
                  <a:srgbClr val="181818"/>
                </a:solidFill>
                <a:effectLst/>
                <a:latin typeface="ReithSans"/>
              </a:rPr>
              <a:t>Jesus was asked to confirm what he meant by the word ‘neighbour’. This is when he told the Parable of the Good Samaritan (Luke 10:25-37), to explain that people should love everyone, including their enemies. It is easy to love friends and family, but it is much more difficult to love those who you may not get along with, or even those who may harm or hurt you. To show love to your enemies is to truly love as Christ did.</a:t>
            </a:r>
          </a:p>
          <a:p>
            <a:pPr algn="l" fontAlgn="base"/>
            <a:endParaRPr lang="en-GB" b="0" i="0" dirty="0">
              <a:solidFill>
                <a:srgbClr val="181818"/>
              </a:solidFill>
              <a:effectLst/>
              <a:latin typeface="ReithSans"/>
            </a:endParaRPr>
          </a:p>
          <a:p>
            <a:pPr algn="l" fontAlgn="base"/>
            <a:r>
              <a:rPr lang="en-GB" b="1" i="0" dirty="0">
                <a:solidFill>
                  <a:srgbClr val="181818"/>
                </a:solidFill>
                <a:effectLst/>
                <a:latin typeface="ReithSans"/>
              </a:rPr>
              <a:t>Parable of the Good Samaritan</a:t>
            </a:r>
          </a:p>
          <a:p>
            <a:pPr algn="l" fontAlgn="base"/>
            <a:r>
              <a:rPr lang="en-GB" b="0" i="0" dirty="0">
                <a:solidFill>
                  <a:srgbClr val="181818"/>
                </a:solidFill>
                <a:effectLst/>
                <a:latin typeface="ReithSans"/>
              </a:rPr>
              <a:t>In the Parable of the Good Samaritan, Jesus uses the example of the Jew and the Samaritan, who would not ordinarily have been friendly towards each other. However, out of all those who could have helped the Jew, only the Samaritan did. Jesus tells of a man who was travelling from Jerusalem to Jericho and was attacked by robbers on the way. He was badly beaten and left for dead.</a:t>
            </a:r>
          </a:p>
          <a:p>
            <a:pPr algn="l" fontAlgn="base"/>
            <a:r>
              <a:rPr lang="en-GB" b="0" i="0" dirty="0">
                <a:solidFill>
                  <a:srgbClr val="181818"/>
                </a:solidFill>
                <a:effectLst/>
                <a:latin typeface="ReithSans"/>
              </a:rPr>
              <a:t>The first person to pass the injured man was a priest, who crossed the road and continued walking.</a:t>
            </a:r>
          </a:p>
          <a:p>
            <a:pPr algn="l" fontAlgn="base"/>
            <a:r>
              <a:rPr lang="en-GB" b="0" i="0" dirty="0">
                <a:solidFill>
                  <a:srgbClr val="181818"/>
                </a:solidFill>
                <a:effectLst/>
                <a:latin typeface="ReithSans"/>
              </a:rPr>
              <a:t>The second person to pass the injured man was a Levite, a priest’s assistant. He also crossed the road and continued walking without helping the man.</a:t>
            </a:r>
          </a:p>
          <a:p>
            <a:pPr algn="l" fontAlgn="base"/>
            <a:r>
              <a:rPr lang="en-GB" b="0" i="0" dirty="0">
                <a:solidFill>
                  <a:srgbClr val="181818"/>
                </a:solidFill>
                <a:effectLst/>
                <a:latin typeface="ReithSans"/>
              </a:rPr>
              <a:t>The third person to come by was a Samaritan, a person from Samaria. The Samaritans were hated by the Jews. When the Samaritan saw the man, he took pity on him. He bandaged him and cleaned his wounds. He then put him on the back of his donkey and took him to an innkeeper, whom he paid to look after him.</a:t>
            </a:r>
          </a:p>
          <a:p>
            <a:pPr algn="l" fontAlgn="base"/>
            <a:r>
              <a:rPr lang="en-GB" b="0" i="0" dirty="0">
                <a:solidFill>
                  <a:srgbClr val="181818"/>
                </a:solidFill>
                <a:effectLst/>
                <a:latin typeface="ReithSans"/>
              </a:rPr>
              <a:t>The parable ends with Jesus giving a commandment to go out and do the same as the Samaritan had done. This teaching of loving one’s enemies is also reflected in Matthew's Gospel.</a:t>
            </a:r>
          </a:p>
          <a:p>
            <a:br>
              <a:rPr lang="en-GB" dirty="0"/>
            </a:br>
            <a:endParaRPr lang="en-GB" dirty="0"/>
          </a:p>
        </p:txBody>
      </p:sp>
      <p:sp>
        <p:nvSpPr>
          <p:cNvPr id="4" name="Slide Number Placeholder 3"/>
          <p:cNvSpPr>
            <a:spLocks noGrp="1"/>
          </p:cNvSpPr>
          <p:nvPr>
            <p:ph type="sldNum" sz="quarter" idx="5"/>
          </p:nvPr>
        </p:nvSpPr>
        <p:spPr/>
        <p:txBody>
          <a:bodyPr/>
          <a:lstStyle/>
          <a:p>
            <a:fld id="{8935CE11-1440-493E-A789-CA5423203357}" type="slidenum">
              <a:rPr lang="en-GB" smtClean="0"/>
              <a:t>7</a:t>
            </a:fld>
            <a:endParaRPr lang="en-GB"/>
          </a:p>
        </p:txBody>
      </p:sp>
    </p:spTree>
    <p:extLst>
      <p:ext uri="{BB962C8B-B14F-4D97-AF65-F5344CB8AC3E}">
        <p14:creationId xmlns:p14="http://schemas.microsoft.com/office/powerpoint/2010/main" val="37294017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242424"/>
                </a:solidFill>
                <a:effectLst/>
                <a:latin typeface="inherit"/>
              </a:rPr>
              <a:t>Ask:</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 Is it important to love yourself  </a:t>
            </a:r>
          </a:p>
          <a:p>
            <a:pPr algn="l" fontAlgn="base"/>
            <a:r>
              <a:rPr lang="en-GB" b="0" i="0" dirty="0">
                <a:solidFill>
                  <a:srgbClr val="242424"/>
                </a:solidFill>
                <a:effectLst/>
                <a:latin typeface="inherit"/>
              </a:rPr>
              <a:t>- What does loving yourself look like  </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Explain:</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Loving yourself doesn’t mean thinking you’re better than others.  </a:t>
            </a:r>
          </a:p>
          <a:p>
            <a:pPr algn="l" fontAlgn="base"/>
            <a:r>
              <a:rPr lang="en-GB" b="0" i="0" dirty="0">
                <a:solidFill>
                  <a:srgbClr val="242424"/>
                </a:solidFill>
                <a:effectLst/>
                <a:latin typeface="inherit"/>
              </a:rPr>
              <a:t>It means remembering that you are valuable, precious, and wonderfully made.</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You love yourself when you:</a:t>
            </a:r>
          </a:p>
          <a:p>
            <a:pPr algn="l" fontAlgn="base"/>
            <a:r>
              <a:rPr lang="en-GB" b="0" i="0" dirty="0">
                <a:solidFill>
                  <a:srgbClr val="242424"/>
                </a:solidFill>
                <a:effectLst/>
                <a:latin typeface="inherit"/>
              </a:rPr>
              <a:t>- Speak kindly to yourself  </a:t>
            </a:r>
          </a:p>
          <a:p>
            <a:pPr algn="l" fontAlgn="base"/>
            <a:r>
              <a:rPr lang="en-GB" b="0" i="0" dirty="0">
                <a:solidFill>
                  <a:srgbClr val="242424"/>
                </a:solidFill>
                <a:effectLst/>
                <a:latin typeface="inherit"/>
              </a:rPr>
              <a:t>- Try again when something is hard  </a:t>
            </a:r>
          </a:p>
          <a:p>
            <a:pPr algn="l" fontAlgn="base"/>
            <a:r>
              <a:rPr lang="en-GB" b="0" i="0" dirty="0">
                <a:solidFill>
                  <a:srgbClr val="242424"/>
                </a:solidFill>
                <a:effectLst/>
                <a:latin typeface="inherit"/>
              </a:rPr>
              <a:t>- Look after your body  </a:t>
            </a:r>
          </a:p>
          <a:p>
            <a:pPr algn="l" fontAlgn="base"/>
            <a:r>
              <a:rPr lang="en-GB" b="0" i="0" dirty="0">
                <a:solidFill>
                  <a:srgbClr val="242424"/>
                </a:solidFill>
                <a:effectLst/>
                <a:latin typeface="inherit"/>
              </a:rPr>
              <a:t>- Ask for help when you need it  </a:t>
            </a:r>
          </a:p>
          <a:p>
            <a:pPr algn="l" fontAlgn="base"/>
            <a:r>
              <a:rPr lang="en-GB" b="0" i="0" dirty="0">
                <a:solidFill>
                  <a:srgbClr val="242424"/>
                </a:solidFill>
                <a:effectLst/>
                <a:latin typeface="inherit"/>
              </a:rPr>
              <a:t>- Forgive yourself when you make mistakes  </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God made each of you unique — with your own gifts, ideas, and dreams.  </a:t>
            </a:r>
          </a:p>
          <a:p>
            <a:pPr algn="l" fontAlgn="base"/>
            <a:r>
              <a:rPr lang="en-GB" b="0" i="0" dirty="0">
                <a:solidFill>
                  <a:srgbClr val="242424"/>
                </a:solidFill>
                <a:effectLst/>
                <a:latin typeface="inherit"/>
              </a:rPr>
              <a:t>You deserve to flourish.</a:t>
            </a:r>
          </a:p>
          <a:p>
            <a:br>
              <a:rPr lang="en-GB" dirty="0"/>
            </a:br>
            <a:endParaRPr lang="en-GB" dirty="0"/>
          </a:p>
        </p:txBody>
      </p:sp>
      <p:sp>
        <p:nvSpPr>
          <p:cNvPr id="4" name="Slide Number Placeholder 3"/>
          <p:cNvSpPr>
            <a:spLocks noGrp="1"/>
          </p:cNvSpPr>
          <p:nvPr>
            <p:ph type="sldNum" sz="quarter" idx="5"/>
          </p:nvPr>
        </p:nvSpPr>
        <p:spPr/>
        <p:txBody>
          <a:bodyPr/>
          <a:lstStyle/>
          <a:p>
            <a:fld id="{8935CE11-1440-493E-A789-CA5423203357}" type="slidenum">
              <a:rPr lang="en-GB" smtClean="0"/>
              <a:t>8</a:t>
            </a:fld>
            <a:endParaRPr lang="en-GB"/>
          </a:p>
        </p:txBody>
      </p:sp>
    </p:spTree>
    <p:extLst>
      <p:ext uri="{BB962C8B-B14F-4D97-AF65-F5344CB8AC3E}">
        <p14:creationId xmlns:p14="http://schemas.microsoft.com/office/powerpoint/2010/main" val="1333932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242424"/>
                </a:solidFill>
                <a:effectLst/>
                <a:latin typeface="inherit"/>
              </a:rPr>
              <a:t>When we love God, love our neighbour, and love ourselves, something amazing happens.</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Our school becomes:</a:t>
            </a:r>
          </a:p>
          <a:p>
            <a:pPr algn="l" fontAlgn="base"/>
            <a:r>
              <a:rPr lang="en-GB" b="0" i="0" dirty="0">
                <a:solidFill>
                  <a:srgbClr val="242424"/>
                </a:solidFill>
                <a:effectLst/>
                <a:latin typeface="inherit"/>
              </a:rPr>
              <a:t>- A kinder place  </a:t>
            </a:r>
          </a:p>
          <a:p>
            <a:pPr algn="l" fontAlgn="base"/>
            <a:r>
              <a:rPr lang="en-GB" b="0" i="0" dirty="0">
                <a:solidFill>
                  <a:srgbClr val="242424"/>
                </a:solidFill>
                <a:effectLst/>
                <a:latin typeface="inherit"/>
              </a:rPr>
              <a:t>- A safer place  </a:t>
            </a:r>
          </a:p>
          <a:p>
            <a:pPr algn="l" fontAlgn="base"/>
            <a:r>
              <a:rPr lang="en-GB" b="0" i="0" dirty="0">
                <a:solidFill>
                  <a:srgbClr val="242424"/>
                </a:solidFill>
                <a:effectLst/>
                <a:latin typeface="inherit"/>
              </a:rPr>
              <a:t>- A happier place  </a:t>
            </a:r>
          </a:p>
          <a:p>
            <a:pPr algn="l" fontAlgn="base"/>
            <a:r>
              <a:rPr lang="en-GB" b="0" i="0" dirty="0">
                <a:solidFill>
                  <a:srgbClr val="242424"/>
                </a:solidFill>
                <a:effectLst/>
                <a:latin typeface="inherit"/>
              </a:rPr>
              <a:t>- A place where everyone can grow and flourish  </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This is the kind of community we want to be — a compassionate community where we reflect God’s love through our actions, our relationships, and our decisions.</a:t>
            </a:r>
          </a:p>
          <a:p>
            <a:br>
              <a:rPr lang="en-GB" dirty="0"/>
            </a:br>
            <a:r>
              <a:rPr lang="en-GB" dirty="0"/>
              <a:t>We will be celebrating our vision statement in different ways: creating a song; art work – have you any ideas</a:t>
            </a:r>
          </a:p>
        </p:txBody>
      </p:sp>
      <p:sp>
        <p:nvSpPr>
          <p:cNvPr id="4" name="Slide Number Placeholder 3"/>
          <p:cNvSpPr>
            <a:spLocks noGrp="1"/>
          </p:cNvSpPr>
          <p:nvPr>
            <p:ph type="sldNum" sz="quarter" idx="5"/>
          </p:nvPr>
        </p:nvSpPr>
        <p:spPr/>
        <p:txBody>
          <a:bodyPr/>
          <a:lstStyle/>
          <a:p>
            <a:fld id="{8935CE11-1440-493E-A789-CA5423203357}" type="slidenum">
              <a:rPr lang="en-GB" smtClean="0"/>
              <a:t>9</a:t>
            </a:fld>
            <a:endParaRPr lang="en-GB"/>
          </a:p>
        </p:txBody>
      </p:sp>
    </p:spTree>
    <p:extLst>
      <p:ext uri="{BB962C8B-B14F-4D97-AF65-F5344CB8AC3E}">
        <p14:creationId xmlns:p14="http://schemas.microsoft.com/office/powerpoint/2010/main" val="3244920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Exciting opportunities ahead to explore and showcase our vision statement.</a:t>
            </a:r>
          </a:p>
          <a:p>
            <a:endParaRPr lang="en-GB" dirty="0"/>
          </a:p>
          <a:p>
            <a:r>
              <a:rPr lang="en-GB" dirty="0"/>
              <a:t>Have you any ideas? Let your spiritual ambassador or class teacher know.</a:t>
            </a:r>
          </a:p>
          <a:p>
            <a:endParaRPr lang="en-GB" dirty="0"/>
          </a:p>
          <a:p>
            <a:pPr algn="l" fontAlgn="base"/>
            <a:r>
              <a:rPr lang="en-GB" b="0" i="0" dirty="0">
                <a:solidFill>
                  <a:srgbClr val="242424"/>
                </a:solidFill>
                <a:effectLst/>
                <a:latin typeface="inherit"/>
              </a:rPr>
              <a:t>Reflection:  </a:t>
            </a:r>
          </a:p>
          <a:p>
            <a:pPr algn="l" fontAlgn="base"/>
            <a:r>
              <a:rPr lang="en-GB" b="0" i="0" dirty="0">
                <a:solidFill>
                  <a:srgbClr val="242424"/>
                </a:solidFill>
                <a:effectLst/>
                <a:latin typeface="inherit"/>
              </a:rPr>
              <a:t>Think of one way you can show love today.  </a:t>
            </a:r>
          </a:p>
          <a:p>
            <a:pPr algn="l" fontAlgn="base"/>
            <a:r>
              <a:rPr lang="en-GB" b="0" i="0" dirty="0">
                <a:solidFill>
                  <a:srgbClr val="242424"/>
                </a:solidFill>
                <a:effectLst/>
                <a:latin typeface="inherit"/>
              </a:rPr>
              <a:t>Maybe you can help someone.  </a:t>
            </a:r>
          </a:p>
          <a:p>
            <a:pPr algn="l" fontAlgn="base"/>
            <a:r>
              <a:rPr lang="en-GB" b="0" i="0" dirty="0">
                <a:solidFill>
                  <a:srgbClr val="242424"/>
                </a:solidFill>
                <a:effectLst/>
                <a:latin typeface="inherit"/>
              </a:rPr>
              <a:t>Maybe you can be brave and try your best.  </a:t>
            </a:r>
          </a:p>
          <a:p>
            <a:pPr algn="l" fontAlgn="base"/>
            <a:r>
              <a:rPr lang="en-GB" b="0" i="0" dirty="0">
                <a:solidFill>
                  <a:srgbClr val="242424"/>
                </a:solidFill>
                <a:effectLst/>
                <a:latin typeface="inherit"/>
              </a:rPr>
              <a:t>Maybe you can say something kind to yourself.  </a:t>
            </a:r>
          </a:p>
          <a:p>
            <a:pPr algn="l" fontAlgn="base"/>
            <a:r>
              <a:rPr lang="en-GB" b="0" i="0" dirty="0">
                <a:solidFill>
                  <a:srgbClr val="242424"/>
                </a:solidFill>
                <a:effectLst/>
                <a:latin typeface="inherit"/>
              </a:rPr>
              <a:t>Hold that idea in your mind.</a:t>
            </a:r>
          </a:p>
          <a:p>
            <a:pPr algn="l" fontAlgn="base"/>
            <a:br>
              <a:rPr lang="en-GB" b="0" i="0" dirty="0">
                <a:solidFill>
                  <a:srgbClr val="242424"/>
                </a:solidFill>
                <a:effectLst/>
                <a:latin typeface="inherit"/>
              </a:rPr>
            </a:br>
            <a:endParaRPr lang="en-GB" b="0" i="0" dirty="0">
              <a:solidFill>
                <a:srgbClr val="242424"/>
              </a:solidFill>
              <a:effectLst/>
              <a:latin typeface="inherit"/>
            </a:endParaRPr>
          </a:p>
          <a:p>
            <a:pPr algn="l" fontAlgn="base"/>
            <a:r>
              <a:rPr lang="en-GB" b="0" i="0" dirty="0">
                <a:solidFill>
                  <a:srgbClr val="242424"/>
                </a:solidFill>
                <a:effectLst/>
                <a:latin typeface="inherit"/>
              </a:rPr>
              <a:t>Optional Prayer:  </a:t>
            </a:r>
          </a:p>
          <a:p>
            <a:pPr algn="l" fontAlgn="base"/>
            <a:r>
              <a:rPr lang="en-GB" b="0" i="0" dirty="0">
                <a:solidFill>
                  <a:srgbClr val="242424"/>
                </a:solidFill>
                <a:effectLst/>
                <a:latin typeface="inherit"/>
              </a:rPr>
              <a:t>Dear God,  </a:t>
            </a:r>
          </a:p>
          <a:p>
            <a:pPr algn="l" fontAlgn="base"/>
            <a:r>
              <a:rPr lang="en-GB" b="0" i="0" dirty="0">
                <a:solidFill>
                  <a:srgbClr val="242424"/>
                </a:solidFill>
                <a:effectLst/>
                <a:latin typeface="inherit"/>
              </a:rPr>
              <a:t>Thank you that we are loved.  </a:t>
            </a:r>
          </a:p>
          <a:p>
            <a:pPr algn="l" fontAlgn="base"/>
            <a:r>
              <a:rPr lang="en-GB" b="0" i="0" dirty="0">
                <a:solidFill>
                  <a:srgbClr val="242424"/>
                </a:solidFill>
                <a:effectLst/>
                <a:latin typeface="inherit"/>
              </a:rPr>
              <a:t>Help us to love you,  </a:t>
            </a:r>
          </a:p>
          <a:p>
            <a:pPr algn="l" fontAlgn="base"/>
            <a:r>
              <a:rPr lang="en-GB" b="0" i="0" dirty="0">
                <a:solidFill>
                  <a:srgbClr val="242424"/>
                </a:solidFill>
                <a:effectLst/>
                <a:latin typeface="inherit"/>
              </a:rPr>
              <a:t>to love our neighbours,  </a:t>
            </a:r>
          </a:p>
          <a:p>
            <a:pPr algn="l" fontAlgn="base"/>
            <a:r>
              <a:rPr lang="en-GB" b="0" i="0" dirty="0">
                <a:solidFill>
                  <a:srgbClr val="242424"/>
                </a:solidFill>
                <a:effectLst/>
                <a:latin typeface="inherit"/>
              </a:rPr>
              <a:t>and to love ourselves.  </a:t>
            </a:r>
          </a:p>
          <a:p>
            <a:pPr algn="l" fontAlgn="base"/>
            <a:r>
              <a:rPr lang="en-GB" b="0" i="0" dirty="0">
                <a:solidFill>
                  <a:srgbClr val="242424"/>
                </a:solidFill>
                <a:effectLst/>
                <a:latin typeface="inherit"/>
              </a:rPr>
              <a:t>Help our school to be a place of kindness, courage, and compassion.  </a:t>
            </a:r>
          </a:p>
          <a:p>
            <a:pPr algn="l" fontAlgn="base"/>
            <a:r>
              <a:rPr lang="en-GB" b="0" i="0" dirty="0">
                <a:solidFill>
                  <a:srgbClr val="242424"/>
                </a:solidFill>
                <a:effectLst/>
                <a:latin typeface="inherit"/>
              </a:rPr>
              <a:t>Amen.</a:t>
            </a:r>
          </a:p>
          <a:p>
            <a:br>
              <a:rPr lang="en-GB" dirty="0"/>
            </a:br>
            <a:endParaRPr lang="en-GB" dirty="0"/>
          </a:p>
        </p:txBody>
      </p:sp>
      <p:sp>
        <p:nvSpPr>
          <p:cNvPr id="4" name="Slide Number Placeholder 3"/>
          <p:cNvSpPr>
            <a:spLocks noGrp="1"/>
          </p:cNvSpPr>
          <p:nvPr>
            <p:ph type="sldNum" sz="quarter" idx="5"/>
          </p:nvPr>
        </p:nvSpPr>
        <p:spPr/>
        <p:txBody>
          <a:bodyPr/>
          <a:lstStyle/>
          <a:p>
            <a:fld id="{8935CE11-1440-493E-A789-CA5423203357}" type="slidenum">
              <a:rPr lang="en-GB" smtClean="0"/>
              <a:t>10</a:t>
            </a:fld>
            <a:endParaRPr lang="en-GB"/>
          </a:p>
        </p:txBody>
      </p:sp>
    </p:spTree>
    <p:extLst>
      <p:ext uri="{BB962C8B-B14F-4D97-AF65-F5344CB8AC3E}">
        <p14:creationId xmlns:p14="http://schemas.microsoft.com/office/powerpoint/2010/main" val="428049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D49C5-F8CD-0B74-E7F1-458FE8DAAC4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B3C55F3-DA4A-E22E-4A78-515EDB75BD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66A9CAD-1EA4-BFEF-952F-548BF00B135B}"/>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5" name="Footer Placeholder 4">
            <a:extLst>
              <a:ext uri="{FF2B5EF4-FFF2-40B4-BE49-F238E27FC236}">
                <a16:creationId xmlns:a16="http://schemas.microsoft.com/office/drawing/2014/main" id="{6692ED35-9531-3012-D4C4-AF72D80544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8D3A66-D668-CA3E-301B-9125566BC2ED}"/>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3477268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97275-13C7-66E2-6A88-5018D66C1AF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228E622-5D3E-C5CD-818B-AFB86C67912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63E6A44-44F8-62F7-4CD4-8AB12B7372D5}"/>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5" name="Footer Placeholder 4">
            <a:extLst>
              <a:ext uri="{FF2B5EF4-FFF2-40B4-BE49-F238E27FC236}">
                <a16:creationId xmlns:a16="http://schemas.microsoft.com/office/drawing/2014/main" id="{2F4E9090-9E93-C289-AA3E-34164158FC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63E621-2845-D42C-550A-2D753BA87D2A}"/>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3003222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73634-C400-7E41-4968-B2697DA84D7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44219F8-716A-857D-6545-A49DB990D76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FDB39DD-8040-AB8B-ABA2-D5CE7B21B307}"/>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5" name="Footer Placeholder 4">
            <a:extLst>
              <a:ext uri="{FF2B5EF4-FFF2-40B4-BE49-F238E27FC236}">
                <a16:creationId xmlns:a16="http://schemas.microsoft.com/office/drawing/2014/main" id="{A07DF832-D48D-83FF-DF2F-806E529D4D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32AF38-0BAF-5422-4B23-310CF975F9EA}"/>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2714307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A58A4-2A56-BC24-BAF7-9D54AC5A437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F9D99BB-A0A1-5E43-5941-56D49E1A128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84EE13A-CFC6-2C57-2DEA-87BFD7C2ED3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C5636FB-3DC4-7D9C-9D6F-55AC8EC7BA7F}"/>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6" name="Footer Placeholder 5">
            <a:extLst>
              <a:ext uri="{FF2B5EF4-FFF2-40B4-BE49-F238E27FC236}">
                <a16:creationId xmlns:a16="http://schemas.microsoft.com/office/drawing/2014/main" id="{BE6EA73E-53A6-DC14-B327-D05F4817B6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5F68AC-0DBC-5CB4-EBDC-80B649698B4C}"/>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449445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3D604-A1A6-5D3B-D30E-BE67E7E33AA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D9F1CE5-857D-EFEA-B1A5-AD87E00A92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88D3EBF-51D2-09E8-33BA-67019DDD1B0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611E304-9E81-E3C0-A173-1BE9B4BB11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D70E3D-DD15-F9C7-93D8-F52E088798D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0FE179A-0CEA-DA5D-C94E-A60EF87EDEB1}"/>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8" name="Footer Placeholder 7">
            <a:extLst>
              <a:ext uri="{FF2B5EF4-FFF2-40B4-BE49-F238E27FC236}">
                <a16:creationId xmlns:a16="http://schemas.microsoft.com/office/drawing/2014/main" id="{8C429A2E-F3A4-8238-738D-A061F1A7074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758865-101D-4269-8D84-F1425D5A7DA1}"/>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1018518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1E87A-F242-6B08-E18C-15D993E3EF7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11A0E3BB-4D9F-40D2-AAD0-AB558FD27525}"/>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4" name="Footer Placeholder 3">
            <a:extLst>
              <a:ext uri="{FF2B5EF4-FFF2-40B4-BE49-F238E27FC236}">
                <a16:creationId xmlns:a16="http://schemas.microsoft.com/office/drawing/2014/main" id="{B1CBA22C-825E-106C-1486-59171B77059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DCBACC6-0095-4DC0-31DE-A9230D9EE4CB}"/>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128571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CE2973-9E75-9671-E07D-E4A58E71B272}"/>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3" name="Footer Placeholder 2">
            <a:extLst>
              <a:ext uri="{FF2B5EF4-FFF2-40B4-BE49-F238E27FC236}">
                <a16:creationId xmlns:a16="http://schemas.microsoft.com/office/drawing/2014/main" id="{8ED083E8-11F6-EB9A-60DF-31611FB49F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78BEBE-A022-A1F8-C69A-EF46CB00564B}"/>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463621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F2FF3-F577-ABE8-6EA5-C66A80B25E5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97A3AA6-E805-1063-0F9D-E3EA1E72D5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C841A9C-1DD5-948F-03B5-34644FAB15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53C5745-AA81-63FD-5761-10BA7F1E303C}"/>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6" name="Footer Placeholder 5">
            <a:extLst>
              <a:ext uri="{FF2B5EF4-FFF2-40B4-BE49-F238E27FC236}">
                <a16:creationId xmlns:a16="http://schemas.microsoft.com/office/drawing/2014/main" id="{A1FEB473-D742-0FFC-2841-66979AB843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6414B0-A006-F313-B445-3AF3A2CA6AA9}"/>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4167646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8779C-4CA2-4B1F-6F49-FFFA629EBD1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116DB21-2B28-2D70-FCD6-F88CEE45F7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3A9BE5-FB78-BEAD-C869-B517C7367A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D8D75F4-9B0D-CFFC-22C8-0CCDC3745A1E}"/>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6" name="Footer Placeholder 5">
            <a:extLst>
              <a:ext uri="{FF2B5EF4-FFF2-40B4-BE49-F238E27FC236}">
                <a16:creationId xmlns:a16="http://schemas.microsoft.com/office/drawing/2014/main" id="{0DE8B80F-111D-294A-8E7D-B4A427301E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632F6D-C3A3-3FDA-B82D-43751F3A66B1}"/>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1497940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3EB27-A454-9B4D-697A-984745AED8C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A5CADFB-FF49-8AFB-1633-2425560020F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7234C66-2F36-9B2B-0570-61B1AC8F6F54}"/>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5" name="Footer Placeholder 4">
            <a:extLst>
              <a:ext uri="{FF2B5EF4-FFF2-40B4-BE49-F238E27FC236}">
                <a16:creationId xmlns:a16="http://schemas.microsoft.com/office/drawing/2014/main" id="{936725C0-5D53-B57E-8188-19448F8C65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E77708-BAC6-C5BC-8C9D-1EA3AD4DEEB4}"/>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3386551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066F13-990B-6417-BBBC-3B90A3EA2FD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15F93FC-E3BE-AF5C-833F-AB8EC2CB3CF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5D8F62-B7CD-CDFC-104F-AA3ECADFCEA3}"/>
              </a:ext>
            </a:extLst>
          </p:cNvPr>
          <p:cNvSpPr>
            <a:spLocks noGrp="1"/>
          </p:cNvSpPr>
          <p:nvPr>
            <p:ph type="dt" sz="half" idx="10"/>
          </p:nvPr>
        </p:nvSpPr>
        <p:spPr/>
        <p:txBody>
          <a:bodyPr/>
          <a:lstStyle/>
          <a:p>
            <a:fld id="{560338F7-9256-4F90-BF02-BDF5E5C63771}" type="datetimeFigureOut">
              <a:rPr lang="en-GB" smtClean="0"/>
              <a:t>13/04/2026</a:t>
            </a:fld>
            <a:endParaRPr lang="en-GB"/>
          </a:p>
        </p:txBody>
      </p:sp>
      <p:sp>
        <p:nvSpPr>
          <p:cNvPr id="5" name="Footer Placeholder 4">
            <a:extLst>
              <a:ext uri="{FF2B5EF4-FFF2-40B4-BE49-F238E27FC236}">
                <a16:creationId xmlns:a16="http://schemas.microsoft.com/office/drawing/2014/main" id="{F5750CEB-309F-0AFD-11B0-4DCB3CCB43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C35987-8D82-6CD1-3F7C-C299B586086F}"/>
              </a:ext>
            </a:extLst>
          </p:cNvPr>
          <p:cNvSpPr>
            <a:spLocks noGrp="1"/>
          </p:cNvSpPr>
          <p:nvPr>
            <p:ph type="sldNum" sz="quarter" idx="12"/>
          </p:nvPr>
        </p:nvSpPr>
        <p:spPr/>
        <p:txBody>
          <a:bodyPr/>
          <a:lstStyle/>
          <a:p>
            <a:fld id="{9ACB4640-4B69-4595-9BDC-12B8B44B90A5}" type="slidenum">
              <a:rPr lang="en-GB" smtClean="0"/>
              <a:t>‹#›</a:t>
            </a:fld>
            <a:endParaRPr lang="en-GB"/>
          </a:p>
        </p:txBody>
      </p:sp>
    </p:spTree>
    <p:extLst>
      <p:ext uri="{BB962C8B-B14F-4D97-AF65-F5344CB8AC3E}">
        <p14:creationId xmlns:p14="http://schemas.microsoft.com/office/powerpoint/2010/main" val="36899465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24442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58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B111C5-D9CB-F3E6-EFCC-A388ACD99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DDCFBD19-D7E1-2348-3EC7-6B39F8BECF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DFA674-D8A1-99E9-338D-3977511558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60338F7-9256-4F90-BF02-BDF5E5C63771}" type="datetimeFigureOut">
              <a:rPr lang="en-GB" smtClean="0"/>
              <a:t>13/04/2026</a:t>
            </a:fld>
            <a:endParaRPr lang="en-GB"/>
          </a:p>
        </p:txBody>
      </p:sp>
      <p:sp>
        <p:nvSpPr>
          <p:cNvPr id="5" name="Footer Placeholder 4">
            <a:extLst>
              <a:ext uri="{FF2B5EF4-FFF2-40B4-BE49-F238E27FC236}">
                <a16:creationId xmlns:a16="http://schemas.microsoft.com/office/drawing/2014/main" id="{3735F0A1-46FE-ED04-A59D-D131005F4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F1066A1-8261-22C7-4045-0B381343E1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ACB4640-4B69-4595-9BDC-12B8B44B90A5}" type="slidenum">
              <a:rPr lang="en-GB" smtClean="0"/>
              <a:t>‹#›</a:t>
            </a:fld>
            <a:endParaRPr lang="en-GB"/>
          </a:p>
        </p:txBody>
      </p:sp>
    </p:spTree>
    <p:extLst>
      <p:ext uri="{BB962C8B-B14F-4D97-AF65-F5344CB8AC3E}">
        <p14:creationId xmlns:p14="http://schemas.microsoft.com/office/powerpoint/2010/main" val="3706832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comments" Target="../comments/commen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8000"/>
            <a:lum/>
          </a:blip>
          <a:srcRect/>
          <a:stretch>
            <a:fillRect t="-13000" b="-13000"/>
          </a:stretch>
        </a:blipFill>
        <a:effectLst/>
      </p:bgPr>
    </p:bg>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415611" y="992767"/>
            <a:ext cx="11360800" cy="2736800"/>
          </a:xfrm>
          <a:prstGeom prst="rect">
            <a:avLst/>
          </a:prstGeom>
        </p:spPr>
        <p:txBody>
          <a:bodyPr spcFirstLastPara="1" vert="horz" wrap="square" lIns="121900" tIns="121900" rIns="121900" bIns="121900" rtlCol="0" anchor="b" anchorCtr="0">
            <a:normAutofit/>
          </a:bodyPr>
          <a:lstStyle/>
          <a:p>
            <a:pPr>
              <a:spcBef>
                <a:spcPts val="0"/>
              </a:spcBef>
            </a:pPr>
            <a:r>
              <a:rPr lang="en-GB"/>
              <a:t>Welcome back</a:t>
            </a:r>
            <a:endParaRPr/>
          </a:p>
        </p:txBody>
      </p:sp>
      <p:sp>
        <p:nvSpPr>
          <p:cNvPr id="55" name="Google Shape;55;p13"/>
          <p:cNvSpPr txBox="1">
            <a:spLocks noGrp="1"/>
          </p:cNvSpPr>
          <p:nvPr>
            <p:ph type="subTitle" idx="1"/>
          </p:nvPr>
        </p:nvSpPr>
        <p:spPr>
          <a:xfrm>
            <a:off x="415600" y="3778833"/>
            <a:ext cx="11360800" cy="1056800"/>
          </a:xfrm>
          <a:prstGeom prst="rect">
            <a:avLst/>
          </a:prstGeom>
        </p:spPr>
        <p:txBody>
          <a:bodyPr spcFirstLastPara="1" vert="horz" wrap="square" lIns="121900" tIns="121900" rIns="121900" bIns="121900" rtlCol="0" anchor="t" anchorCtr="0">
            <a:normAutofit/>
          </a:bodyPr>
          <a:lstStyle/>
          <a:p>
            <a:pPr>
              <a:spcBef>
                <a:spcPts val="0"/>
              </a:spcBef>
            </a:pPr>
            <a:r>
              <a:rPr lang="en-GB"/>
              <a:t>Summer 1 </a:t>
            </a:r>
            <a:endParaRPr/>
          </a:p>
        </p:txBody>
      </p:sp>
      <p:pic>
        <p:nvPicPr>
          <p:cNvPr id="1026" name="Picture 2">
            <a:extLst>
              <a:ext uri="{FF2B5EF4-FFF2-40B4-BE49-F238E27FC236}">
                <a16:creationId xmlns:a16="http://schemas.microsoft.com/office/drawing/2014/main" id="{750C8697-A2E3-4AB5-463C-D751F8110D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8225" y="4307233"/>
            <a:ext cx="2495550" cy="2415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92FEC6C-344A-AE8E-D843-91DF0192B8A4}"/>
              </a:ext>
            </a:extLst>
          </p:cNvPr>
          <p:cNvSpPr txBox="1"/>
          <p:nvPr/>
        </p:nvSpPr>
        <p:spPr>
          <a:xfrm>
            <a:off x="3046810" y="3244334"/>
            <a:ext cx="6093618" cy="369332"/>
          </a:xfrm>
          <a:prstGeom prst="rect">
            <a:avLst/>
          </a:prstGeom>
          <a:noFill/>
        </p:spPr>
        <p:txBody>
          <a:bodyPr wrap="square">
            <a:spAutoFit/>
          </a:bodyPr>
          <a:lstStyle/>
          <a:p>
            <a:r>
              <a:rPr lang="en-GB" b="0" dirty="0">
                <a:effectLst/>
              </a:rPr>
              <a:t> </a:t>
            </a:r>
            <a:endParaRPr lang="en-GB" dirty="0"/>
          </a:p>
        </p:txBody>
      </p:sp>
      <p:sp>
        <p:nvSpPr>
          <p:cNvPr id="5" name="TextBox 4">
            <a:extLst>
              <a:ext uri="{FF2B5EF4-FFF2-40B4-BE49-F238E27FC236}">
                <a16:creationId xmlns:a16="http://schemas.microsoft.com/office/drawing/2014/main" id="{DC138ECB-8A46-44E5-F028-B2BEA9517859}"/>
              </a:ext>
            </a:extLst>
          </p:cNvPr>
          <p:cNvSpPr txBox="1"/>
          <p:nvPr/>
        </p:nvSpPr>
        <p:spPr>
          <a:xfrm>
            <a:off x="3046810" y="3244334"/>
            <a:ext cx="6093618" cy="369332"/>
          </a:xfrm>
          <a:prstGeom prst="rect">
            <a:avLst/>
          </a:prstGeom>
          <a:noFill/>
        </p:spPr>
        <p:txBody>
          <a:bodyPr wrap="square">
            <a:spAutoFit/>
          </a:bodyPr>
          <a:lstStyle/>
          <a:p>
            <a:r>
              <a:rPr lang="en-GB" b="0" dirty="0">
                <a:effectLst/>
              </a:rPr>
              <a:t> </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8000"/>
            <a:lum/>
          </a:blip>
          <a:srcRect/>
          <a:stretch>
            <a:fillRect t="-107000" b="-107000"/>
          </a:stretch>
        </a:blipFill>
        <a:effectLst/>
      </p:bgPr>
    </p:bg>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1774826" y="404814"/>
            <a:ext cx="8569325"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buNone/>
              <a:defRPr/>
            </a:pPr>
            <a:r>
              <a:rPr lang="en-GB" altLang="en-US" sz="6000" dirty="0">
                <a:solidFill>
                  <a:srgbClr val="000000"/>
                </a:solidFill>
                <a:latin typeface="Sassoon Primary Std" panose="020B0503020103030203" pitchFamily="34" charset="0"/>
              </a:rPr>
              <a:t>This is the day that the Lord has made</a:t>
            </a:r>
          </a:p>
          <a:p>
            <a:pPr algn="ctr" fontAlgn="base">
              <a:spcBef>
                <a:spcPct val="50000"/>
              </a:spcBef>
              <a:spcAft>
                <a:spcPct val="0"/>
              </a:spcAft>
              <a:buNone/>
              <a:defRPr/>
            </a:pPr>
            <a:endParaRPr lang="en-GB" altLang="en-US" sz="6000" dirty="0">
              <a:solidFill>
                <a:srgbClr val="000000"/>
              </a:solidFill>
              <a:latin typeface="Sassoon Primary Std" panose="020B0503020103030203" pitchFamily="34" charset="0"/>
            </a:endParaRPr>
          </a:p>
          <a:p>
            <a:pPr algn="ctr" fontAlgn="base">
              <a:spcBef>
                <a:spcPct val="50000"/>
              </a:spcBef>
              <a:spcAft>
                <a:spcPct val="0"/>
              </a:spcAft>
              <a:buNone/>
              <a:defRPr/>
            </a:pPr>
            <a:r>
              <a:rPr lang="en-GB" altLang="en-US" sz="6000" i="1" dirty="0">
                <a:solidFill>
                  <a:srgbClr val="000000"/>
                </a:solidFill>
                <a:latin typeface="Sassoon Primary Std" panose="020B0503020103030203" pitchFamily="34" charset="0"/>
              </a:rPr>
              <a:t>Let us rejoice and be glad in it</a:t>
            </a:r>
          </a:p>
        </p:txBody>
      </p:sp>
    </p:spTree>
    <p:extLst>
      <p:ext uri="{BB962C8B-B14F-4D97-AF65-F5344CB8AC3E}">
        <p14:creationId xmlns:p14="http://schemas.microsoft.com/office/powerpoint/2010/main" val="281901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415600" y="593367"/>
            <a:ext cx="11360800" cy="763600"/>
          </a:xfrm>
          <a:prstGeom prst="rect">
            <a:avLst/>
          </a:prstGeom>
        </p:spPr>
        <p:txBody>
          <a:bodyPr spcFirstLastPara="1" vert="horz" wrap="square" lIns="121900" tIns="121900" rIns="121900" bIns="121900" rtlCol="0" anchor="t" anchorCtr="0">
            <a:noAutofit/>
          </a:bodyPr>
          <a:lstStyle/>
          <a:p>
            <a:pPr algn="ctr"/>
            <a:r>
              <a:rPr lang="en-GB" sz="4800" dirty="0">
                <a:latin typeface="AngelToes" panose="02000603000000000000" pitchFamily="2" charset="0"/>
                <a:ea typeface="AngelToes" panose="02000603000000000000" pitchFamily="2" charset="0"/>
              </a:rPr>
              <a:t>Our new vision statement</a:t>
            </a:r>
            <a:endParaRPr sz="4800" dirty="0">
              <a:latin typeface="AngelToes" panose="02000603000000000000" pitchFamily="2" charset="0"/>
              <a:ea typeface="AngelToes" panose="02000603000000000000" pitchFamily="2" charset="0"/>
            </a:endParaRPr>
          </a:p>
        </p:txBody>
      </p:sp>
      <p:sp>
        <p:nvSpPr>
          <p:cNvPr id="85" name="Google Shape;85;p17"/>
          <p:cNvSpPr txBox="1">
            <a:spLocks noGrp="1"/>
          </p:cNvSpPr>
          <p:nvPr>
            <p:ph type="body" idx="1"/>
          </p:nvPr>
        </p:nvSpPr>
        <p:spPr>
          <a:xfrm>
            <a:off x="415600" y="1536633"/>
            <a:ext cx="11360800" cy="4555200"/>
          </a:xfrm>
          <a:prstGeom prst="rect">
            <a:avLst/>
          </a:prstGeom>
        </p:spPr>
        <p:txBody>
          <a:bodyPr spcFirstLastPara="1" vert="horz" wrap="square" lIns="121900" tIns="121900" rIns="121900" bIns="121900" rtlCol="0" anchor="t" anchorCtr="0">
            <a:normAutofit/>
          </a:bodyPr>
          <a:lstStyle/>
          <a:p>
            <a:pPr marL="0" indent="0">
              <a:spcAft>
                <a:spcPts val="1600"/>
              </a:spcAft>
              <a:buNone/>
            </a:pPr>
            <a:endParaRPr dirty="0"/>
          </a:p>
        </p:txBody>
      </p:sp>
      <p:pic>
        <p:nvPicPr>
          <p:cNvPr id="2" name="Picture 1" descr="A red heart with black text&#10;&#10;AI-generated content may be incorrect.">
            <a:extLst>
              <a:ext uri="{FF2B5EF4-FFF2-40B4-BE49-F238E27FC236}">
                <a16:creationId xmlns:a16="http://schemas.microsoft.com/office/drawing/2014/main" id="{6285E881-3B40-27BF-BB9F-9F600EA0E0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5251" y="2111629"/>
            <a:ext cx="9183381" cy="438211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5095C-C384-5205-2ABF-A28FF32F921A}"/>
              </a:ext>
            </a:extLst>
          </p:cNvPr>
          <p:cNvSpPr>
            <a:spLocks noGrp="1"/>
          </p:cNvSpPr>
          <p:nvPr>
            <p:ph type="ctrTitle"/>
          </p:nvPr>
        </p:nvSpPr>
        <p:spPr>
          <a:xfrm>
            <a:off x="1524000" y="186302"/>
            <a:ext cx="9144000" cy="1099573"/>
          </a:xfrm>
        </p:spPr>
        <p:txBody>
          <a:bodyPr/>
          <a:lstStyle/>
          <a:p>
            <a:r>
              <a:rPr lang="en-GB" dirty="0"/>
              <a:t>Our Vision Statement</a:t>
            </a:r>
          </a:p>
        </p:txBody>
      </p:sp>
      <p:sp>
        <p:nvSpPr>
          <p:cNvPr id="3" name="Subtitle 2">
            <a:extLst>
              <a:ext uri="{FF2B5EF4-FFF2-40B4-BE49-F238E27FC236}">
                <a16:creationId xmlns:a16="http://schemas.microsoft.com/office/drawing/2014/main" id="{81C52E82-9174-2E17-51DD-A6193F551F1B}"/>
              </a:ext>
            </a:extLst>
          </p:cNvPr>
          <p:cNvSpPr>
            <a:spLocks noGrp="1"/>
          </p:cNvSpPr>
          <p:nvPr>
            <p:ph type="subTitle" idx="1"/>
          </p:nvPr>
        </p:nvSpPr>
        <p:spPr>
          <a:xfrm>
            <a:off x="1524000" y="2271713"/>
            <a:ext cx="9348788" cy="3929062"/>
          </a:xfrm>
        </p:spPr>
        <p:txBody>
          <a:bodyPr>
            <a:normAutofit/>
          </a:bodyPr>
          <a:lstStyle/>
          <a:p>
            <a:r>
              <a:rPr lang="en-GB" sz="3200" dirty="0"/>
              <a:t>Luke 10:27</a:t>
            </a:r>
          </a:p>
          <a:p>
            <a:endParaRPr lang="en-GB" sz="3200" dirty="0">
              <a:latin typeface="AngelToes" panose="02000603000000000000" pitchFamily="2" charset="0"/>
              <a:ea typeface="AngelToes" panose="02000603000000000000" pitchFamily="2" charset="0"/>
            </a:endParaRPr>
          </a:p>
          <a:p>
            <a:r>
              <a:rPr lang="en-GB" sz="4800" dirty="0">
                <a:latin typeface="AngelToes" panose="02000603000000000000" pitchFamily="2" charset="0"/>
                <a:ea typeface="AngelToes" panose="02000603000000000000" pitchFamily="2" charset="0"/>
              </a:rPr>
              <a:t>Love God, Love Your Neighbour, Love Yourself</a:t>
            </a:r>
          </a:p>
        </p:txBody>
      </p:sp>
    </p:spTree>
    <p:extLst>
      <p:ext uri="{BB962C8B-B14F-4D97-AF65-F5344CB8AC3E}">
        <p14:creationId xmlns:p14="http://schemas.microsoft.com/office/powerpoint/2010/main" val="455186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3EB19-9681-BC61-E0D7-192925568648}"/>
              </a:ext>
            </a:extLst>
          </p:cNvPr>
          <p:cNvSpPr>
            <a:spLocks noGrp="1"/>
          </p:cNvSpPr>
          <p:nvPr>
            <p:ph type="title"/>
          </p:nvPr>
        </p:nvSpPr>
        <p:spPr>
          <a:xfrm>
            <a:off x="2900362" y="950914"/>
            <a:ext cx="6391276" cy="2192338"/>
          </a:xfrm>
        </p:spPr>
        <p:txBody>
          <a:bodyPr>
            <a:normAutofit/>
          </a:bodyPr>
          <a:lstStyle/>
          <a:p>
            <a:pPr algn="ctr"/>
            <a:r>
              <a:rPr lang="en-GB" sz="9600" b="1" dirty="0">
                <a:latin typeface="AngelToes" panose="02000603000000000000" pitchFamily="2" charset="0"/>
                <a:ea typeface="AngelToes" panose="02000603000000000000" pitchFamily="2" charset="0"/>
              </a:rPr>
              <a:t>Love God</a:t>
            </a:r>
            <a:endParaRPr lang="en-GB" sz="9600" b="1" dirty="0"/>
          </a:p>
        </p:txBody>
      </p:sp>
      <p:sp>
        <p:nvSpPr>
          <p:cNvPr id="4" name="Flowchart: Punched Tape 3">
            <a:extLst>
              <a:ext uri="{FF2B5EF4-FFF2-40B4-BE49-F238E27FC236}">
                <a16:creationId xmlns:a16="http://schemas.microsoft.com/office/drawing/2014/main" id="{8C800C96-156D-8FC7-8B7F-0DA2BE5C779B}"/>
              </a:ext>
            </a:extLst>
          </p:cNvPr>
          <p:cNvSpPr/>
          <p:nvPr/>
        </p:nvSpPr>
        <p:spPr>
          <a:xfrm>
            <a:off x="838200" y="3014663"/>
            <a:ext cx="10948988" cy="2228850"/>
          </a:xfrm>
          <a:prstGeom prst="flowChartPunchedTap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latin typeface="AngelToes" panose="02000603000000000000" pitchFamily="2" charset="0"/>
                <a:ea typeface="AngelToes" panose="02000603000000000000" pitchFamily="2" charset="0"/>
              </a:rPr>
              <a:t>What could this mean?</a:t>
            </a:r>
          </a:p>
        </p:txBody>
      </p:sp>
    </p:spTree>
    <p:extLst>
      <p:ext uri="{BB962C8B-B14F-4D97-AF65-F5344CB8AC3E}">
        <p14:creationId xmlns:p14="http://schemas.microsoft.com/office/powerpoint/2010/main" val="1950868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3EB19-9681-BC61-E0D7-192925568648}"/>
              </a:ext>
            </a:extLst>
          </p:cNvPr>
          <p:cNvSpPr>
            <a:spLocks noGrp="1"/>
          </p:cNvSpPr>
          <p:nvPr>
            <p:ph type="title"/>
          </p:nvPr>
        </p:nvSpPr>
        <p:spPr>
          <a:xfrm>
            <a:off x="404812" y="950914"/>
            <a:ext cx="11382376" cy="2192338"/>
          </a:xfrm>
        </p:spPr>
        <p:txBody>
          <a:bodyPr>
            <a:normAutofit/>
          </a:bodyPr>
          <a:lstStyle/>
          <a:p>
            <a:pPr algn="ctr"/>
            <a:r>
              <a:rPr lang="en-GB" sz="9600" b="1" dirty="0">
                <a:latin typeface="AngelToes" panose="02000603000000000000" pitchFamily="2" charset="0"/>
                <a:ea typeface="AngelToes" panose="02000603000000000000" pitchFamily="2" charset="0"/>
              </a:rPr>
              <a:t>Love Your Neighbour</a:t>
            </a:r>
            <a:endParaRPr lang="en-GB" sz="9600" b="1" dirty="0"/>
          </a:p>
        </p:txBody>
      </p:sp>
      <p:sp>
        <p:nvSpPr>
          <p:cNvPr id="4" name="Flowchart: Punched Tape 3">
            <a:extLst>
              <a:ext uri="{FF2B5EF4-FFF2-40B4-BE49-F238E27FC236}">
                <a16:creationId xmlns:a16="http://schemas.microsoft.com/office/drawing/2014/main" id="{8C800C96-156D-8FC7-8B7F-0DA2BE5C779B}"/>
              </a:ext>
            </a:extLst>
          </p:cNvPr>
          <p:cNvSpPr/>
          <p:nvPr/>
        </p:nvSpPr>
        <p:spPr>
          <a:xfrm>
            <a:off x="838200" y="3014663"/>
            <a:ext cx="10948988" cy="2228850"/>
          </a:xfrm>
          <a:prstGeom prst="flowChartPunchedTap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latin typeface="AngelToes" panose="02000603000000000000" pitchFamily="2" charset="0"/>
                <a:ea typeface="AngelToes" panose="02000603000000000000" pitchFamily="2" charset="0"/>
              </a:rPr>
              <a:t>What could this mean?</a:t>
            </a:r>
          </a:p>
        </p:txBody>
      </p:sp>
    </p:spTree>
    <p:extLst>
      <p:ext uri="{BB962C8B-B14F-4D97-AF65-F5344CB8AC3E}">
        <p14:creationId xmlns:p14="http://schemas.microsoft.com/office/powerpoint/2010/main" val="1028900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cartoon of a person and a donkey&#10;&#10;AI-generated content may be incorrect.">
            <a:extLst>
              <a:ext uri="{FF2B5EF4-FFF2-40B4-BE49-F238E27FC236}">
                <a16:creationId xmlns:a16="http://schemas.microsoft.com/office/drawing/2014/main" id="{B18F1C2E-5BDC-82DA-B714-017305ACC039}"/>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85950" y="740181"/>
            <a:ext cx="8420100" cy="5377638"/>
          </a:xfrm>
        </p:spPr>
      </p:pic>
    </p:spTree>
    <p:extLst>
      <p:ext uri="{BB962C8B-B14F-4D97-AF65-F5344CB8AC3E}">
        <p14:creationId xmlns:p14="http://schemas.microsoft.com/office/powerpoint/2010/main" val="1477509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3EB19-9681-BC61-E0D7-192925568648}"/>
              </a:ext>
            </a:extLst>
          </p:cNvPr>
          <p:cNvSpPr>
            <a:spLocks noGrp="1"/>
          </p:cNvSpPr>
          <p:nvPr>
            <p:ph type="title"/>
          </p:nvPr>
        </p:nvSpPr>
        <p:spPr>
          <a:xfrm>
            <a:off x="2900362" y="950914"/>
            <a:ext cx="6391276" cy="2192338"/>
          </a:xfrm>
        </p:spPr>
        <p:txBody>
          <a:bodyPr>
            <a:normAutofit fontScale="90000"/>
          </a:bodyPr>
          <a:lstStyle/>
          <a:p>
            <a:pPr algn="ctr"/>
            <a:r>
              <a:rPr lang="en-GB" sz="9600" b="1" dirty="0">
                <a:latin typeface="AngelToes" panose="02000603000000000000" pitchFamily="2" charset="0"/>
                <a:ea typeface="AngelToes" panose="02000603000000000000" pitchFamily="2" charset="0"/>
              </a:rPr>
              <a:t>Love Yourself</a:t>
            </a:r>
            <a:endParaRPr lang="en-GB" sz="9600" b="1" dirty="0"/>
          </a:p>
        </p:txBody>
      </p:sp>
      <p:sp>
        <p:nvSpPr>
          <p:cNvPr id="4" name="Flowchart: Punched Tape 3">
            <a:extLst>
              <a:ext uri="{FF2B5EF4-FFF2-40B4-BE49-F238E27FC236}">
                <a16:creationId xmlns:a16="http://schemas.microsoft.com/office/drawing/2014/main" id="{8C800C96-156D-8FC7-8B7F-0DA2BE5C779B}"/>
              </a:ext>
            </a:extLst>
          </p:cNvPr>
          <p:cNvSpPr/>
          <p:nvPr/>
        </p:nvSpPr>
        <p:spPr>
          <a:xfrm>
            <a:off x="838200" y="3014663"/>
            <a:ext cx="10948988" cy="2228850"/>
          </a:xfrm>
          <a:prstGeom prst="flowChartPunchedTap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latin typeface="AngelToes" panose="02000603000000000000" pitchFamily="2" charset="0"/>
                <a:ea typeface="AngelToes" panose="02000603000000000000" pitchFamily="2" charset="0"/>
              </a:rPr>
              <a:t>What could this mean?</a:t>
            </a:r>
          </a:p>
        </p:txBody>
      </p:sp>
    </p:spTree>
    <p:extLst>
      <p:ext uri="{BB962C8B-B14F-4D97-AF65-F5344CB8AC3E}">
        <p14:creationId xmlns:p14="http://schemas.microsoft.com/office/powerpoint/2010/main" val="3090757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C701A-F2F0-E7CD-1D3F-B2F65E537601}"/>
              </a:ext>
            </a:extLst>
          </p:cNvPr>
          <p:cNvSpPr>
            <a:spLocks noGrp="1"/>
          </p:cNvSpPr>
          <p:nvPr>
            <p:ph type="title"/>
          </p:nvPr>
        </p:nvSpPr>
        <p:spPr/>
        <p:txBody>
          <a:bodyPr/>
          <a:lstStyle/>
          <a:p>
            <a:r>
              <a:rPr lang="en-GB" dirty="0"/>
              <a:t>Exciting Times Ahead</a:t>
            </a:r>
          </a:p>
        </p:txBody>
      </p:sp>
      <p:sp>
        <p:nvSpPr>
          <p:cNvPr id="3" name="Content Placeholder 2">
            <a:extLst>
              <a:ext uri="{FF2B5EF4-FFF2-40B4-BE49-F238E27FC236}">
                <a16:creationId xmlns:a16="http://schemas.microsoft.com/office/drawing/2014/main" id="{7FB8D14F-C63F-CCB8-F222-8F5899855401}"/>
              </a:ext>
            </a:extLst>
          </p:cNvPr>
          <p:cNvSpPr>
            <a:spLocks noGrp="1"/>
          </p:cNvSpPr>
          <p:nvPr>
            <p:ph idx="1"/>
          </p:nvPr>
        </p:nvSpPr>
        <p:spPr/>
        <p:txBody>
          <a:bodyPr/>
          <a:lstStyle/>
          <a:p>
            <a:pPr marL="0" indent="0">
              <a:buNone/>
            </a:pPr>
            <a:r>
              <a:rPr lang="en-GB" dirty="0"/>
              <a:t>We have lots of exciting projects planned for you to help us to remember and celebrate this important message from the Bible</a:t>
            </a:r>
          </a:p>
        </p:txBody>
      </p:sp>
      <p:sp>
        <p:nvSpPr>
          <p:cNvPr id="4" name="Flowchart: Punched Tape 3">
            <a:extLst>
              <a:ext uri="{FF2B5EF4-FFF2-40B4-BE49-F238E27FC236}">
                <a16:creationId xmlns:a16="http://schemas.microsoft.com/office/drawing/2014/main" id="{E413FBB8-6ADF-C9A9-A6B2-2DF0A7EF3816}"/>
              </a:ext>
            </a:extLst>
          </p:cNvPr>
          <p:cNvSpPr/>
          <p:nvPr/>
        </p:nvSpPr>
        <p:spPr>
          <a:xfrm>
            <a:off x="838200" y="3014663"/>
            <a:ext cx="2747963" cy="2228850"/>
          </a:xfrm>
          <a:prstGeom prst="flowChartPunchedTap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Create a school song</a:t>
            </a:r>
          </a:p>
        </p:txBody>
      </p:sp>
      <p:sp>
        <p:nvSpPr>
          <p:cNvPr id="5" name="Flowchart: Punched Tape 4">
            <a:extLst>
              <a:ext uri="{FF2B5EF4-FFF2-40B4-BE49-F238E27FC236}">
                <a16:creationId xmlns:a16="http://schemas.microsoft.com/office/drawing/2014/main" id="{6F1F7F57-820A-4E79-6422-F7992D23756F}"/>
              </a:ext>
            </a:extLst>
          </p:cNvPr>
          <p:cNvSpPr/>
          <p:nvPr/>
        </p:nvSpPr>
        <p:spPr>
          <a:xfrm>
            <a:off x="5005387" y="2886869"/>
            <a:ext cx="2747963" cy="2228850"/>
          </a:xfrm>
          <a:prstGeom prst="flowChartPunchedTap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 collaborative art project</a:t>
            </a:r>
          </a:p>
        </p:txBody>
      </p:sp>
      <p:sp>
        <p:nvSpPr>
          <p:cNvPr id="6" name="Flowchart: Punched Tape 5">
            <a:extLst>
              <a:ext uri="{FF2B5EF4-FFF2-40B4-BE49-F238E27FC236}">
                <a16:creationId xmlns:a16="http://schemas.microsoft.com/office/drawing/2014/main" id="{AC705BEF-FAD5-5E0A-B4F5-F68812933409}"/>
              </a:ext>
            </a:extLst>
          </p:cNvPr>
          <p:cNvSpPr/>
          <p:nvPr/>
        </p:nvSpPr>
        <p:spPr>
          <a:xfrm>
            <a:off x="8698708" y="3014663"/>
            <a:ext cx="2747963" cy="2228850"/>
          </a:xfrm>
          <a:prstGeom prst="flowChartPunchedTap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Any ideas?</a:t>
            </a:r>
          </a:p>
        </p:txBody>
      </p:sp>
    </p:spTree>
    <p:extLst>
      <p:ext uri="{BB962C8B-B14F-4D97-AF65-F5344CB8AC3E}">
        <p14:creationId xmlns:p14="http://schemas.microsoft.com/office/powerpoint/2010/main" val="1552487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62508-5553-41A5-FE14-0840D552BBB2}"/>
              </a:ext>
            </a:extLst>
          </p:cNvPr>
          <p:cNvSpPr>
            <a:spLocks noGrp="1"/>
          </p:cNvSpPr>
          <p:nvPr>
            <p:ph type="title"/>
          </p:nvPr>
        </p:nvSpPr>
        <p:spPr/>
        <p:txBody>
          <a:bodyPr/>
          <a:lstStyle/>
          <a:p>
            <a:r>
              <a:rPr lang="en-GB" dirty="0"/>
              <a:t>Class worship focus this week:</a:t>
            </a:r>
          </a:p>
        </p:txBody>
      </p:sp>
      <p:pic>
        <p:nvPicPr>
          <p:cNvPr id="4" name="Picture 3">
            <a:extLst>
              <a:ext uri="{FF2B5EF4-FFF2-40B4-BE49-F238E27FC236}">
                <a16:creationId xmlns:a16="http://schemas.microsoft.com/office/drawing/2014/main" id="{11656CD7-301D-32F2-5772-F529205D4A8A}"/>
              </a:ext>
            </a:extLst>
          </p:cNvPr>
          <p:cNvPicPr>
            <a:picLocks noChangeAspect="1"/>
          </p:cNvPicPr>
          <p:nvPr/>
        </p:nvPicPr>
        <p:blipFill>
          <a:blip r:embed="rId3"/>
          <a:stretch>
            <a:fillRect/>
          </a:stretch>
        </p:blipFill>
        <p:spPr>
          <a:xfrm>
            <a:off x="1209675" y="1502726"/>
            <a:ext cx="9091613" cy="5094611"/>
          </a:xfrm>
          <a:prstGeom prst="rect">
            <a:avLst/>
          </a:prstGeom>
        </p:spPr>
      </p:pic>
    </p:spTree>
    <p:extLst>
      <p:ext uri="{BB962C8B-B14F-4D97-AF65-F5344CB8AC3E}">
        <p14:creationId xmlns:p14="http://schemas.microsoft.com/office/powerpoint/2010/main" val="16651966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33</TotalTime>
  <Words>1120</Words>
  <Application>Microsoft Office PowerPoint</Application>
  <PresentationFormat>Widescreen</PresentationFormat>
  <Paragraphs>135</Paragraphs>
  <Slides>10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AngelToes</vt:lpstr>
      <vt:lpstr>Aptos</vt:lpstr>
      <vt:lpstr>Aptos Display</vt:lpstr>
      <vt:lpstr>Arial</vt:lpstr>
      <vt:lpstr>inherit</vt:lpstr>
      <vt:lpstr>ReithSans</vt:lpstr>
      <vt:lpstr>Sassoon Primary Std</vt:lpstr>
      <vt:lpstr>Office Theme</vt:lpstr>
      <vt:lpstr>Welcome back</vt:lpstr>
      <vt:lpstr>PowerPoint Presentation</vt:lpstr>
      <vt:lpstr>Our new vision statement</vt:lpstr>
      <vt:lpstr>Our Vision Statement</vt:lpstr>
      <vt:lpstr>Love God</vt:lpstr>
      <vt:lpstr>Love Your Neighbour</vt:lpstr>
      <vt:lpstr>PowerPoint Presentation</vt:lpstr>
      <vt:lpstr>Love Yourself</vt:lpstr>
      <vt:lpstr>Exciting Times Ahead</vt:lpstr>
      <vt:lpstr>Class worship focus this week:</vt:lpstr>
    </vt:vector>
  </TitlesOfParts>
  <Company>Deanery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 McIntosh</dc:creator>
  <cp:lastModifiedBy>L McIntosh</cp:lastModifiedBy>
  <cp:revision>4</cp:revision>
  <dcterms:created xsi:type="dcterms:W3CDTF">2026-03-27T15:53:52Z</dcterms:created>
  <dcterms:modified xsi:type="dcterms:W3CDTF">2026-04-13T12:25:48Z</dcterms:modified>
</cp:coreProperties>
</file>