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FF66FF"/>
    <a:srgbClr val="8266EA"/>
    <a:srgbClr val="4472C4"/>
    <a:srgbClr val="5B9BD5"/>
    <a:srgbClr val="ED7D31"/>
    <a:srgbClr val="A5A5A5"/>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94" autoAdjust="0"/>
    <p:restoredTop sz="94660"/>
  </p:normalViewPr>
  <p:slideViewPr>
    <p:cSldViewPr snapToGrid="0">
      <p:cViewPr varScale="1">
        <p:scale>
          <a:sx n="83" d="100"/>
          <a:sy n="83" d="100"/>
        </p:scale>
        <p:origin x="90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19/03/2026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dirty="0"/>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19/03/2026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dirty="0"/>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8" y="151101"/>
            <a:ext cx="1408345" cy="1099036"/>
          </a:xfrm>
          <a:prstGeom prst="rect">
            <a:avLst/>
          </a:prstGeom>
        </p:spPr>
      </p:pic>
      <p:sp>
        <p:nvSpPr>
          <p:cNvPr id="7" name="Rounded Rectangle 6"/>
          <p:cNvSpPr/>
          <p:nvPr/>
        </p:nvSpPr>
        <p:spPr>
          <a:xfrm>
            <a:off x="8423563" y="376227"/>
            <a:ext cx="3491345" cy="2282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842368" y="1119226"/>
            <a:ext cx="1780348" cy="1421611"/>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4657937" y="708391"/>
            <a:ext cx="3698784" cy="1938679"/>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9" name="Rounded Rectangle 28"/>
          <p:cNvSpPr/>
          <p:nvPr/>
        </p:nvSpPr>
        <p:spPr>
          <a:xfrm>
            <a:off x="377244" y="2768860"/>
            <a:ext cx="6969854" cy="3847427"/>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dirty="0">
              <a:solidFill>
                <a:schemeClr val="bg1"/>
              </a:solidFill>
              <a:latin typeface="Sassoon Infant Std" panose="020B0503020103030203" pitchFamily="34" charset="0"/>
            </a:endParaRPr>
          </a:p>
          <a:p>
            <a:endParaRPr lang="en-GB" sz="1000" dirty="0">
              <a:solidFill>
                <a:schemeClr val="bg1"/>
              </a:solidFill>
              <a:latin typeface="Sassoon Infant Std" panose="020B0503020103030203" pitchFamily="34" charset="0"/>
            </a:endParaRPr>
          </a:p>
          <a:p>
            <a:endParaRPr lang="en-GB" sz="1000" dirty="0">
              <a:solidFill>
                <a:schemeClr val="bg1"/>
              </a:solidFill>
              <a:latin typeface="Sassoon Infant Std" panose="020B0503020103030203" pitchFamily="34" charset="0"/>
            </a:endParaRPr>
          </a:p>
          <a:p>
            <a:endParaRPr lang="en-GB" sz="1000" dirty="0">
              <a:solidFill>
                <a:schemeClr val="bg1"/>
              </a:solidFill>
              <a:latin typeface="Sassoon Infant Std" panose="020B0503020103030203" pitchFamily="34" charset="0"/>
            </a:endParaRPr>
          </a:p>
          <a:p>
            <a:endParaRPr lang="en-GB" sz="1000" dirty="0">
              <a:solidFill>
                <a:schemeClr val="bg1"/>
              </a:solidFill>
              <a:latin typeface="Sassoon Infant Std" panose="020B0503020103030203" pitchFamily="34" charset="0"/>
            </a:endParaRPr>
          </a:p>
          <a:p>
            <a:pPr algn="ctr"/>
            <a:r>
              <a:rPr lang="en-GB" dirty="0">
                <a:solidFill>
                  <a:schemeClr val="bg1"/>
                </a:solidFill>
                <a:latin typeface="Sassoon Primary Std" panose="020B0503020103030203" pitchFamily="34" charset="0"/>
              </a:rPr>
              <a:t>Communication and Language</a:t>
            </a:r>
          </a:p>
          <a:p>
            <a:pPr algn="ctr"/>
            <a:endParaRPr lang="en-GB" sz="1400" dirty="0">
              <a:solidFill>
                <a:schemeClr val="bg1"/>
              </a:solidFill>
              <a:latin typeface="Sassoon Primary Std" panose="020B0503020103030203" pitchFamily="34" charset="0"/>
            </a:endParaRP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Learn new vocabulary and begin to explore how to use it in different contexts. </a:t>
            </a:r>
          </a:p>
          <a:p>
            <a:pPr marL="285750" indent="-285750">
              <a:buFont typeface="Arial" panose="020B0604020202020204" pitchFamily="34" charset="0"/>
              <a:buChar char="•"/>
            </a:pPr>
            <a:r>
              <a:rPr lang="en-GB" sz="1000" dirty="0">
                <a:latin typeface="Sassoon Primary Std" panose="020B0503020103030203" pitchFamily="34" charset="0"/>
              </a:rPr>
              <a:t>Listen to and talk about selected non-fiction to develop a deep familiarity with new knowledge and vocabulary.</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Retell stories in some detail using new vocabulary and repetitive words or phrases from the text.</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Compare and contrast characters in fiction.</a:t>
            </a:r>
          </a:p>
          <a:p>
            <a:pPr marL="285750" indent="-285750">
              <a:buFont typeface="Arial" panose="020B0604020202020204" pitchFamily="34" charset="0"/>
              <a:buChar char="•"/>
            </a:pPr>
            <a:r>
              <a:rPr lang="en-GB" sz="1000" dirty="0">
                <a:latin typeface="Sassoon Infant Std" panose="020B0503020103030203" pitchFamily="34" charset="0"/>
              </a:rPr>
              <a:t>Ask questions to find out more and to check they understand what has been said to them. </a:t>
            </a:r>
            <a:endParaRPr lang="en-GB" sz="1000" dirty="0">
              <a:solidFill>
                <a:schemeClr val="bg1"/>
              </a:solidFill>
              <a:latin typeface="Sassoon Infant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Infant Std" panose="020B0503020103030203" pitchFamily="34" charset="0"/>
            </a:endParaRPr>
          </a:p>
          <a:p>
            <a:r>
              <a:rPr lang="en-GB" sz="1000" dirty="0">
                <a:solidFill>
                  <a:schemeClr val="bg1"/>
                </a:solidFill>
                <a:latin typeface="Sassoon Infant Std" panose="020B0503020103030203" pitchFamily="34" charset="0"/>
              </a:rPr>
              <a:t> </a:t>
            </a:r>
          </a:p>
          <a:p>
            <a:endParaRPr lang="en-GB" sz="1000" dirty="0">
              <a:solidFill>
                <a:schemeClr val="bg1"/>
              </a:solidFill>
              <a:latin typeface="Sassoon Primary Std" panose="020B0503020103030203" pitchFamily="34" charset="0"/>
            </a:endParaRPr>
          </a:p>
          <a:p>
            <a:pPr algn="ctr"/>
            <a:endParaRPr lang="en-GB" sz="1400"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Literacy</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   Form lower-case and capital letters with accuracy. </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To hear, say and write sounds using the Little </a:t>
            </a:r>
            <a:r>
              <a:rPr lang="en-GB" sz="1000" dirty="0" err="1">
                <a:solidFill>
                  <a:schemeClr val="bg1"/>
                </a:solidFill>
                <a:latin typeface="Sassoon Primary Std" panose="020B0503020103030203" pitchFamily="34" charset="0"/>
              </a:rPr>
              <a:t>Wandle</a:t>
            </a:r>
            <a:r>
              <a:rPr lang="en-GB" sz="1000" dirty="0">
                <a:solidFill>
                  <a:schemeClr val="bg1"/>
                </a:solidFill>
                <a:latin typeface="Sassoon Primary Std" panose="020B0503020103030203" pitchFamily="34" charset="0"/>
              </a:rPr>
              <a:t> scheme. </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Begin to look at how words are made, through their sounds and to begin to read and spell them, segmenting and blending CVC words. </a:t>
            </a:r>
          </a:p>
          <a:p>
            <a:pPr marL="285750" indent="-285750">
              <a:buFont typeface="Arial" panose="020B0604020202020204" pitchFamily="34" charset="0"/>
              <a:buChar char="•"/>
            </a:pPr>
            <a:r>
              <a:rPr lang="en-GB" sz="1000" dirty="0">
                <a:latin typeface="Sassoon Infant Std" panose="020B0503020103030203" pitchFamily="34" charset="0"/>
              </a:rPr>
              <a:t>Write short sentences with words with known sound-letter correspondences using a capital letter and full stop.</a:t>
            </a:r>
            <a:endParaRPr lang="en-GB" sz="1000" dirty="0">
              <a:solidFill>
                <a:schemeClr val="bg1"/>
              </a:solidFill>
              <a:latin typeface="Sassoon Infant Std" panose="020B0503020103030203" pitchFamily="34" charset="0"/>
            </a:endParaRP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To practice writing our full name accurately.</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To read my own work and check that it makes sense. </a:t>
            </a:r>
          </a:p>
          <a:p>
            <a:endParaRPr lang="en-GB" sz="1000" dirty="0">
              <a:solidFill>
                <a:schemeClr val="bg1"/>
              </a:solidFill>
              <a:latin typeface="Sassoon Primary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Infant Std" panose="020B0503020103030203" pitchFamily="34" charset="0"/>
            </a:endParaRPr>
          </a:p>
          <a:p>
            <a:endParaRPr lang="en-GB" sz="1000" dirty="0">
              <a:solidFill>
                <a:schemeClr val="bg1"/>
              </a:solidFill>
              <a:latin typeface="Sassoon Infant Std" panose="020B0503020103030203" pitchFamily="34" charset="0"/>
            </a:endParaRPr>
          </a:p>
          <a:p>
            <a:pPr marL="285750" indent="-285750">
              <a:buFont typeface="Arial" panose="020B0604020202020204" pitchFamily="34" charset="0"/>
              <a:buChar char="•"/>
            </a:pPr>
            <a:endParaRPr lang="en-GB" sz="1000" dirty="0">
              <a:solidFill>
                <a:schemeClr val="tx1"/>
              </a:solidFill>
              <a:latin typeface="Sassoon Infant Std" panose="020B0503020103030203" pitchFamily="34" charset="0"/>
            </a:endParaRPr>
          </a:p>
          <a:p>
            <a:pPr algn="ctr"/>
            <a:endParaRPr lang="en-GB" dirty="0">
              <a:latin typeface="Sassoon Primary Std" panose="020B0503020103030203" pitchFamily="34" charset="0"/>
            </a:endParaRPr>
          </a:p>
        </p:txBody>
      </p:sp>
      <p:sp>
        <p:nvSpPr>
          <p:cNvPr id="30" name="Rounded Rectangle 29"/>
          <p:cNvSpPr/>
          <p:nvPr/>
        </p:nvSpPr>
        <p:spPr>
          <a:xfrm>
            <a:off x="7685234" y="2731133"/>
            <a:ext cx="4095596" cy="3978011"/>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Personal, Social and Emotional Development </a:t>
            </a:r>
          </a:p>
          <a:p>
            <a:pPr algn="ctr"/>
            <a:r>
              <a:rPr lang="en-GB" sz="1400" dirty="0">
                <a:latin typeface="Sassoon Primary Std" panose="020B0503020103030203" pitchFamily="34" charset="0"/>
              </a:rPr>
              <a:t>    </a:t>
            </a:r>
          </a:p>
          <a:p>
            <a:pPr marL="285750" indent="-285750">
              <a:buFont typeface="Arial" panose="020B0604020202020204" pitchFamily="34" charset="0"/>
              <a:buChar char="•"/>
            </a:pPr>
            <a:r>
              <a:rPr lang="en-US" sz="1000" dirty="0">
                <a:latin typeface="Sassoon Primary Std" panose="020B0503020103030203" pitchFamily="34" charset="0"/>
              </a:rPr>
              <a:t>Understand the importance of looking after our bodies – food, exercise, sleep.</a:t>
            </a:r>
          </a:p>
          <a:p>
            <a:pPr marL="285750" indent="-285750">
              <a:buFont typeface="Arial" panose="020B0604020202020204" pitchFamily="34" charset="0"/>
              <a:buChar char="•"/>
            </a:pPr>
            <a:r>
              <a:rPr lang="en-US" sz="1000" dirty="0">
                <a:latin typeface="Sassoon Primary Std" panose="020B0503020103030203" pitchFamily="34" charset="0"/>
              </a:rPr>
              <a:t>Growth Mindset.</a:t>
            </a:r>
          </a:p>
          <a:p>
            <a:pPr marL="285750" indent="-285750">
              <a:buFont typeface="Arial" panose="020B0604020202020204" pitchFamily="34" charset="0"/>
              <a:buChar char="•"/>
            </a:pPr>
            <a:r>
              <a:rPr lang="en-US" sz="1000" dirty="0">
                <a:latin typeface="Sassoon Primary Std" panose="020B0503020103030203" pitchFamily="34" charset="0"/>
              </a:rPr>
              <a:t>Understand change in seasons.</a:t>
            </a:r>
          </a:p>
          <a:p>
            <a:pPr marL="285750" indent="-285750">
              <a:buFont typeface="Arial" panose="020B0604020202020204" pitchFamily="34" charset="0"/>
              <a:buChar char="•"/>
            </a:pPr>
            <a:r>
              <a:rPr lang="en-US" sz="1000" dirty="0">
                <a:latin typeface="Sassoon Primary Std" panose="020B0503020103030203" pitchFamily="34" charset="0"/>
              </a:rPr>
              <a:t>Explore life cycles of humans, plants and animals.</a:t>
            </a:r>
          </a:p>
          <a:p>
            <a:pPr marL="285750" indent="-285750">
              <a:buFont typeface="Arial" panose="020B0604020202020204" pitchFamily="34" charset="0"/>
              <a:buChar char="•"/>
            </a:pPr>
            <a:r>
              <a:rPr lang="en-US" sz="1000" dirty="0">
                <a:solidFill>
                  <a:schemeClr val="bg1"/>
                </a:solidFill>
                <a:latin typeface="Sassoon Primary Std" panose="020B0503020103030203" pitchFamily="34" charset="0"/>
              </a:rPr>
              <a:t>Know the different stages in childhood and growing up.</a:t>
            </a:r>
          </a:p>
          <a:p>
            <a:pPr marL="285750" indent="-285750">
              <a:buFont typeface="Arial" panose="020B0604020202020204" pitchFamily="34" charset="0"/>
              <a:buChar char="•"/>
            </a:pPr>
            <a:r>
              <a:rPr lang="en-US" sz="1000" dirty="0">
                <a:solidFill>
                  <a:schemeClr val="bg1"/>
                </a:solidFill>
                <a:latin typeface="Sassoon Primary Std" panose="020B0503020103030203" pitchFamily="34" charset="0"/>
              </a:rPr>
              <a:t>Know that some parts of our bodies are private.</a:t>
            </a:r>
          </a:p>
          <a:p>
            <a:pPr marL="285750" indent="-285750">
              <a:buFont typeface="Arial" panose="020B0604020202020204" pitchFamily="34" charset="0"/>
              <a:buChar char="•"/>
            </a:pPr>
            <a:r>
              <a:rPr lang="en-US" sz="1000" dirty="0">
                <a:solidFill>
                  <a:schemeClr val="bg1"/>
                </a:solidFill>
                <a:latin typeface="Sassoon Primary Std" panose="020B0503020103030203" pitchFamily="34" charset="0"/>
              </a:rPr>
              <a:t>Understand that they need to tell an adult if they feel unsafe.</a:t>
            </a:r>
          </a:p>
          <a:p>
            <a:pPr marL="285750" indent="-285750">
              <a:buFont typeface="Arial" panose="020B0604020202020204" pitchFamily="34" charset="0"/>
              <a:buChar char="•"/>
            </a:pPr>
            <a:endParaRPr lang="en-US" sz="1000" dirty="0">
              <a:solidFill>
                <a:schemeClr val="accent4"/>
              </a:solidFill>
              <a:latin typeface="Sassoon Primary Std" panose="020B0503020103030203" pitchFamily="34" charset="0"/>
            </a:endParaRPr>
          </a:p>
          <a:p>
            <a:pPr marL="285750" indent="-285750">
              <a:buFont typeface="Arial" panose="020B0604020202020204" pitchFamily="34" charset="0"/>
              <a:buChar char="•"/>
            </a:pPr>
            <a:endParaRPr lang="en-US" sz="1000" dirty="0">
              <a:solidFill>
                <a:schemeClr val="accent4"/>
              </a:solidFill>
              <a:latin typeface="Sassoon Primary Std" panose="020B0503020103030203" pitchFamily="34" charset="0"/>
            </a:endParaRPr>
          </a:p>
          <a:p>
            <a:r>
              <a:rPr lang="en-US" sz="1000" dirty="0">
                <a:solidFill>
                  <a:schemeClr val="accent4"/>
                </a:solidFill>
                <a:latin typeface="Sassoon Primary Std" panose="020B0503020103030203" pitchFamily="34" charset="0"/>
              </a:rPr>
              <a:t> </a:t>
            </a:r>
          </a:p>
          <a:p>
            <a:pPr marL="285750" indent="-285750">
              <a:buFont typeface="Arial" panose="020B0604020202020204" pitchFamily="34" charset="0"/>
              <a:buChar char="•"/>
            </a:pPr>
            <a:endParaRPr lang="en-US" sz="1000" dirty="0">
              <a:solidFill>
                <a:schemeClr val="accent4"/>
              </a:solidFill>
              <a:latin typeface="Sassoon Infant Std" panose="020B0503020103030203" pitchFamily="34" charset="0"/>
            </a:endParaRPr>
          </a:p>
          <a:p>
            <a:pPr marL="285750" indent="-285750">
              <a:buFont typeface="Arial" panose="020B0604020202020204" pitchFamily="34" charset="0"/>
              <a:buChar char="•"/>
            </a:pPr>
            <a:endParaRPr lang="en-US" sz="1000" dirty="0">
              <a:solidFill>
                <a:schemeClr val="bg1"/>
              </a:solidFill>
              <a:latin typeface="Sassoon Infant Std" panose="020B0503020103030203" pitchFamily="34" charset="0"/>
            </a:endParaRPr>
          </a:p>
          <a:p>
            <a:pPr marL="285750" indent="-285750">
              <a:buFont typeface="Arial" panose="020B0604020202020204" pitchFamily="34" charset="0"/>
              <a:buChar char="•"/>
            </a:pPr>
            <a:endParaRPr lang="en-US" sz="1000" dirty="0">
              <a:solidFill>
                <a:schemeClr val="bg1"/>
              </a:solidFill>
              <a:latin typeface="Sassoon Infant Std" panose="020B0503020103030203" pitchFamily="34" charset="0"/>
            </a:endParaRPr>
          </a:p>
          <a:p>
            <a:pPr marL="285750" indent="-285750">
              <a:buFont typeface="Arial" panose="020B0604020202020204" pitchFamily="34" charset="0"/>
              <a:buChar char="•"/>
            </a:pPr>
            <a:endParaRPr lang="en-US" sz="1000" dirty="0">
              <a:solidFill>
                <a:schemeClr val="bg1"/>
              </a:solidFill>
              <a:latin typeface="Sassoon Infant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Infant Std" panose="020B0503020103030203" pitchFamily="34" charset="0"/>
            </a:endParaRPr>
          </a:p>
          <a:p>
            <a:pPr algn="ctr"/>
            <a:r>
              <a:rPr lang="en-GB" sz="1600" dirty="0">
                <a:latin typeface="Sassoon Primary Std" panose="020B0503020103030203" pitchFamily="34" charset="0"/>
              </a:rPr>
              <a:t>                            </a:t>
            </a:r>
          </a:p>
        </p:txBody>
      </p:sp>
      <p:pic>
        <p:nvPicPr>
          <p:cNvPr id="57" name="Picture 56"/>
          <p:cNvPicPr>
            <a:picLocks noChangeAspect="1"/>
          </p:cNvPicPr>
          <p:nvPr/>
        </p:nvPicPr>
        <p:blipFill>
          <a:blip r:embed="rId3"/>
          <a:stretch>
            <a:fillRect/>
          </a:stretch>
        </p:blipFill>
        <p:spPr>
          <a:xfrm>
            <a:off x="10922484" y="613194"/>
            <a:ext cx="353959" cy="355862"/>
          </a:xfrm>
          <a:prstGeom prst="rect">
            <a:avLst/>
          </a:prstGeom>
        </p:spPr>
      </p:pic>
      <p:pic>
        <p:nvPicPr>
          <p:cNvPr id="61" name="Picture 60"/>
          <p:cNvPicPr>
            <a:picLocks noChangeAspect="1"/>
          </p:cNvPicPr>
          <p:nvPr/>
        </p:nvPicPr>
        <p:blipFill>
          <a:blip r:embed="rId4"/>
          <a:stretch>
            <a:fillRect/>
          </a:stretch>
        </p:blipFill>
        <p:spPr>
          <a:xfrm>
            <a:off x="5181601" y="1119226"/>
            <a:ext cx="489528" cy="359235"/>
          </a:xfrm>
          <a:prstGeom prst="rect">
            <a:avLst/>
          </a:prstGeom>
        </p:spPr>
      </p:pic>
      <p:pic>
        <p:nvPicPr>
          <p:cNvPr id="65" name="Picture 64"/>
          <p:cNvPicPr>
            <a:picLocks noChangeAspect="1"/>
          </p:cNvPicPr>
          <p:nvPr/>
        </p:nvPicPr>
        <p:blipFill>
          <a:blip r:embed="rId5"/>
          <a:stretch>
            <a:fillRect/>
          </a:stretch>
        </p:blipFill>
        <p:spPr>
          <a:xfrm>
            <a:off x="1018262" y="1297519"/>
            <a:ext cx="425421" cy="361885"/>
          </a:xfrm>
          <a:prstGeom prst="rect">
            <a:avLst/>
          </a:prstGeom>
        </p:spPr>
      </p:pic>
      <p:sp>
        <p:nvSpPr>
          <p:cNvPr id="68" name="Rounded Rectangle 67"/>
          <p:cNvSpPr/>
          <p:nvPr/>
        </p:nvSpPr>
        <p:spPr>
          <a:xfrm>
            <a:off x="1948069" y="100887"/>
            <a:ext cx="5243305" cy="54261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RECEPTION – SUMMER TERM 2026</a:t>
            </a:r>
          </a:p>
          <a:p>
            <a:pPr algn="ctr"/>
            <a:r>
              <a:rPr lang="en-GB" sz="2000" b="1" dirty="0">
                <a:solidFill>
                  <a:schemeClr val="tx1"/>
                </a:solidFill>
                <a:latin typeface="Sassoon Primary Std" panose="020B0503020103030203" pitchFamily="34" charset="0"/>
              </a:rPr>
              <a:t>Big Wide World and Toys</a:t>
            </a:r>
          </a:p>
        </p:txBody>
      </p:sp>
      <p:pic>
        <p:nvPicPr>
          <p:cNvPr id="17" name="Picture 16"/>
          <p:cNvPicPr>
            <a:picLocks noChangeAspect="1"/>
          </p:cNvPicPr>
          <p:nvPr/>
        </p:nvPicPr>
        <p:blipFill>
          <a:blip r:embed="rId4"/>
          <a:stretch>
            <a:fillRect/>
          </a:stretch>
        </p:blipFill>
        <p:spPr>
          <a:xfrm>
            <a:off x="4005682" y="6018041"/>
            <a:ext cx="887780" cy="485106"/>
          </a:xfrm>
          <a:prstGeom prst="rect">
            <a:avLst/>
          </a:prstGeom>
        </p:spPr>
      </p:pic>
      <p:pic>
        <p:nvPicPr>
          <p:cNvPr id="28" name="Picture 27"/>
          <p:cNvPicPr>
            <a:picLocks noChangeAspect="1"/>
          </p:cNvPicPr>
          <p:nvPr/>
        </p:nvPicPr>
        <p:blipFill>
          <a:blip r:embed="rId5"/>
          <a:stretch>
            <a:fillRect/>
          </a:stretch>
        </p:blipFill>
        <p:spPr>
          <a:xfrm>
            <a:off x="8067933" y="5122160"/>
            <a:ext cx="681059" cy="421782"/>
          </a:xfrm>
          <a:prstGeom prst="rect">
            <a:avLst/>
          </a:prstGeom>
        </p:spPr>
      </p:pic>
      <p:sp>
        <p:nvSpPr>
          <p:cNvPr id="32" name="TextBox 31"/>
          <p:cNvSpPr txBox="1"/>
          <p:nvPr/>
        </p:nvSpPr>
        <p:spPr>
          <a:xfrm>
            <a:off x="8748992" y="5146007"/>
            <a:ext cx="3069171" cy="400110"/>
          </a:xfrm>
          <a:prstGeom prst="rect">
            <a:avLst/>
          </a:prstGeom>
          <a:noFill/>
        </p:spPr>
        <p:txBody>
          <a:bodyPr wrap="square" rtlCol="0">
            <a:spAutoFit/>
          </a:bodyPr>
          <a:lstStyle/>
          <a:p>
            <a:r>
              <a:rPr lang="en-GB" sz="1000" i="1" dirty="0">
                <a:latin typeface="Sassoon Primary Std" panose="020B0503020103030203" pitchFamily="34" charset="0"/>
              </a:rPr>
              <a:t>Understanding how diverse the world is and how we should be accepting of others.</a:t>
            </a:r>
          </a:p>
        </p:txBody>
      </p:sp>
      <p:sp>
        <p:nvSpPr>
          <p:cNvPr id="33" name="TextBox 32"/>
          <p:cNvSpPr txBox="1"/>
          <p:nvPr/>
        </p:nvSpPr>
        <p:spPr>
          <a:xfrm>
            <a:off x="4851673" y="6038506"/>
            <a:ext cx="2546601" cy="400110"/>
          </a:xfrm>
          <a:prstGeom prst="rect">
            <a:avLst/>
          </a:prstGeom>
          <a:noFill/>
        </p:spPr>
        <p:txBody>
          <a:bodyPr wrap="square" rtlCol="0">
            <a:spAutoFit/>
          </a:bodyPr>
          <a:lstStyle/>
          <a:p>
            <a:r>
              <a:rPr lang="en-GB" sz="1000" i="1" dirty="0">
                <a:latin typeface="Sassoon Primary Std" panose="020B0503020103030203" pitchFamily="34" charset="0"/>
              </a:rPr>
              <a:t>Learning vocabulary and sharing </a:t>
            </a:r>
          </a:p>
          <a:p>
            <a:r>
              <a:rPr lang="en-GB" sz="1000" i="1" dirty="0">
                <a:latin typeface="Sassoon Primary Std" panose="020B0503020103030203" pitchFamily="34" charset="0"/>
              </a:rPr>
              <a:t>experiences through key texts</a:t>
            </a:r>
            <a:r>
              <a:rPr lang="en-GB" sz="1000" dirty="0">
                <a:latin typeface="Sassoon Primary Std" panose="020B0503020103030203" pitchFamily="34" charset="0"/>
              </a:rPr>
              <a:t>.</a:t>
            </a:r>
          </a:p>
        </p:txBody>
      </p:sp>
      <p:pic>
        <p:nvPicPr>
          <p:cNvPr id="34" name="Picture 33"/>
          <p:cNvPicPr>
            <a:picLocks noChangeAspect="1"/>
          </p:cNvPicPr>
          <p:nvPr/>
        </p:nvPicPr>
        <p:blipFill>
          <a:blip r:embed="rId5"/>
          <a:stretch>
            <a:fillRect/>
          </a:stretch>
        </p:blipFill>
        <p:spPr>
          <a:xfrm>
            <a:off x="1192649" y="4273310"/>
            <a:ext cx="559539" cy="346524"/>
          </a:xfrm>
          <a:prstGeom prst="rect">
            <a:avLst/>
          </a:prstGeom>
        </p:spPr>
      </p:pic>
      <p:sp>
        <p:nvSpPr>
          <p:cNvPr id="35" name="TextBox 34"/>
          <p:cNvSpPr txBox="1"/>
          <p:nvPr/>
        </p:nvSpPr>
        <p:spPr>
          <a:xfrm>
            <a:off x="1862409" y="4373612"/>
            <a:ext cx="4707727" cy="246221"/>
          </a:xfrm>
          <a:prstGeom prst="rect">
            <a:avLst/>
          </a:prstGeom>
          <a:noFill/>
        </p:spPr>
        <p:txBody>
          <a:bodyPr wrap="square" rtlCol="0">
            <a:spAutoFit/>
          </a:bodyPr>
          <a:lstStyle/>
          <a:p>
            <a:r>
              <a:rPr lang="en-GB" sz="1000" i="1" dirty="0">
                <a:latin typeface="Sassoon Primary Std" panose="020B0503020103030203" pitchFamily="34" charset="0"/>
              </a:rPr>
              <a:t>Learn about water, it’s importance and sources for different communities.  </a:t>
            </a:r>
          </a:p>
        </p:txBody>
      </p:sp>
      <p:pic>
        <p:nvPicPr>
          <p:cNvPr id="36" name="Picture 35"/>
          <p:cNvPicPr>
            <a:picLocks noChangeAspect="1"/>
          </p:cNvPicPr>
          <p:nvPr/>
        </p:nvPicPr>
        <p:blipFill>
          <a:blip r:embed="rId3"/>
          <a:stretch>
            <a:fillRect/>
          </a:stretch>
        </p:blipFill>
        <p:spPr>
          <a:xfrm>
            <a:off x="8076768" y="5608832"/>
            <a:ext cx="663385" cy="368691"/>
          </a:xfrm>
          <a:prstGeom prst="rect">
            <a:avLst/>
          </a:prstGeom>
        </p:spPr>
      </p:pic>
      <p:sp>
        <p:nvSpPr>
          <p:cNvPr id="37" name="TextBox 36"/>
          <p:cNvSpPr txBox="1"/>
          <p:nvPr/>
        </p:nvSpPr>
        <p:spPr>
          <a:xfrm>
            <a:off x="8782494" y="5543942"/>
            <a:ext cx="2828260" cy="1323439"/>
          </a:xfrm>
          <a:prstGeom prst="rect">
            <a:avLst/>
          </a:prstGeom>
          <a:noFill/>
        </p:spPr>
        <p:txBody>
          <a:bodyPr wrap="square" rtlCol="0">
            <a:spAutoFit/>
          </a:bodyPr>
          <a:lstStyle/>
          <a:p>
            <a:r>
              <a:rPr lang="en-GB" sz="1000" i="1" dirty="0">
                <a:latin typeface="Sassoon Primary Std" panose="020B0503020103030203" pitchFamily="34" charset="0"/>
              </a:rPr>
              <a:t>Mutual respect and team work, understanding people’s views through class discussions. </a:t>
            </a:r>
          </a:p>
          <a:p>
            <a:endParaRPr lang="en-GB" sz="1000" i="1" dirty="0">
              <a:latin typeface="Sassoon Primary Std" panose="020B0503020103030203" pitchFamily="34" charset="0"/>
            </a:endParaRPr>
          </a:p>
          <a:p>
            <a:r>
              <a:rPr lang="en-GB" sz="1000" i="1" dirty="0">
                <a:latin typeface="Sassoon Primary Std" panose="020B0503020103030203" pitchFamily="34" charset="0"/>
              </a:rPr>
              <a:t>Study different communities and the importance of </a:t>
            </a:r>
          </a:p>
          <a:p>
            <a:r>
              <a:rPr lang="en-GB" sz="1000" i="1" dirty="0">
                <a:latin typeface="Sassoon Primary Std" panose="020B0503020103030203" pitchFamily="34" charset="0"/>
              </a:rPr>
              <a:t>personal safety and trust in the adults who care for us. Links to be made through discussing events </a:t>
            </a:r>
          </a:p>
          <a:p>
            <a:r>
              <a:rPr lang="en-GB" sz="1000" i="1" dirty="0">
                <a:latin typeface="Sassoon Primary Std" panose="020B0503020103030203" pitchFamily="34" charset="0"/>
              </a:rPr>
              <a:t>and relationships .</a:t>
            </a:r>
          </a:p>
          <a:p>
            <a:endParaRPr lang="en-GB" sz="1000" dirty="0">
              <a:latin typeface="Sassoon Infant Std" panose="020B0503020103030203" pitchFamily="34" charset="0"/>
            </a:endParaRPr>
          </a:p>
        </p:txBody>
      </p:sp>
      <p:pic>
        <p:nvPicPr>
          <p:cNvPr id="20" name="Picture 19"/>
          <p:cNvPicPr>
            <a:picLocks noChangeAspect="1"/>
          </p:cNvPicPr>
          <p:nvPr/>
        </p:nvPicPr>
        <p:blipFill>
          <a:blip r:embed="rId4"/>
          <a:stretch>
            <a:fillRect/>
          </a:stretch>
        </p:blipFill>
        <p:spPr>
          <a:xfrm>
            <a:off x="8100290" y="6141315"/>
            <a:ext cx="616343" cy="404037"/>
          </a:xfrm>
          <a:prstGeom prst="rect">
            <a:avLst/>
          </a:prstGeom>
        </p:spPr>
      </p:pic>
      <p:pic>
        <p:nvPicPr>
          <p:cNvPr id="2" name="Picture 1">
            <a:extLst>
              <a:ext uri="{FF2B5EF4-FFF2-40B4-BE49-F238E27FC236}">
                <a16:creationId xmlns:a16="http://schemas.microsoft.com/office/drawing/2014/main" id="{4B820D18-D9CD-918A-E6AA-B47C49D8AA08}"/>
              </a:ext>
            </a:extLst>
          </p:cNvPr>
          <p:cNvPicPr>
            <a:picLocks noChangeAspect="1"/>
          </p:cNvPicPr>
          <p:nvPr/>
        </p:nvPicPr>
        <p:blipFill>
          <a:blip r:embed="rId6"/>
          <a:stretch>
            <a:fillRect/>
          </a:stretch>
        </p:blipFill>
        <p:spPr>
          <a:xfrm>
            <a:off x="1197200" y="4692573"/>
            <a:ext cx="554988" cy="346524"/>
          </a:xfrm>
          <a:prstGeom prst="rect">
            <a:avLst/>
          </a:prstGeom>
        </p:spPr>
      </p:pic>
      <p:pic>
        <p:nvPicPr>
          <p:cNvPr id="3" name="Picture 2">
            <a:extLst>
              <a:ext uri="{FF2B5EF4-FFF2-40B4-BE49-F238E27FC236}">
                <a16:creationId xmlns:a16="http://schemas.microsoft.com/office/drawing/2014/main" id="{C0F6BC29-D830-E5EE-61FC-870CEF6A7581}"/>
              </a:ext>
            </a:extLst>
          </p:cNvPr>
          <p:cNvPicPr>
            <a:picLocks noChangeAspect="1"/>
          </p:cNvPicPr>
          <p:nvPr/>
        </p:nvPicPr>
        <p:blipFill>
          <a:blip r:embed="rId6"/>
          <a:stretch>
            <a:fillRect/>
          </a:stretch>
        </p:blipFill>
        <p:spPr>
          <a:xfrm>
            <a:off x="8456367" y="3301026"/>
            <a:ext cx="430234" cy="400110"/>
          </a:xfrm>
          <a:prstGeom prst="rect">
            <a:avLst/>
          </a:prstGeom>
        </p:spPr>
      </p:pic>
      <p:sp>
        <p:nvSpPr>
          <p:cNvPr id="8" name="Rounded Rectangle 9">
            <a:extLst>
              <a:ext uri="{FF2B5EF4-FFF2-40B4-BE49-F238E27FC236}">
                <a16:creationId xmlns:a16="http://schemas.microsoft.com/office/drawing/2014/main" id="{6BB47D81-BB77-D75F-B180-2022FDD977CB}"/>
              </a:ext>
            </a:extLst>
          </p:cNvPr>
          <p:cNvSpPr/>
          <p:nvPr/>
        </p:nvSpPr>
        <p:spPr>
          <a:xfrm>
            <a:off x="2753951" y="708391"/>
            <a:ext cx="1780348" cy="1938679"/>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latin typeface="Sassoon Primary Std" panose="020B0503020103030203" pitchFamily="34" charset="0"/>
              </a:rPr>
              <a:t>Spirituality</a:t>
            </a:r>
          </a:p>
          <a:p>
            <a:pPr algn="ctr"/>
            <a:r>
              <a:rPr lang="en-GB" sz="9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900" dirty="0">
              <a:solidFill>
                <a:schemeClr val="tx1"/>
              </a:solidFill>
              <a:latin typeface="Sassoon Primary Std" panose="020B0503020103030203" pitchFamily="34" charset="0"/>
            </a:endParaRPr>
          </a:p>
          <a:p>
            <a:pPr algn="ctr"/>
            <a:r>
              <a:rPr lang="en-GB" sz="900" dirty="0">
                <a:solidFill>
                  <a:schemeClr val="tx1"/>
                </a:solidFill>
                <a:latin typeface="Sassoon Primary Std" panose="020B0503020103030203" pitchFamily="34" charset="0"/>
              </a:rPr>
              <a:t>Encounter - Learning about life</a:t>
            </a:r>
          </a:p>
          <a:p>
            <a:pPr algn="ctr"/>
            <a:r>
              <a:rPr lang="en-GB" sz="900" dirty="0">
                <a:solidFill>
                  <a:schemeClr val="tx1"/>
                </a:solidFill>
                <a:latin typeface="Sassoon Primary Std" panose="020B0503020103030203" pitchFamily="34" charset="0"/>
              </a:rPr>
              <a:t>Reflection - Learning from life</a:t>
            </a:r>
          </a:p>
          <a:p>
            <a:pPr algn="ctr"/>
            <a:r>
              <a:rPr lang="en-GB" sz="900" dirty="0">
                <a:solidFill>
                  <a:schemeClr val="tx1"/>
                </a:solidFill>
                <a:latin typeface="Sassoon Primary Std" panose="020B0503020103030203" pitchFamily="34" charset="0"/>
              </a:rPr>
              <a:t>Respond - Putting into action what we believe</a:t>
            </a:r>
          </a:p>
        </p:txBody>
      </p:sp>
      <p:pic>
        <p:nvPicPr>
          <p:cNvPr id="11" name="Picture 10">
            <a:extLst>
              <a:ext uri="{FF2B5EF4-FFF2-40B4-BE49-F238E27FC236}">
                <a16:creationId xmlns:a16="http://schemas.microsoft.com/office/drawing/2014/main" id="{70C8027D-0812-E362-4699-FC772BC4DF1A}"/>
              </a:ext>
            </a:extLst>
          </p:cNvPr>
          <p:cNvPicPr>
            <a:picLocks noChangeAspect="1"/>
          </p:cNvPicPr>
          <p:nvPr/>
        </p:nvPicPr>
        <p:blipFill>
          <a:blip r:embed="rId6"/>
          <a:stretch>
            <a:fillRect/>
          </a:stretch>
        </p:blipFill>
        <p:spPr>
          <a:xfrm rot="10800000" flipV="1">
            <a:off x="2804595" y="920721"/>
            <a:ext cx="402588" cy="198505"/>
          </a:xfrm>
          <a:prstGeom prst="rect">
            <a:avLst/>
          </a:prstGeom>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7507705" y="1143000"/>
            <a:ext cx="4261412" cy="4057892"/>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r>
              <a:rPr lang="en-GB" dirty="0">
                <a:latin typeface="Sassoon Primary Std" panose="020B0503020103030203" pitchFamily="34" charset="0"/>
              </a:rPr>
              <a:t>Focus Texts</a:t>
            </a:r>
          </a:p>
          <a:p>
            <a:pPr algn="ctr"/>
            <a:endParaRPr lang="en-GB" sz="2000" dirty="0">
              <a:latin typeface="Sassoon Primary Std" panose="020B0503020103030203" pitchFamily="34" charset="0"/>
            </a:endParaRPr>
          </a:p>
          <a:p>
            <a:r>
              <a:rPr lang="en-GB" sz="2000" dirty="0">
                <a:latin typeface="Sassoon Primary Std" panose="020B0503020103030203" pitchFamily="34" charset="0"/>
              </a:rPr>
              <a:t>Big Wide World:</a:t>
            </a:r>
          </a:p>
          <a:p>
            <a:pPr marL="285750" indent="-285750">
              <a:buFont typeface="Arial" panose="020B0604020202020204" pitchFamily="34" charset="0"/>
              <a:buChar char="•"/>
            </a:pPr>
            <a:r>
              <a:rPr lang="en-GB" sz="1200" dirty="0" err="1">
                <a:latin typeface="Sassoon Primary Std" panose="020B0503020103030203" pitchFamily="34" charset="0"/>
              </a:rPr>
              <a:t>Handa’s</a:t>
            </a:r>
            <a:r>
              <a:rPr lang="en-GB" sz="1200" dirty="0">
                <a:latin typeface="Sassoon Primary Std" panose="020B0503020103030203" pitchFamily="34" charset="0"/>
              </a:rPr>
              <a:t> Surprise – Eileen Browne</a:t>
            </a:r>
          </a:p>
          <a:p>
            <a:pPr marL="285750" indent="-285750">
              <a:buFont typeface="Arial" panose="020B0604020202020204" pitchFamily="34" charset="0"/>
              <a:buChar char="•"/>
            </a:pPr>
            <a:r>
              <a:rPr lang="en-GB" sz="1200" dirty="0">
                <a:latin typeface="Sassoon Primary Std" panose="020B0503020103030203" pitchFamily="34" charset="0"/>
              </a:rPr>
              <a:t>David Attenborough – Little People, Big Dreams series</a:t>
            </a:r>
          </a:p>
          <a:p>
            <a:pPr marL="285750" indent="-285750">
              <a:buFont typeface="Arial" panose="020B0604020202020204" pitchFamily="34" charset="0"/>
              <a:buChar char="•"/>
            </a:pPr>
            <a:r>
              <a:rPr lang="en-GB" sz="1200" dirty="0">
                <a:latin typeface="Sassoon Primary Std" panose="020B0503020103030203" pitchFamily="34" charset="0"/>
              </a:rPr>
              <a:t>This is London – Miroslav Sasek</a:t>
            </a:r>
          </a:p>
          <a:p>
            <a:pPr marL="285750" indent="-285750">
              <a:buFont typeface="Arial" panose="020B0604020202020204" pitchFamily="34" charset="0"/>
              <a:buChar char="•"/>
            </a:pPr>
            <a:r>
              <a:rPr lang="en-GB" sz="1200" dirty="0">
                <a:latin typeface="Sassoon Primary Std" panose="020B0503020103030203" pitchFamily="34" charset="0"/>
              </a:rPr>
              <a:t>Penguin on holiday – Salina Yoon</a:t>
            </a:r>
          </a:p>
          <a:p>
            <a:pPr marL="285750" indent="-285750">
              <a:buFont typeface="Arial" panose="020B0604020202020204" pitchFamily="34" charset="0"/>
              <a:buChar char="•"/>
            </a:pPr>
            <a:r>
              <a:rPr lang="en-GB" sz="1200" dirty="0" err="1">
                <a:latin typeface="Sassoon Primary Std" panose="020B0503020103030203" pitchFamily="34" charset="0"/>
              </a:rPr>
              <a:t>Fatou</a:t>
            </a:r>
            <a:r>
              <a:rPr lang="en-GB" sz="1200" dirty="0">
                <a:latin typeface="Sassoon Primary Std" panose="020B0503020103030203" pitchFamily="34" charset="0"/>
              </a:rPr>
              <a:t> fetch the water – Neil Griffiths</a:t>
            </a:r>
          </a:p>
          <a:p>
            <a:pPr marL="285750" indent="-285750">
              <a:buFont typeface="Arial" panose="020B0604020202020204" pitchFamily="34" charset="0"/>
              <a:buChar char="•"/>
            </a:pPr>
            <a:endParaRPr lang="en-GB" sz="1200" dirty="0">
              <a:latin typeface="Sassoon Primary Std" panose="020B0503020103030203" pitchFamily="34" charset="0"/>
            </a:endParaRPr>
          </a:p>
          <a:p>
            <a:r>
              <a:rPr lang="en-GB" sz="2000" dirty="0">
                <a:latin typeface="Sassoon Primary Std" panose="020B0503020103030203" pitchFamily="34" charset="0"/>
              </a:rPr>
              <a:t>Toys:</a:t>
            </a:r>
          </a:p>
          <a:p>
            <a:pPr marL="171450" indent="-171450">
              <a:buFont typeface="Arial" panose="020B0604020202020204" pitchFamily="34" charset="0"/>
              <a:buChar char="•"/>
            </a:pPr>
            <a:r>
              <a:rPr lang="en-GB" sz="1200" dirty="0">
                <a:latin typeface="Sassoon Primary Std" panose="020B0503020103030203" pitchFamily="34" charset="0"/>
              </a:rPr>
              <a:t>Toys around the world – Joanna </a:t>
            </a:r>
            <a:r>
              <a:rPr lang="en-GB" sz="1200" dirty="0" err="1">
                <a:latin typeface="Sassoon Primary Std" panose="020B0503020103030203" pitchFamily="34" charset="0"/>
              </a:rPr>
              <a:t>Brundle</a:t>
            </a:r>
            <a:endParaRPr lang="en-GB" sz="1200" dirty="0">
              <a:latin typeface="Sassoon Primary Std" panose="020B0503020103030203" pitchFamily="34" charset="0"/>
            </a:endParaRPr>
          </a:p>
          <a:p>
            <a:pPr marL="171450" indent="-171450">
              <a:buFont typeface="Arial" panose="020B0604020202020204" pitchFamily="34" charset="0"/>
              <a:buChar char="•"/>
            </a:pPr>
            <a:r>
              <a:rPr lang="en-GB" sz="1200" dirty="0">
                <a:latin typeface="Sassoon Primary Std" panose="020B0503020103030203" pitchFamily="34" charset="0"/>
              </a:rPr>
              <a:t>Corduroy - Don Freeman</a:t>
            </a:r>
          </a:p>
          <a:p>
            <a:pPr marL="171450" indent="-171450">
              <a:buFont typeface="Arial" panose="020B0604020202020204" pitchFamily="34" charset="0"/>
              <a:buChar char="•"/>
            </a:pPr>
            <a:r>
              <a:rPr lang="en-GB" sz="1200" dirty="0">
                <a:latin typeface="Sassoon Primary Std" panose="020B0503020103030203" pitchFamily="34" charset="0"/>
              </a:rPr>
              <a:t>Whatever next! – Jill Murphy</a:t>
            </a:r>
          </a:p>
          <a:p>
            <a:pPr marL="171450" indent="-171450">
              <a:buFont typeface="Arial" panose="020B0604020202020204" pitchFamily="34" charset="0"/>
              <a:buChar char="•"/>
            </a:pPr>
            <a:r>
              <a:rPr lang="en-GB" sz="1200" dirty="0">
                <a:latin typeface="Sassoon Primary Std" panose="020B0503020103030203" pitchFamily="34" charset="0"/>
              </a:rPr>
              <a:t>Stanley Stick – John </a:t>
            </a:r>
            <a:r>
              <a:rPr lang="en-GB" sz="1200" dirty="0" err="1">
                <a:latin typeface="Sassoon Primary Std" panose="020B0503020103030203" pitchFamily="34" charset="0"/>
              </a:rPr>
              <a:t>Hegley</a:t>
            </a:r>
            <a:endParaRPr lang="en-GB" sz="1200" dirty="0">
              <a:latin typeface="Sassoon Primary Std" panose="020B0503020103030203" pitchFamily="34" charset="0"/>
            </a:endParaRPr>
          </a:p>
          <a:p>
            <a:pPr marL="171450" indent="-171450">
              <a:buFont typeface="Arial" panose="020B0604020202020204" pitchFamily="34" charset="0"/>
              <a:buChar char="•"/>
            </a:pPr>
            <a:r>
              <a:rPr lang="en-GB" sz="1200" dirty="0">
                <a:latin typeface="Sassoon Primary Std" panose="020B0503020103030203" pitchFamily="34" charset="0"/>
              </a:rPr>
              <a:t>Toys and Games – Sally Hewitt</a:t>
            </a:r>
          </a:p>
          <a:p>
            <a:pPr marL="171450" indent="-171450">
              <a:buFont typeface="Arial" panose="020B0604020202020204" pitchFamily="34" charset="0"/>
              <a:buChar char="•"/>
            </a:pPr>
            <a:r>
              <a:rPr lang="en-GB" sz="1200" dirty="0">
                <a:latin typeface="Sassoon Primary Std" panose="020B0503020103030203" pitchFamily="34" charset="0"/>
              </a:rPr>
              <a:t>Kippers </a:t>
            </a:r>
            <a:r>
              <a:rPr lang="en-GB" sz="1200" dirty="0" err="1">
                <a:latin typeface="Sassoon Primary Std" panose="020B0503020103030203" pitchFamily="34" charset="0"/>
              </a:rPr>
              <a:t>Toybox</a:t>
            </a:r>
            <a:r>
              <a:rPr lang="en-GB" sz="1200" dirty="0">
                <a:latin typeface="Sassoon Primary Std" panose="020B0503020103030203" pitchFamily="34" charset="0"/>
              </a:rPr>
              <a:t> – Mick </a:t>
            </a:r>
            <a:r>
              <a:rPr lang="en-GB" sz="1200" dirty="0" err="1">
                <a:latin typeface="Sassoon Primary Std" panose="020B0503020103030203" pitchFamily="34" charset="0"/>
              </a:rPr>
              <a:t>Inkpen</a:t>
            </a:r>
            <a:endParaRPr lang="en-GB" sz="1200" dirty="0">
              <a:latin typeface="Sassoon Primary Std" panose="020B0503020103030203" pitchFamily="34" charset="0"/>
            </a:endParaRPr>
          </a:p>
          <a:p>
            <a:endParaRPr lang="en-GB" sz="1200" dirty="0">
              <a:latin typeface="Sassoon Primary Std" panose="020B0503020103030203" pitchFamily="34" charset="0"/>
            </a:endParaRPr>
          </a:p>
          <a:p>
            <a:endParaRPr lang="en-GB" sz="1200"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19" name="Rounded Rectangle 18"/>
          <p:cNvSpPr/>
          <p:nvPr/>
        </p:nvSpPr>
        <p:spPr>
          <a:xfrm>
            <a:off x="575309" y="2976897"/>
            <a:ext cx="6691764" cy="3699700"/>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Sassoon Primary Std" panose="020B0503020103030203" pitchFamily="34" charset="0"/>
              </a:rPr>
              <a:t>Mathematics</a:t>
            </a:r>
          </a:p>
          <a:p>
            <a:pPr marL="171450" indent="-171450" algn="ctr">
              <a:buFont typeface="Arial" panose="020B0604020202020204" pitchFamily="34" charset="0"/>
              <a:buChar char="•"/>
            </a:pPr>
            <a:endParaRPr lang="en-GB" sz="1100" dirty="0">
              <a:latin typeface="Sassoon Primary Std" panose="020B0503020103030203" pitchFamily="34" charset="0"/>
            </a:endParaRPr>
          </a:p>
          <a:p>
            <a:pPr marL="171450" indent="-171450">
              <a:buFont typeface="Arial" panose="020B0604020202020204" pitchFamily="34" charset="0"/>
              <a:buChar char="•"/>
            </a:pPr>
            <a:r>
              <a:rPr lang="en-GB" sz="1000" dirty="0">
                <a:latin typeface="Sassoon Primary Std" panose="020B0503020103030203" pitchFamily="34" charset="0"/>
              </a:rPr>
              <a:t>Consolidate their counting skills. </a:t>
            </a:r>
          </a:p>
          <a:p>
            <a:pPr marL="171450" indent="-171450">
              <a:buFont typeface="Arial" panose="020B0604020202020204" pitchFamily="34" charset="0"/>
              <a:buChar char="•"/>
            </a:pPr>
            <a:r>
              <a:rPr lang="en-GB" sz="1000" dirty="0">
                <a:latin typeface="Sassoon Primary Std" panose="020B0503020103030203" pitchFamily="34" charset="0"/>
              </a:rPr>
              <a:t>Secure number facts through varied practice. </a:t>
            </a:r>
          </a:p>
          <a:p>
            <a:pPr marL="171450" indent="-171450">
              <a:buFont typeface="Arial" panose="020B0604020202020204" pitchFamily="34" charset="0"/>
              <a:buChar char="•"/>
            </a:pPr>
            <a:r>
              <a:rPr lang="en-GB" sz="1000" dirty="0">
                <a:latin typeface="Sassoon Primary Std" panose="020B0503020103030203" pitchFamily="34" charset="0"/>
              </a:rPr>
              <a:t>Explore representations of number using a tens frame.</a:t>
            </a:r>
          </a:p>
          <a:p>
            <a:pPr marL="171450" indent="-171450">
              <a:buFont typeface="Arial" panose="020B0604020202020204" pitchFamily="34" charset="0"/>
              <a:buChar char="•"/>
            </a:pPr>
            <a:r>
              <a:rPr lang="en-GB" sz="1000" dirty="0">
                <a:latin typeface="Sassoon Primary Std" panose="020B0503020103030203" pitchFamily="34" charset="0"/>
              </a:rPr>
              <a:t>Become secure in doubling numbers. </a:t>
            </a:r>
          </a:p>
          <a:p>
            <a:pPr marL="171450" indent="-171450">
              <a:buFont typeface="Arial" panose="020B0604020202020204" pitchFamily="34" charset="0"/>
              <a:buChar char="•"/>
            </a:pPr>
            <a:r>
              <a:rPr lang="en-GB" sz="1000" dirty="0">
                <a:latin typeface="Sassoon Primary Std" panose="020B0503020103030203" pitchFamily="34" charset="0"/>
              </a:rPr>
              <a:t>Develop a sense of magnitude – for example 9 is more than 3, but 5 is only a </a:t>
            </a:r>
          </a:p>
          <a:p>
            <a:pPr marL="171450" indent="-171450">
              <a:buFont typeface="Arial" panose="020B0604020202020204" pitchFamily="34" charset="0"/>
              <a:buChar char="•"/>
            </a:pPr>
            <a:r>
              <a:rPr lang="en-GB" sz="1000" dirty="0">
                <a:latin typeface="Sassoon Primary Std" panose="020B0503020103030203" pitchFamily="34" charset="0"/>
              </a:rPr>
              <a:t>bit more than 3.</a:t>
            </a:r>
          </a:p>
          <a:p>
            <a:pPr marL="171450" indent="-171450">
              <a:buFont typeface="Arial" panose="020B0604020202020204" pitchFamily="34" charset="0"/>
              <a:buChar char="•"/>
            </a:pPr>
            <a:r>
              <a:rPr lang="en-GB" sz="1000" dirty="0">
                <a:latin typeface="Sassoon Primary Std" panose="020B0503020103030203" pitchFamily="34" charset="0"/>
              </a:rPr>
              <a:t>Identify ‘one more’ and ‘one less’ than a given number within 10.</a:t>
            </a:r>
          </a:p>
          <a:p>
            <a:pPr marL="171450" indent="-171450">
              <a:buFont typeface="Arial" panose="020B0604020202020204" pitchFamily="34" charset="0"/>
              <a:buChar char="•"/>
            </a:pPr>
            <a:r>
              <a:rPr lang="en-GB" sz="1000" dirty="0">
                <a:latin typeface="Sassoon Primary Std" panose="020B0503020103030203" pitchFamily="34" charset="0"/>
              </a:rPr>
              <a:t>Automatically recall number bonds to 5, and then to 10.</a:t>
            </a:r>
          </a:p>
          <a:p>
            <a:pPr marL="171450" indent="-171450">
              <a:buFont typeface="Arial" panose="020B0604020202020204" pitchFamily="34" charset="0"/>
              <a:buChar char="•"/>
            </a:pPr>
            <a:r>
              <a:rPr lang="en-GB" sz="1000" dirty="0">
                <a:latin typeface="Sassoon Primary Std" panose="020B0503020103030203" pitchFamily="34" charset="0"/>
              </a:rPr>
              <a:t>Know that sets can be </a:t>
            </a:r>
            <a:r>
              <a:rPr lang="en-GB" sz="1000" dirty="0" err="1">
                <a:latin typeface="Sassoon Primary Std" panose="020B0503020103030203" pitchFamily="34" charset="0"/>
              </a:rPr>
              <a:t>subitised</a:t>
            </a:r>
            <a:r>
              <a:rPr lang="en-GB" sz="1000" dirty="0">
                <a:latin typeface="Sassoon Primary Std" panose="020B0503020103030203" pitchFamily="34" charset="0"/>
              </a:rPr>
              <a:t> and counted if necessary. </a:t>
            </a:r>
          </a:p>
          <a:p>
            <a:pPr marL="171450" indent="-171450">
              <a:buFont typeface="Arial" panose="020B0604020202020204" pitchFamily="34" charset="0"/>
              <a:buChar char="•"/>
            </a:pPr>
            <a:r>
              <a:rPr lang="en-GB" sz="1000" dirty="0">
                <a:latin typeface="Sassoon Primary Std" panose="020B0503020103030203" pitchFamily="34" charset="0"/>
              </a:rPr>
              <a:t>Begin to use a </a:t>
            </a:r>
            <a:r>
              <a:rPr lang="en-GB" sz="1000" dirty="0" err="1">
                <a:latin typeface="Sassoon Primary Std" panose="020B0503020103030203" pitchFamily="34" charset="0"/>
              </a:rPr>
              <a:t>rekenrek</a:t>
            </a:r>
            <a:r>
              <a:rPr lang="en-GB" sz="1000" dirty="0">
                <a:latin typeface="Sassoon Primary Std" panose="020B0503020103030203" pitchFamily="34" charset="0"/>
              </a:rPr>
              <a:t> to develop </a:t>
            </a:r>
            <a:r>
              <a:rPr lang="en-GB" sz="1000" dirty="0" err="1">
                <a:latin typeface="Sassoon Primary Std" panose="020B0503020103030203" pitchFamily="34" charset="0"/>
              </a:rPr>
              <a:t>subitising</a:t>
            </a:r>
            <a:r>
              <a:rPr lang="en-GB" sz="1000" dirty="0">
                <a:latin typeface="Sassoon Primary Std" panose="020B0503020103030203" pitchFamily="34" charset="0"/>
              </a:rPr>
              <a:t> skills. </a:t>
            </a:r>
          </a:p>
          <a:p>
            <a:pPr marL="171450" indent="-171450">
              <a:buFont typeface="Arial" panose="020B0604020202020204" pitchFamily="34" charset="0"/>
              <a:buChar char="•"/>
            </a:pPr>
            <a:r>
              <a:rPr lang="en-GB" sz="1000" dirty="0">
                <a:latin typeface="Sassoon Primary Std" panose="020B0503020103030203" pitchFamily="34" charset="0"/>
              </a:rPr>
              <a:t>Recognise, continue and create repeating patterns using natural materials. </a:t>
            </a:r>
          </a:p>
          <a:p>
            <a:pPr marL="171450" indent="-171450">
              <a:buFont typeface="Arial" panose="020B0604020202020204" pitchFamily="34" charset="0"/>
              <a:buChar char="•"/>
            </a:pPr>
            <a:r>
              <a:rPr lang="en-GB" sz="1000" dirty="0">
                <a:latin typeface="Sassoon Primary Std" panose="020B0503020103030203" pitchFamily="34" charset="0"/>
              </a:rPr>
              <a:t>Use sand and water to measure and explore capacity. </a:t>
            </a:r>
          </a:p>
          <a:p>
            <a:pPr marL="171450" indent="-171450">
              <a:buFont typeface="Arial" panose="020B0604020202020204" pitchFamily="34" charset="0"/>
              <a:buChar char="•"/>
            </a:pPr>
            <a:r>
              <a:rPr lang="en-GB" sz="1000" dirty="0">
                <a:latin typeface="Sassoon Primary Std" panose="020B0503020103030203" pitchFamily="34" charset="0"/>
              </a:rPr>
              <a:t>Rotate and manipulate shapes to complete jigsaws and develop spatial reasoning skills.</a:t>
            </a:r>
          </a:p>
          <a:p>
            <a:pPr marL="171450" indent="-171450">
              <a:buFont typeface="Arial" panose="020B0604020202020204" pitchFamily="34" charset="0"/>
              <a:buChar char="•"/>
            </a:pPr>
            <a:endParaRPr lang="en-GB" sz="10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endParaRPr lang="en-GB" sz="1100" dirty="0">
              <a:latin typeface="Sassoon Primary Std" panose="020B0503020103030203" pitchFamily="34" charset="0"/>
            </a:endParaRPr>
          </a:p>
          <a:p>
            <a:pPr marL="171450" indent="-171450" algn="ctr">
              <a:buFont typeface="Arial" panose="020B0604020202020204" pitchFamily="34" charset="0"/>
              <a:buChar char="•"/>
            </a:pPr>
            <a:endParaRPr lang="en-GB" sz="1100" dirty="0">
              <a:latin typeface="Sassoon Primary Std" panose="020B0503020103030203" pitchFamily="34" charset="0"/>
            </a:endParaRPr>
          </a:p>
          <a:p>
            <a:pPr marL="285750" indent="-285750" algn="ctr">
              <a:buFont typeface="Arial" panose="020B0604020202020204" pitchFamily="34" charset="0"/>
              <a:buChar char="•"/>
            </a:pPr>
            <a:endParaRPr lang="en-GB" sz="1100" dirty="0">
              <a:latin typeface="Sassoon Primary Std" panose="020B0503020103030203" pitchFamily="34" charset="0"/>
            </a:endParaRPr>
          </a:p>
        </p:txBody>
      </p:sp>
      <p:pic>
        <p:nvPicPr>
          <p:cNvPr id="32" name="Picture 31"/>
          <p:cNvPicPr>
            <a:picLocks noChangeAspect="1"/>
          </p:cNvPicPr>
          <p:nvPr/>
        </p:nvPicPr>
        <p:blipFill>
          <a:blip r:embed="rId2"/>
          <a:stretch>
            <a:fillRect/>
          </a:stretch>
        </p:blipFill>
        <p:spPr>
          <a:xfrm>
            <a:off x="1182316" y="5827612"/>
            <a:ext cx="980439" cy="554886"/>
          </a:xfrm>
          <a:prstGeom prst="rect">
            <a:avLst/>
          </a:prstGeom>
        </p:spPr>
      </p:pic>
      <p:sp>
        <p:nvSpPr>
          <p:cNvPr id="2" name="TextBox 1"/>
          <p:cNvSpPr txBox="1"/>
          <p:nvPr/>
        </p:nvSpPr>
        <p:spPr>
          <a:xfrm>
            <a:off x="2148689" y="5905000"/>
            <a:ext cx="4885855" cy="400110"/>
          </a:xfrm>
          <a:prstGeom prst="rect">
            <a:avLst/>
          </a:prstGeom>
          <a:noFill/>
        </p:spPr>
        <p:txBody>
          <a:bodyPr wrap="square" rtlCol="0">
            <a:spAutoFit/>
          </a:bodyPr>
          <a:lstStyle/>
          <a:p>
            <a:r>
              <a:rPr lang="en-GB" sz="1000" i="1" dirty="0">
                <a:latin typeface="Sassoon Primary Std" panose="020B0503020103030203" pitchFamily="34" charset="0"/>
              </a:rPr>
              <a:t>To use mathematical vocabulary accurately when discussing problem solving and their understanding of number and calculation. </a:t>
            </a:r>
          </a:p>
        </p:txBody>
      </p:sp>
      <p:sp>
        <p:nvSpPr>
          <p:cNvPr id="40" name="Rounded Rectangle 39"/>
          <p:cNvSpPr/>
          <p:nvPr/>
        </p:nvSpPr>
        <p:spPr>
          <a:xfrm>
            <a:off x="683592" y="255182"/>
            <a:ext cx="6583481" cy="2631600"/>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endParaRPr lang="en-GB" sz="1000"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Physical Development</a:t>
            </a:r>
          </a:p>
          <a:p>
            <a:pPr algn="ctr"/>
            <a:endParaRPr lang="en-GB" sz="1400" dirty="0">
              <a:solidFill>
                <a:schemeClr val="bg1"/>
              </a:solidFill>
              <a:latin typeface="Sassoon Primary Std" panose="020B0503020103030203" pitchFamily="34" charset="0"/>
            </a:endParaRPr>
          </a:p>
          <a:p>
            <a:r>
              <a:rPr lang="en-GB" sz="1000" dirty="0">
                <a:latin typeface="Sassoon Primary Std" panose="020B0503020103030203" pitchFamily="34" charset="0"/>
              </a:rPr>
              <a:t>Summer 1</a:t>
            </a:r>
          </a:p>
          <a:p>
            <a:r>
              <a:rPr lang="en-GB" sz="1000" dirty="0">
                <a:latin typeface="Sassoon Primary Std" panose="020B0503020103030203" pitchFamily="34" charset="0"/>
              </a:rPr>
              <a:t>Children will practise and further develop their fundamental movement skills. They will learn and develop these skills by playing a variety of games. They will also learn how to work as a team, take turns, keep the score, play against an opponent and play by the rules.</a:t>
            </a:r>
          </a:p>
          <a:p>
            <a:r>
              <a:rPr lang="en-GB" sz="1000" dirty="0">
                <a:latin typeface="Sassoon Primary Std" panose="020B0503020103030203" pitchFamily="34" charset="0"/>
              </a:rPr>
              <a:t>Summer 2</a:t>
            </a:r>
          </a:p>
          <a:p>
            <a:r>
              <a:rPr lang="en-GB" sz="1000" dirty="0">
                <a:latin typeface="Sassoon Primary Std" panose="020B0503020103030203" pitchFamily="34" charset="0"/>
              </a:rPr>
              <a:t>Children will develop their ball skills and develop skills such as throwing, catching, rolling a ball, using targets, dribbling with their feet, kicking a ball, bouncing and catching a ball. Children will be able to develop their fine and gross motor skills through a range of game play with balls. Children will work independently and with a partner.</a:t>
            </a:r>
          </a:p>
          <a:p>
            <a:pPr marL="171450" indent="-171450">
              <a:buFont typeface="Arial" panose="020B0604020202020204" pitchFamily="34" charset="0"/>
              <a:buChar char="•"/>
            </a:pPr>
            <a:r>
              <a:rPr lang="en-GB" sz="1000" dirty="0">
                <a:latin typeface="Sassoon Primary Std" panose="020B0503020103030203" pitchFamily="34" charset="0"/>
              </a:rPr>
              <a:t>Continue to develop fine motor skills by using scissors, holding a pencil correctly and using a paintbrush effectively.</a:t>
            </a:r>
          </a:p>
          <a:p>
            <a:pPr marL="171450" indent="-171450">
              <a:buFont typeface="Arial" panose="020B0604020202020204" pitchFamily="34" charset="0"/>
              <a:buChar char="•"/>
            </a:pPr>
            <a:r>
              <a:rPr lang="en-GB" sz="1000" dirty="0">
                <a:latin typeface="Sassoon Primary Std" panose="020B0503020103030203" pitchFamily="34" charset="0"/>
              </a:rPr>
              <a:t>Develop a the foundations of a handwriting style.</a:t>
            </a:r>
          </a:p>
          <a:p>
            <a:endParaRPr lang="en-GB" sz="1000" dirty="0">
              <a:solidFill>
                <a:srgbClr val="FF0000"/>
              </a:solidFill>
              <a:latin typeface="Sassoon Primary Std" panose="020B0503020103030203" pitchFamily="34" charset="0"/>
            </a:endParaRPr>
          </a:p>
          <a:p>
            <a:endParaRPr lang="en-GB" sz="1100" dirty="0">
              <a:latin typeface="Sassoon Infant Std" panose="020B0503020103030203" pitchFamily="34" charset="0"/>
            </a:endParaRPr>
          </a:p>
          <a:p>
            <a:pPr marL="359994" indent="-359994">
              <a:lnSpc>
                <a:spcPct val="119000"/>
              </a:lnSpc>
            </a:pPr>
            <a:r>
              <a:rPr lang="en-GB" sz="1000" kern="1400" dirty="0">
                <a:solidFill>
                  <a:srgbClr val="000000"/>
                </a:solidFill>
                <a:latin typeface="Sassoon Infant Std" panose="020B0503020103030203" pitchFamily="34" charset="0"/>
              </a:rPr>
              <a:t>.</a:t>
            </a:r>
            <a:endParaRPr lang="en-GB" kern="1400" dirty="0">
              <a:solidFill>
                <a:srgbClr val="000000"/>
              </a:solidFill>
              <a:latin typeface="Calibri" panose="020F0502020204030204" pitchFamily="34" charset="0"/>
            </a:endParaRPr>
          </a:p>
          <a:p>
            <a:pPr>
              <a:lnSpc>
                <a:spcPct val="119000"/>
              </a:lnSpc>
              <a:spcAft>
                <a:spcPts val="600"/>
              </a:spcAft>
            </a:pPr>
            <a:endParaRPr lang="en-GB" kern="1400" dirty="0">
              <a:solidFill>
                <a:srgbClr val="000000"/>
              </a:solidFill>
              <a:latin typeface="Calibri" panose="020F0502020204030204"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41" name="Picture 40"/>
          <p:cNvPicPr>
            <a:picLocks noChangeAspect="1"/>
          </p:cNvPicPr>
          <p:nvPr/>
        </p:nvPicPr>
        <p:blipFill>
          <a:blip r:embed="rId2"/>
          <a:stretch>
            <a:fillRect/>
          </a:stretch>
        </p:blipFill>
        <p:spPr>
          <a:xfrm>
            <a:off x="1377911" y="2438629"/>
            <a:ext cx="663385" cy="380561"/>
          </a:xfrm>
          <a:prstGeom prst="rect">
            <a:avLst/>
          </a:prstGeom>
        </p:spPr>
      </p:pic>
      <p:sp>
        <p:nvSpPr>
          <p:cNvPr id="43" name="TextBox 42"/>
          <p:cNvSpPr txBox="1"/>
          <p:nvPr/>
        </p:nvSpPr>
        <p:spPr>
          <a:xfrm>
            <a:off x="2382252" y="2486672"/>
            <a:ext cx="4418730" cy="400110"/>
          </a:xfrm>
          <a:prstGeom prst="rect">
            <a:avLst/>
          </a:prstGeom>
          <a:noFill/>
        </p:spPr>
        <p:txBody>
          <a:bodyPr wrap="square" rtlCol="0">
            <a:spAutoFit/>
          </a:bodyPr>
          <a:lstStyle/>
          <a:p>
            <a:endParaRPr lang="en-GB" sz="1000" dirty="0">
              <a:latin typeface="Sassoon Infant Std" panose="020B0503020103030203" pitchFamily="34" charset="0"/>
            </a:endParaRPr>
          </a:p>
          <a:p>
            <a:endParaRPr lang="en-GB" sz="1000" dirty="0">
              <a:latin typeface="Sassoon Infant Std" panose="020B0503020103030203" pitchFamily="34" charset="0"/>
            </a:endParaRPr>
          </a:p>
        </p:txBody>
      </p:sp>
      <p:sp>
        <p:nvSpPr>
          <p:cNvPr id="44" name="TextBox 43"/>
          <p:cNvSpPr txBox="1"/>
          <p:nvPr/>
        </p:nvSpPr>
        <p:spPr>
          <a:xfrm>
            <a:off x="2028889" y="2428855"/>
            <a:ext cx="4418730" cy="400110"/>
          </a:xfrm>
          <a:prstGeom prst="rect">
            <a:avLst/>
          </a:prstGeom>
          <a:noFill/>
        </p:spPr>
        <p:txBody>
          <a:bodyPr wrap="square" rtlCol="0">
            <a:spAutoFit/>
          </a:bodyPr>
          <a:lstStyle/>
          <a:p>
            <a:r>
              <a:rPr lang="en-GB" sz="1000" i="1" dirty="0">
                <a:latin typeface="Sassoon Primary Std" panose="020B0503020103030203" pitchFamily="34" charset="0"/>
              </a:rPr>
              <a:t>Gain physical skills which will enable them to use their core muscle strength to achieve a good posture when sitting.</a:t>
            </a:r>
          </a:p>
        </p:txBody>
      </p:sp>
      <p:pic>
        <p:nvPicPr>
          <p:cNvPr id="4" name="Picture 3"/>
          <p:cNvPicPr>
            <a:picLocks noChangeAspect="1"/>
          </p:cNvPicPr>
          <p:nvPr/>
        </p:nvPicPr>
        <p:blipFill>
          <a:blip r:embed="rId3"/>
          <a:stretch>
            <a:fillRect/>
          </a:stretch>
        </p:blipFill>
        <p:spPr>
          <a:xfrm>
            <a:off x="5105421" y="4122303"/>
            <a:ext cx="1911429" cy="1051766"/>
          </a:xfrm>
          <a:prstGeom prst="rect">
            <a:avLst/>
          </a:prstGeom>
        </p:spPr>
      </p:pic>
    </p:spTree>
    <p:extLst>
      <p:ext uri="{BB962C8B-B14F-4D97-AF65-F5344CB8AC3E}">
        <p14:creationId xmlns:p14="http://schemas.microsoft.com/office/powerpoint/2010/main" val="557272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928651" y="149654"/>
            <a:ext cx="2159769" cy="1240784"/>
          </a:xfrm>
          <a:prstGeom prst="round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TextBox 2"/>
          <p:cNvSpPr txBox="1"/>
          <p:nvPr/>
        </p:nvSpPr>
        <p:spPr>
          <a:xfrm>
            <a:off x="2003603" y="191317"/>
            <a:ext cx="2009867" cy="1246495"/>
          </a:xfrm>
          <a:prstGeom prst="rect">
            <a:avLst/>
          </a:prstGeom>
          <a:noFill/>
        </p:spPr>
        <p:txBody>
          <a:bodyPr wrap="square" rtlCol="0">
            <a:spAutoFit/>
          </a:bodyPr>
          <a:lstStyle/>
          <a:p>
            <a:pPr algn="ctr"/>
            <a:r>
              <a:rPr lang="en-GB" sz="1200" u="sng" dirty="0">
                <a:latin typeface="Sassoon Primary Std" panose="020B0503020103030203" pitchFamily="34" charset="0"/>
              </a:rPr>
              <a:t>Key</a:t>
            </a:r>
          </a:p>
          <a:p>
            <a:pPr algn="ctr"/>
            <a:r>
              <a:rPr lang="en-GB" sz="1000" dirty="0">
                <a:solidFill>
                  <a:schemeClr val="accent6">
                    <a:lumMod val="50000"/>
                  </a:schemeClr>
                </a:solidFill>
                <a:latin typeface="Sassoon Primary Std" panose="020B0503020103030203" pitchFamily="34" charset="0"/>
              </a:rPr>
              <a:t>Geography</a:t>
            </a:r>
          </a:p>
          <a:p>
            <a:pPr algn="ctr"/>
            <a:r>
              <a:rPr lang="en-GB" sz="1000" dirty="0">
                <a:solidFill>
                  <a:schemeClr val="accent2">
                    <a:lumMod val="50000"/>
                  </a:schemeClr>
                </a:solidFill>
                <a:latin typeface="Sassoon Primary Std" panose="020B0503020103030203" pitchFamily="34" charset="0"/>
              </a:rPr>
              <a:t>History</a:t>
            </a:r>
          </a:p>
          <a:p>
            <a:pPr algn="ctr"/>
            <a:r>
              <a:rPr lang="en-GB" sz="1000" dirty="0">
                <a:solidFill>
                  <a:srgbClr val="FFC000"/>
                </a:solidFill>
                <a:latin typeface="Sassoon Primary Std" panose="020B0503020103030203" pitchFamily="34" charset="0"/>
              </a:rPr>
              <a:t>Science</a:t>
            </a:r>
          </a:p>
          <a:p>
            <a:pPr algn="ctr"/>
            <a:r>
              <a:rPr lang="en-GB" sz="1000" dirty="0">
                <a:solidFill>
                  <a:srgbClr val="7030A0"/>
                </a:solidFill>
                <a:latin typeface="Sassoon Primary Std" panose="020B0503020103030203" pitchFamily="34" charset="0"/>
              </a:rPr>
              <a:t>Art</a:t>
            </a:r>
          </a:p>
          <a:p>
            <a:pPr algn="ctr"/>
            <a:r>
              <a:rPr lang="en-GB" sz="1000" dirty="0">
                <a:solidFill>
                  <a:srgbClr val="FF0000"/>
                </a:solidFill>
                <a:latin typeface="Sassoon Primary Std" panose="020B0503020103030203" pitchFamily="34" charset="0"/>
              </a:rPr>
              <a:t>Design Technology</a:t>
            </a:r>
          </a:p>
          <a:p>
            <a:pPr algn="ctr"/>
            <a:r>
              <a:rPr lang="en-GB" sz="1000" dirty="0">
                <a:solidFill>
                  <a:srgbClr val="FF66FF"/>
                </a:solidFill>
                <a:latin typeface="Sassoon Primary Std" panose="020B0503020103030203" pitchFamily="34" charset="0"/>
              </a:rPr>
              <a:t>Music</a:t>
            </a:r>
          </a:p>
        </p:txBody>
      </p:sp>
      <p:sp>
        <p:nvSpPr>
          <p:cNvPr id="4" name="Rounded Rectangle 3"/>
          <p:cNvSpPr/>
          <p:nvPr/>
        </p:nvSpPr>
        <p:spPr>
          <a:xfrm>
            <a:off x="653305" y="4285028"/>
            <a:ext cx="5001537" cy="2496771"/>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RE</a:t>
            </a:r>
          </a:p>
          <a:p>
            <a:pPr algn="ctr"/>
            <a:endParaRPr lang="en-GB" sz="1100" dirty="0">
              <a:latin typeface="Sassoon Primary Std" panose="020B0503020103030203" pitchFamily="34" charset="0"/>
            </a:endParaRP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To understand about others and about our own beliefs.</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Recognise the significance of water. </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Understand why water is so important to Christians, Hindus and Muslims.</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Become familiar with significant stories that Jesus told and what we can learn from them. </a:t>
            </a:r>
          </a:p>
          <a:p>
            <a:r>
              <a:rPr lang="en-GB" sz="1000" dirty="0">
                <a:solidFill>
                  <a:schemeClr val="bg1"/>
                </a:solidFill>
                <a:latin typeface="Sassoon Primary Std" panose="020B0503020103030203" pitchFamily="34" charset="0"/>
              </a:rPr>
              <a:t> </a:t>
            </a:r>
          </a:p>
          <a:p>
            <a:pPr marL="285750" indent="-285750">
              <a:buFont typeface="Arial" panose="020B0604020202020204" pitchFamily="34" charset="0"/>
              <a:buChar char="•"/>
            </a:pPr>
            <a:endParaRPr lang="en-GB" sz="1000" dirty="0">
              <a:solidFill>
                <a:schemeClr val="bg1"/>
              </a:solidFill>
              <a:latin typeface="Sassoon Primary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Primary Std" panose="020B0503020103030203" pitchFamily="34" charset="0"/>
            </a:endParaRPr>
          </a:p>
          <a:p>
            <a:pPr marL="285750" indent="-285750">
              <a:buFont typeface="Arial" panose="020B0604020202020204" pitchFamily="34" charset="0"/>
              <a:buChar char="•"/>
            </a:pPr>
            <a:endParaRPr lang="en-GB" sz="1000" dirty="0">
              <a:solidFill>
                <a:schemeClr val="bg1"/>
              </a:solidFill>
              <a:latin typeface="Sassoon Primary Std" panose="020B0503020103030203" pitchFamily="34" charset="0"/>
            </a:endParaRPr>
          </a:p>
          <a:p>
            <a:pPr marL="285750" indent="-285750">
              <a:buFont typeface="Arial" panose="020B0604020202020204" pitchFamily="34" charset="0"/>
              <a:buChar char="•"/>
            </a:pPr>
            <a:endParaRPr lang="en-GB" sz="1400" dirty="0">
              <a:latin typeface="Sassoon Primary Std" panose="020B0503020103030203" pitchFamily="34" charset="0"/>
            </a:endParaRPr>
          </a:p>
          <a:p>
            <a:endParaRPr lang="en-GB" dirty="0"/>
          </a:p>
        </p:txBody>
      </p:sp>
      <p:pic>
        <p:nvPicPr>
          <p:cNvPr id="5" name="Picture 4"/>
          <p:cNvPicPr>
            <a:picLocks noChangeAspect="1"/>
          </p:cNvPicPr>
          <p:nvPr/>
        </p:nvPicPr>
        <p:blipFill>
          <a:blip r:embed="rId2"/>
          <a:stretch>
            <a:fillRect/>
          </a:stretch>
        </p:blipFill>
        <p:spPr>
          <a:xfrm>
            <a:off x="1107210" y="6245367"/>
            <a:ext cx="600743" cy="357104"/>
          </a:xfrm>
          <a:prstGeom prst="rect">
            <a:avLst/>
          </a:prstGeom>
        </p:spPr>
      </p:pic>
      <p:pic>
        <p:nvPicPr>
          <p:cNvPr id="7" name="Picture 6"/>
          <p:cNvPicPr>
            <a:picLocks noChangeAspect="1"/>
          </p:cNvPicPr>
          <p:nvPr/>
        </p:nvPicPr>
        <p:blipFill>
          <a:blip r:embed="rId3"/>
          <a:stretch>
            <a:fillRect/>
          </a:stretch>
        </p:blipFill>
        <p:spPr>
          <a:xfrm>
            <a:off x="1107210" y="5728907"/>
            <a:ext cx="600743" cy="372042"/>
          </a:xfrm>
          <a:prstGeom prst="rect">
            <a:avLst/>
          </a:prstGeom>
        </p:spPr>
      </p:pic>
      <p:sp>
        <p:nvSpPr>
          <p:cNvPr id="8" name="Rounded Rectangle 7"/>
          <p:cNvSpPr/>
          <p:nvPr/>
        </p:nvSpPr>
        <p:spPr>
          <a:xfrm>
            <a:off x="5835317" y="337688"/>
            <a:ext cx="5737445" cy="6251607"/>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Understanding the World</a:t>
            </a:r>
          </a:p>
          <a:p>
            <a:pPr algn="ctr"/>
            <a:endParaRPr lang="en-US" sz="1000" dirty="0">
              <a:solidFill>
                <a:schemeClr val="tx1"/>
              </a:solidFill>
              <a:latin typeface="Sassoon Primary Std" panose="020B0503020103030203" pitchFamily="34" charset="0"/>
            </a:endParaRPr>
          </a:p>
          <a:p>
            <a:pPr marL="171450" lvl="0" indent="-171450">
              <a:buFont typeface="Arial" panose="020B0604020202020204" pitchFamily="34" charset="0"/>
              <a:buChar char="•"/>
            </a:pPr>
            <a:r>
              <a:rPr lang="en-GB" sz="1000" kern="0" dirty="0">
                <a:solidFill>
                  <a:schemeClr val="accent2">
                    <a:lumMod val="50000"/>
                  </a:schemeClr>
                </a:solidFill>
                <a:latin typeface="Sassoon Primary Std" panose="020B0503020103030203" pitchFamily="34" charset="0"/>
              </a:rPr>
              <a:t>Compare and contrast photographs of different places in the past until now.</a:t>
            </a:r>
          </a:p>
          <a:p>
            <a:pPr marL="171450" lvl="0" indent="-171450">
              <a:buFont typeface="Arial" panose="020B0604020202020204" pitchFamily="34" charset="0"/>
              <a:buChar char="•"/>
            </a:pPr>
            <a:r>
              <a:rPr lang="en-GB" sz="1000" kern="0" dirty="0">
                <a:solidFill>
                  <a:schemeClr val="accent2">
                    <a:lumMod val="50000"/>
                  </a:schemeClr>
                </a:solidFill>
                <a:latin typeface="Sassoon Primary Std" panose="020B0503020103030203" pitchFamily="34" charset="0"/>
              </a:rPr>
              <a:t>To compare and contrast characters from stories, including figures from the past – linked to the King who has a palace in London.</a:t>
            </a:r>
          </a:p>
          <a:p>
            <a:pPr marL="171450" lvl="0" indent="-171450">
              <a:buFont typeface="Arial" panose="020B0604020202020204" pitchFamily="34" charset="0"/>
              <a:buChar char="•"/>
            </a:pPr>
            <a:r>
              <a:rPr lang="en-GB" sz="1000" kern="0" dirty="0">
                <a:solidFill>
                  <a:schemeClr val="accent4"/>
                </a:solidFill>
                <a:latin typeface="Sassoon Primary Std" panose="020B0503020103030203" pitchFamily="34" charset="0"/>
              </a:rPr>
              <a:t>Observe, by using their senses and understand the effect of changing seasons on the natural world around them.</a:t>
            </a:r>
            <a:endParaRPr lang="en-US" sz="1000" kern="0" dirty="0">
              <a:solidFill>
                <a:schemeClr val="accent4"/>
              </a:solidFill>
              <a:latin typeface="Sassoon Primary Std" panose="020B0503020103030203" pitchFamily="34" charset="0"/>
            </a:endParaRPr>
          </a:p>
          <a:p>
            <a:pPr marL="171450" lvl="0" indent="-171450">
              <a:buFont typeface="Arial" panose="020B0604020202020204" pitchFamily="34" charset="0"/>
              <a:buChar char="•"/>
            </a:pPr>
            <a:r>
              <a:rPr lang="en-GB" sz="1000" kern="0" dirty="0">
                <a:solidFill>
                  <a:schemeClr val="accent6">
                    <a:lumMod val="50000"/>
                  </a:schemeClr>
                </a:solidFill>
                <a:latin typeface="Sassoon Primary Std" panose="020B0503020103030203" pitchFamily="34" charset="0"/>
              </a:rPr>
              <a:t>To recognise some environments that are different from the one in which they live such as comparing London to their own local area.</a:t>
            </a:r>
          </a:p>
          <a:p>
            <a:pPr marL="171450" lvl="0" indent="-171450">
              <a:buFont typeface="Arial" panose="020B0604020202020204" pitchFamily="34" charset="0"/>
              <a:buChar char="•"/>
            </a:pPr>
            <a:r>
              <a:rPr lang="en-GB" sz="1000" kern="0" dirty="0">
                <a:solidFill>
                  <a:schemeClr val="accent6">
                    <a:lumMod val="50000"/>
                  </a:schemeClr>
                </a:solidFill>
                <a:latin typeface="Sassoon Primary Std" panose="020B0503020103030203" pitchFamily="34" charset="0"/>
              </a:rPr>
              <a:t>Be able to compare and contrast different environments such as a beach, wood, city and countryside. </a:t>
            </a:r>
          </a:p>
          <a:p>
            <a:pPr marL="171450" indent="-171450">
              <a:buFont typeface="Arial" panose="020B0604020202020204" pitchFamily="34" charset="0"/>
              <a:buChar char="•"/>
            </a:pPr>
            <a:r>
              <a:rPr lang="en-GB" sz="1000" dirty="0">
                <a:solidFill>
                  <a:schemeClr val="accent6">
                    <a:lumMod val="50000"/>
                  </a:schemeClr>
                </a:solidFill>
                <a:latin typeface="Sassoon Primary Std" panose="020B0503020103030203" pitchFamily="34" charset="0"/>
              </a:rPr>
              <a:t>To draw a map of their immediate environment or a well known text.</a:t>
            </a:r>
          </a:p>
          <a:p>
            <a:pPr marL="171450" indent="-171450">
              <a:buFont typeface="Arial" panose="020B0604020202020204" pitchFamily="34" charset="0"/>
              <a:buChar char="•"/>
            </a:pPr>
            <a:r>
              <a:rPr lang="en-GB" sz="1000" dirty="0">
                <a:solidFill>
                  <a:schemeClr val="accent6">
                    <a:lumMod val="50000"/>
                  </a:schemeClr>
                </a:solidFill>
                <a:latin typeface="Sassoon Primary Std" panose="020B0503020103030203" pitchFamily="34" charset="0"/>
              </a:rPr>
              <a:t>Reflecting on how we can care for and look after our own environment. Consider how we can attract insects and birds to our outdoor environment. </a:t>
            </a:r>
          </a:p>
          <a:p>
            <a:pPr marL="171450" indent="-171450">
              <a:buFont typeface="Arial" panose="020B0604020202020204" pitchFamily="34" charset="0"/>
              <a:buChar char="•"/>
            </a:pPr>
            <a:r>
              <a:rPr lang="en-GB" sz="1000" dirty="0">
                <a:solidFill>
                  <a:schemeClr val="accent6">
                    <a:lumMod val="50000"/>
                  </a:schemeClr>
                </a:solidFill>
                <a:latin typeface="Sassoon Primary Std" panose="020B0503020103030203" pitchFamily="34" charset="0"/>
              </a:rPr>
              <a:t>Within forest school, learning about fire safety, preparing a fire and lighting a fire.</a:t>
            </a:r>
          </a:p>
          <a:p>
            <a:pPr marL="171450" indent="-171450">
              <a:buFont typeface="Arial" panose="020B0604020202020204" pitchFamily="34" charset="0"/>
              <a:buChar char="•"/>
            </a:pPr>
            <a:r>
              <a:rPr lang="en-GB" sz="1000" dirty="0">
                <a:solidFill>
                  <a:schemeClr val="accent6">
                    <a:lumMod val="50000"/>
                  </a:schemeClr>
                </a:solidFill>
                <a:latin typeface="Sassoon Primary Std" panose="020B0503020103030203" pitchFamily="34" charset="0"/>
              </a:rPr>
              <a:t>Creating bug hotels, hunting minibeasts and den building.</a:t>
            </a:r>
          </a:p>
          <a:p>
            <a:pPr marL="171450" indent="-171450">
              <a:buFont typeface="Arial" panose="020B0604020202020204" pitchFamily="34" charset="0"/>
              <a:buChar char="•"/>
            </a:pPr>
            <a:r>
              <a:rPr lang="en-GB" sz="1000" dirty="0">
                <a:solidFill>
                  <a:schemeClr val="accent4"/>
                </a:solidFill>
                <a:latin typeface="Sassoon Primary Std" panose="020B0503020103030203" pitchFamily="34" charset="0"/>
              </a:rPr>
              <a:t>Explore which materials float and sink.</a:t>
            </a:r>
          </a:p>
          <a:p>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100" dirty="0">
              <a:solidFill>
                <a:schemeClr val="bg1"/>
              </a:solidFill>
              <a:latin typeface="Sassoon Primary Std" panose="020B0503020103030203" pitchFamily="34" charset="0"/>
            </a:endParaRPr>
          </a:p>
          <a:p>
            <a:r>
              <a:rPr lang="en-GB" sz="1000" dirty="0">
                <a:solidFill>
                  <a:schemeClr val="bg1"/>
                </a:solidFill>
                <a:latin typeface="Sassoon Primary Std" panose="020B0503020103030203" pitchFamily="34" charset="0"/>
              </a:rPr>
              <a:t> </a:t>
            </a:r>
          </a:p>
          <a:p>
            <a:pPr lvl="0" algn="ctr"/>
            <a:r>
              <a:rPr lang="en-GB" kern="0" dirty="0">
                <a:solidFill>
                  <a:schemeClr val="bg1"/>
                </a:solidFill>
                <a:latin typeface="Sassoon Primary Std" panose="020B0503020103030203" pitchFamily="34" charset="0"/>
              </a:rPr>
              <a:t>Computing</a:t>
            </a:r>
          </a:p>
          <a:p>
            <a:pPr algn="ctr"/>
            <a:endParaRPr lang="en-GB" sz="1600" dirty="0">
              <a:latin typeface="Sassoon Primary Std" panose="020B0503020103030203" pitchFamily="34" charset="0"/>
            </a:endParaRPr>
          </a:p>
          <a:p>
            <a:pPr marL="171450" indent="-171450">
              <a:buFont typeface="Arial" panose="020B0604020202020204" pitchFamily="34" charset="0"/>
              <a:buChar char="•"/>
            </a:pPr>
            <a:r>
              <a:rPr lang="en-GB" sz="1000" dirty="0">
                <a:latin typeface="Sassoon Primary Std" panose="020B0503020103030203" pitchFamily="34" charset="0"/>
              </a:rPr>
              <a:t>To be able to understand how to follow instructions and link this to programming.</a:t>
            </a:r>
          </a:p>
          <a:p>
            <a:pPr marL="171450" indent="-171450">
              <a:buFont typeface="Arial" panose="020B0604020202020204" pitchFamily="34" charset="0"/>
              <a:buChar char="•"/>
            </a:pPr>
            <a:r>
              <a:rPr lang="en-GB" sz="1000" dirty="0">
                <a:latin typeface="Sassoon Primary Std" panose="020B0503020103030203" pitchFamily="34" charset="0"/>
              </a:rPr>
              <a:t>To use programmable toys.</a:t>
            </a:r>
          </a:p>
          <a:p>
            <a:pPr marL="171450" indent="-171450">
              <a:buFont typeface="Arial" panose="020B0604020202020204" pitchFamily="34" charset="0"/>
              <a:buChar char="•"/>
            </a:pPr>
            <a:r>
              <a:rPr lang="en-GB" sz="1000" dirty="0">
                <a:latin typeface="Sassoon Primary Std" panose="020B0503020103030203" pitchFamily="34" charset="0"/>
              </a:rPr>
              <a:t>To log in to a computer using their username and password.</a:t>
            </a:r>
          </a:p>
          <a:p>
            <a:pPr marL="171450" indent="-171450">
              <a:buFont typeface="Arial" panose="020B0604020202020204" pitchFamily="34" charset="0"/>
              <a:buChar char="•"/>
            </a:pPr>
            <a:r>
              <a:rPr lang="en-GB" sz="1000" dirty="0">
                <a:latin typeface="Sassoon Primary Std" panose="020B0503020103030203" pitchFamily="34" charset="0"/>
              </a:rPr>
              <a:t>To practise using a keyboard in order to type their name.</a:t>
            </a:r>
          </a:p>
          <a:p>
            <a:pPr marL="171450" indent="-171450">
              <a:buFont typeface="Arial" panose="020B0604020202020204" pitchFamily="34" charset="0"/>
              <a:buChar char="•"/>
            </a:pPr>
            <a:r>
              <a:rPr lang="en-GB" sz="1000" dirty="0">
                <a:latin typeface="Sassoon Primary Std" panose="020B0503020103030203" pitchFamily="34" charset="0"/>
              </a:rPr>
              <a:t>To talk about how to reduce screen time as part of their health and well-being.</a:t>
            </a:r>
          </a:p>
          <a:p>
            <a:pPr marL="171450" indent="-171450">
              <a:buFont typeface="Arial" panose="020B0604020202020204" pitchFamily="34" charset="0"/>
              <a:buChar char="•"/>
            </a:pPr>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4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1" name="Picture 10"/>
          <p:cNvPicPr>
            <a:picLocks noChangeAspect="1"/>
          </p:cNvPicPr>
          <p:nvPr/>
        </p:nvPicPr>
        <p:blipFill>
          <a:blip r:embed="rId3"/>
          <a:stretch>
            <a:fillRect/>
          </a:stretch>
        </p:blipFill>
        <p:spPr>
          <a:xfrm>
            <a:off x="6527768" y="3259950"/>
            <a:ext cx="516105" cy="319625"/>
          </a:xfrm>
          <a:prstGeom prst="rect">
            <a:avLst/>
          </a:prstGeom>
        </p:spPr>
      </p:pic>
      <p:pic>
        <p:nvPicPr>
          <p:cNvPr id="14" name="Picture 13"/>
          <p:cNvPicPr>
            <a:picLocks noChangeAspect="1"/>
          </p:cNvPicPr>
          <p:nvPr/>
        </p:nvPicPr>
        <p:blipFill>
          <a:blip r:embed="rId4"/>
          <a:stretch>
            <a:fillRect/>
          </a:stretch>
        </p:blipFill>
        <p:spPr>
          <a:xfrm>
            <a:off x="6637550" y="5890515"/>
            <a:ext cx="568045" cy="355862"/>
          </a:xfrm>
          <a:prstGeom prst="rect">
            <a:avLst/>
          </a:prstGeom>
        </p:spPr>
      </p:pic>
      <p:sp>
        <p:nvSpPr>
          <p:cNvPr id="16" name="Rounded Rectangle 15"/>
          <p:cNvSpPr/>
          <p:nvPr/>
        </p:nvSpPr>
        <p:spPr>
          <a:xfrm>
            <a:off x="747525" y="1473819"/>
            <a:ext cx="4818708" cy="2666791"/>
          </a:xfrm>
          <a:prstGeom prst="roundRect">
            <a:avLst/>
          </a:prstGeom>
          <a:solidFill>
            <a:srgbClr val="5B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Expressive Arts and Design</a:t>
            </a:r>
          </a:p>
          <a:p>
            <a:endParaRPr lang="en-GB" sz="1000" dirty="0">
              <a:solidFill>
                <a:srgbClr val="C00000"/>
              </a:solidFill>
              <a:latin typeface="Sassoon Primary Std" panose="020B0503020103030203" pitchFamily="34" charset="0"/>
            </a:endParaRPr>
          </a:p>
          <a:p>
            <a:pPr marL="285750" indent="-285750">
              <a:buFont typeface="Arial" panose="020B0604020202020204" pitchFamily="34" charset="0"/>
              <a:buChar char="•"/>
            </a:pPr>
            <a:r>
              <a:rPr lang="en-GB" sz="1000" dirty="0">
                <a:solidFill>
                  <a:srgbClr val="8266EA"/>
                </a:solidFill>
                <a:latin typeface="Sassoon Primary Std" panose="020B0503020103030203" pitchFamily="34" charset="0"/>
              </a:rPr>
              <a:t>Explore landscape through tactile mark making and collage.</a:t>
            </a:r>
          </a:p>
          <a:p>
            <a:pPr marL="285750" indent="-285750">
              <a:buFont typeface="Arial" panose="020B0604020202020204" pitchFamily="34" charset="0"/>
              <a:buChar char="•"/>
            </a:pPr>
            <a:r>
              <a:rPr lang="en-GB" sz="1000" dirty="0">
                <a:solidFill>
                  <a:srgbClr val="8266EA"/>
                </a:solidFill>
                <a:latin typeface="Sassoon Primary Std" panose="020B0503020103030203" pitchFamily="34" charset="0"/>
              </a:rPr>
              <a:t>Make a prop for a toy. </a:t>
            </a:r>
          </a:p>
          <a:p>
            <a:pPr marL="285750" indent="-285750">
              <a:buFont typeface="Arial" panose="020B0604020202020204" pitchFamily="34" charset="0"/>
              <a:buChar char="•"/>
            </a:pPr>
            <a:r>
              <a:rPr lang="en-GB" sz="1000" dirty="0">
                <a:solidFill>
                  <a:srgbClr val="8266EA"/>
                </a:solidFill>
                <a:latin typeface="Sassoon Primary Std" panose="020B0503020103030203" pitchFamily="34" charset="0"/>
              </a:rPr>
              <a:t>Collaging with wax crayons – exploring the natural environment. </a:t>
            </a:r>
          </a:p>
          <a:p>
            <a:pPr marL="285750" indent="-285750">
              <a:buFont typeface="Arial" panose="020B0604020202020204" pitchFamily="34" charset="0"/>
              <a:buChar char="•"/>
            </a:pPr>
            <a:r>
              <a:rPr lang="en-GB" sz="1000" dirty="0">
                <a:solidFill>
                  <a:srgbClr val="8266EA"/>
                </a:solidFill>
                <a:latin typeface="Sassoon Primary Std" panose="020B0503020103030203" pitchFamily="34" charset="0"/>
              </a:rPr>
              <a:t>Use cardboard to represent their own ideas and creations.</a:t>
            </a:r>
          </a:p>
          <a:p>
            <a:pPr marL="285750" indent="-285750">
              <a:buFont typeface="Arial" panose="020B0604020202020204" pitchFamily="34" charset="0"/>
              <a:buChar char="•"/>
            </a:pPr>
            <a:r>
              <a:rPr lang="en-GB" sz="1000" dirty="0">
                <a:solidFill>
                  <a:srgbClr val="FF66FF"/>
                </a:solidFill>
                <a:latin typeface="Sassoon Primary Std" panose="020B0503020103030203" pitchFamily="34" charset="0"/>
              </a:rPr>
              <a:t>Learn and perform nursery rhymes and familiar songs.</a:t>
            </a:r>
          </a:p>
          <a:p>
            <a:pPr marL="285750" indent="-285750">
              <a:buFont typeface="Arial" panose="020B0604020202020204" pitchFamily="34" charset="0"/>
              <a:buChar char="•"/>
            </a:pPr>
            <a:r>
              <a:rPr lang="en-GB" sz="1000" dirty="0">
                <a:solidFill>
                  <a:srgbClr val="FF66FF"/>
                </a:solidFill>
                <a:latin typeface="Sassoon Primary Std" panose="020B0503020103030203" pitchFamily="34" charset="0"/>
              </a:rPr>
              <a:t>Use instruments to represent different types of weather. </a:t>
            </a:r>
          </a:p>
          <a:p>
            <a:pPr marL="285750" indent="-285750">
              <a:buFont typeface="Arial" panose="020B0604020202020204" pitchFamily="34" charset="0"/>
              <a:buChar char="•"/>
            </a:pPr>
            <a:r>
              <a:rPr lang="en-GB" sz="1000" dirty="0">
                <a:solidFill>
                  <a:srgbClr val="FF66FF"/>
                </a:solidFill>
                <a:latin typeface="Sassoon Primary Std" panose="020B0503020103030203" pitchFamily="34" charset="0"/>
              </a:rPr>
              <a:t>Explore African drumming.</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Develop storylines using the influence of texts and props in their independent play.</a:t>
            </a:r>
          </a:p>
          <a:p>
            <a:pPr marL="285750" indent="-285750">
              <a:buFont typeface="Arial" panose="020B0604020202020204" pitchFamily="34" charset="0"/>
              <a:buChar char="•"/>
            </a:pPr>
            <a:r>
              <a:rPr lang="en-GB" sz="1000" dirty="0">
                <a:solidFill>
                  <a:srgbClr val="C00000"/>
                </a:solidFill>
                <a:latin typeface="Sassoon Primary Std" panose="020B0503020103030203" pitchFamily="34" charset="0"/>
              </a:rPr>
              <a:t>Use junk modelling to design a habitat for characters from a story. </a:t>
            </a:r>
          </a:p>
          <a:p>
            <a:pPr marL="285750" indent="-285750">
              <a:buFont typeface="Arial" panose="020B0604020202020204" pitchFamily="34" charset="0"/>
              <a:buChar char="•"/>
            </a:pPr>
            <a:r>
              <a:rPr lang="en-GB" sz="1000" dirty="0">
                <a:solidFill>
                  <a:srgbClr val="8266EA"/>
                </a:solidFill>
                <a:latin typeface="Sassoon Primary Std" panose="020B0503020103030203" pitchFamily="34" charset="0"/>
              </a:rPr>
              <a:t>Observe and draw insects, plants and trees in our outdoor environment. </a:t>
            </a:r>
          </a:p>
          <a:p>
            <a:pPr marL="285750" indent="-285750">
              <a:buFont typeface="Arial" panose="020B0604020202020204" pitchFamily="34" charset="0"/>
              <a:buChar char="•"/>
            </a:pPr>
            <a:endParaRPr lang="en-GB" sz="1000" dirty="0">
              <a:solidFill>
                <a:srgbClr val="8266EA"/>
              </a:solidFill>
              <a:latin typeface="Sassoon Primary Std" panose="020B0503020103030203" pitchFamily="34" charset="0"/>
            </a:endParaRPr>
          </a:p>
          <a:p>
            <a:pPr marL="285750" indent="-285750">
              <a:buFont typeface="Arial" panose="020B0604020202020204" pitchFamily="34" charset="0"/>
              <a:buChar char="•"/>
            </a:pPr>
            <a:endParaRPr lang="en-GB" sz="1400" dirty="0">
              <a:latin typeface="Sassoon Primary Std" panose="020B0503020103030203" pitchFamily="34" charset="0"/>
            </a:endParaRPr>
          </a:p>
          <a:p>
            <a:pPr marL="285750" indent="-285750">
              <a:buFont typeface="Arial" panose="020B0604020202020204" pitchFamily="34" charset="0"/>
              <a:buChar char="•"/>
            </a:pPr>
            <a:endParaRPr lang="en-GB" sz="1400" dirty="0">
              <a:latin typeface="Sassoon Primary Std" panose="020B0503020103030203" pitchFamily="34" charset="0"/>
            </a:endParaRPr>
          </a:p>
          <a:p>
            <a:endParaRPr lang="en-GB" dirty="0"/>
          </a:p>
        </p:txBody>
      </p:sp>
      <p:sp>
        <p:nvSpPr>
          <p:cNvPr id="17" name="TextBox 16"/>
          <p:cNvSpPr txBox="1"/>
          <p:nvPr/>
        </p:nvSpPr>
        <p:spPr>
          <a:xfrm>
            <a:off x="1773736" y="5669866"/>
            <a:ext cx="3498006" cy="553998"/>
          </a:xfrm>
          <a:prstGeom prst="rect">
            <a:avLst/>
          </a:prstGeom>
          <a:noFill/>
        </p:spPr>
        <p:txBody>
          <a:bodyPr wrap="square" rtlCol="0">
            <a:spAutoFit/>
          </a:bodyPr>
          <a:lstStyle/>
          <a:p>
            <a:r>
              <a:rPr lang="en-GB" sz="1000" i="1" dirty="0">
                <a:latin typeface="Sassoon Primary Std" panose="020B0503020103030203" pitchFamily="34" charset="0"/>
              </a:rPr>
              <a:t>Consider why water in important in different religions. Celebrate and discuss how their beliefs might be the same or different others</a:t>
            </a:r>
            <a:r>
              <a:rPr lang="en-GB" sz="1000" dirty="0">
                <a:latin typeface="Sassoon Primary Std" panose="020B0503020103030203" pitchFamily="34" charset="0"/>
              </a:rPr>
              <a:t>.</a:t>
            </a:r>
          </a:p>
        </p:txBody>
      </p:sp>
      <p:sp>
        <p:nvSpPr>
          <p:cNvPr id="18" name="TextBox 17"/>
          <p:cNvSpPr txBox="1"/>
          <p:nvPr/>
        </p:nvSpPr>
        <p:spPr>
          <a:xfrm>
            <a:off x="1780797" y="6223864"/>
            <a:ext cx="3498006" cy="400110"/>
          </a:xfrm>
          <a:prstGeom prst="rect">
            <a:avLst/>
          </a:prstGeom>
          <a:noFill/>
        </p:spPr>
        <p:txBody>
          <a:bodyPr wrap="square" rtlCol="0">
            <a:spAutoFit/>
          </a:bodyPr>
          <a:lstStyle/>
          <a:p>
            <a:r>
              <a:rPr lang="en-GB" sz="1000" i="1" dirty="0">
                <a:latin typeface="Sassoon Primary Std" panose="020B0503020103030203" pitchFamily="34" charset="0"/>
              </a:rPr>
              <a:t>Show respect by listening and learning about others who may </a:t>
            </a:r>
          </a:p>
          <a:p>
            <a:r>
              <a:rPr lang="en-GB" sz="1000" i="1" dirty="0">
                <a:latin typeface="Sassoon Primary Std" panose="020B0503020103030203" pitchFamily="34" charset="0"/>
              </a:rPr>
              <a:t>have different beliefs or faiths to themselves. </a:t>
            </a:r>
          </a:p>
        </p:txBody>
      </p:sp>
      <p:pic>
        <p:nvPicPr>
          <p:cNvPr id="19" name="Picture 18"/>
          <p:cNvPicPr>
            <a:picLocks noChangeAspect="1"/>
          </p:cNvPicPr>
          <p:nvPr/>
        </p:nvPicPr>
        <p:blipFill>
          <a:blip r:embed="rId5"/>
          <a:stretch>
            <a:fillRect/>
          </a:stretch>
        </p:blipFill>
        <p:spPr>
          <a:xfrm>
            <a:off x="1116368" y="3672211"/>
            <a:ext cx="657368" cy="372042"/>
          </a:xfrm>
          <a:prstGeom prst="rect">
            <a:avLst/>
          </a:prstGeom>
        </p:spPr>
      </p:pic>
      <p:sp>
        <p:nvSpPr>
          <p:cNvPr id="20" name="TextBox 19"/>
          <p:cNvSpPr txBox="1"/>
          <p:nvPr/>
        </p:nvSpPr>
        <p:spPr>
          <a:xfrm>
            <a:off x="1724020" y="3586612"/>
            <a:ext cx="3498006" cy="553998"/>
          </a:xfrm>
          <a:prstGeom prst="rect">
            <a:avLst/>
          </a:prstGeom>
          <a:noFill/>
        </p:spPr>
        <p:txBody>
          <a:bodyPr wrap="square" rtlCol="0">
            <a:spAutoFit/>
          </a:bodyPr>
          <a:lstStyle/>
          <a:p>
            <a:r>
              <a:rPr lang="en-GB" sz="1000" i="1" dirty="0">
                <a:latin typeface="Sassoon Primary Std" panose="020B0503020103030203" pitchFamily="34" charset="0"/>
              </a:rPr>
              <a:t>Respond to Music creating their own movement and fluidity. </a:t>
            </a:r>
          </a:p>
          <a:p>
            <a:r>
              <a:rPr lang="en-GB" sz="1000" i="1" dirty="0">
                <a:latin typeface="Sassoon Primary Std" panose="020B0503020103030203" pitchFamily="34" charset="0"/>
              </a:rPr>
              <a:t>Manipulate materials and revisit skills to represent and express their own ideas. </a:t>
            </a:r>
          </a:p>
        </p:txBody>
      </p:sp>
      <p:sp>
        <p:nvSpPr>
          <p:cNvPr id="22" name="TextBox 21"/>
          <p:cNvSpPr txBox="1"/>
          <p:nvPr/>
        </p:nvSpPr>
        <p:spPr>
          <a:xfrm>
            <a:off x="7278439" y="5890515"/>
            <a:ext cx="3498006" cy="553998"/>
          </a:xfrm>
          <a:prstGeom prst="rect">
            <a:avLst/>
          </a:prstGeom>
          <a:noFill/>
        </p:spPr>
        <p:txBody>
          <a:bodyPr wrap="square" rtlCol="0">
            <a:spAutoFit/>
          </a:bodyPr>
          <a:lstStyle/>
          <a:p>
            <a:r>
              <a:rPr lang="en-GB" sz="1000" i="1" dirty="0">
                <a:latin typeface="Sassoon Primary Std" panose="020B0503020103030203" pitchFamily="34" charset="0"/>
              </a:rPr>
              <a:t>Children have a right to stay safe whilst online.</a:t>
            </a:r>
          </a:p>
          <a:p>
            <a:r>
              <a:rPr lang="en-GB" sz="1000" i="1" dirty="0">
                <a:latin typeface="Sassoon Primary Std" panose="020B0503020103030203" pitchFamily="34" charset="0"/>
              </a:rPr>
              <a:t>Appropriate rules when using technology responsibly</a:t>
            </a:r>
            <a:r>
              <a:rPr lang="en-GB" sz="1000" i="1" dirty="0">
                <a:latin typeface="Sassoon Infant Std" panose="020B0503020103030203" pitchFamily="34" charset="0"/>
              </a:rPr>
              <a:t>. </a:t>
            </a:r>
          </a:p>
          <a:p>
            <a:endParaRPr lang="en-GB" sz="1000" i="1" dirty="0">
              <a:latin typeface="Sassoon Infant Std" panose="020B0503020103030203" pitchFamily="34" charset="0"/>
            </a:endParaRPr>
          </a:p>
        </p:txBody>
      </p:sp>
      <p:sp>
        <p:nvSpPr>
          <p:cNvPr id="23" name="TextBox 22"/>
          <p:cNvSpPr txBox="1"/>
          <p:nvPr/>
        </p:nvSpPr>
        <p:spPr>
          <a:xfrm>
            <a:off x="7519120" y="3474870"/>
            <a:ext cx="3498006" cy="246221"/>
          </a:xfrm>
          <a:prstGeom prst="rect">
            <a:avLst/>
          </a:prstGeom>
          <a:noFill/>
        </p:spPr>
        <p:txBody>
          <a:bodyPr wrap="square" rtlCol="0">
            <a:spAutoFit/>
          </a:bodyPr>
          <a:lstStyle/>
          <a:p>
            <a:endParaRPr lang="en-GB" sz="1000" dirty="0">
              <a:latin typeface="Sassoon Infant Std" panose="020B0503020103030203" pitchFamily="34" charset="0"/>
            </a:endParaRPr>
          </a:p>
        </p:txBody>
      </p:sp>
      <p:pic>
        <p:nvPicPr>
          <p:cNvPr id="24" name="Picture 23"/>
          <p:cNvPicPr>
            <a:picLocks noChangeAspect="1"/>
          </p:cNvPicPr>
          <p:nvPr/>
        </p:nvPicPr>
        <p:blipFill>
          <a:blip r:embed="rId5"/>
          <a:stretch>
            <a:fillRect/>
          </a:stretch>
        </p:blipFill>
        <p:spPr>
          <a:xfrm>
            <a:off x="6527768" y="3795807"/>
            <a:ext cx="516105" cy="292093"/>
          </a:xfrm>
          <a:prstGeom prst="rect">
            <a:avLst/>
          </a:prstGeom>
        </p:spPr>
      </p:pic>
      <p:sp>
        <p:nvSpPr>
          <p:cNvPr id="25" name="TextBox 24"/>
          <p:cNvSpPr txBox="1"/>
          <p:nvPr/>
        </p:nvSpPr>
        <p:spPr>
          <a:xfrm>
            <a:off x="7205595" y="3795807"/>
            <a:ext cx="3710374" cy="400110"/>
          </a:xfrm>
          <a:prstGeom prst="rect">
            <a:avLst/>
          </a:prstGeom>
          <a:noFill/>
        </p:spPr>
        <p:txBody>
          <a:bodyPr wrap="square" rtlCol="0">
            <a:spAutoFit/>
          </a:bodyPr>
          <a:lstStyle/>
          <a:p>
            <a:r>
              <a:rPr lang="en-GB" sz="1000" i="1" dirty="0">
                <a:latin typeface="Sassoon Primary Std" panose="020B0503020103030203" pitchFamily="34" charset="0"/>
              </a:rPr>
              <a:t>Visit to </a:t>
            </a:r>
            <a:r>
              <a:rPr lang="en-GB" sz="1000" i="1" dirty="0" err="1">
                <a:latin typeface="Sassoon Primary Std" panose="020B0503020103030203" pitchFamily="34" charset="0"/>
              </a:rPr>
              <a:t>Twycross</a:t>
            </a:r>
            <a:r>
              <a:rPr lang="en-GB" sz="1000" i="1" dirty="0">
                <a:latin typeface="Sassoon Primary Std" panose="020B0503020103030203" pitchFamily="34" charset="0"/>
              </a:rPr>
              <a:t> Zoo – Consolidate and build on knowledge about animals and their habitats in other parts of the world . </a:t>
            </a:r>
          </a:p>
        </p:txBody>
      </p:sp>
      <p:sp>
        <p:nvSpPr>
          <p:cNvPr id="26" name="TextBox 25"/>
          <p:cNvSpPr txBox="1"/>
          <p:nvPr/>
        </p:nvSpPr>
        <p:spPr>
          <a:xfrm>
            <a:off x="7205596" y="3197871"/>
            <a:ext cx="4091054" cy="553998"/>
          </a:xfrm>
          <a:prstGeom prst="rect">
            <a:avLst/>
          </a:prstGeom>
          <a:noFill/>
        </p:spPr>
        <p:txBody>
          <a:bodyPr wrap="square" rtlCol="0">
            <a:spAutoFit/>
          </a:bodyPr>
          <a:lstStyle/>
          <a:p>
            <a:r>
              <a:rPr lang="en-GB" sz="1000" i="1" dirty="0">
                <a:latin typeface="Sassoon Primary Std" panose="020B0503020103030203" pitchFamily="34" charset="0"/>
              </a:rPr>
              <a:t>Comparing the similarities and differences of children’s immediate environment to places in the story such as </a:t>
            </a:r>
            <a:r>
              <a:rPr lang="en-GB" sz="1000" i="1" dirty="0" err="1">
                <a:latin typeface="Sassoon Primary Std" panose="020B0503020103030203" pitchFamily="34" charset="0"/>
              </a:rPr>
              <a:t>Fatou</a:t>
            </a:r>
            <a:r>
              <a:rPr lang="en-GB" sz="1000" i="1" dirty="0">
                <a:latin typeface="Sassoon Primary Std" panose="020B0503020103030203" pitchFamily="34" charset="0"/>
              </a:rPr>
              <a:t>, fetch the water and link it to previous texts we have read.</a:t>
            </a:r>
          </a:p>
        </p:txBody>
      </p:sp>
      <p:pic>
        <p:nvPicPr>
          <p:cNvPr id="6" name="Picture 5">
            <a:extLst>
              <a:ext uri="{FF2B5EF4-FFF2-40B4-BE49-F238E27FC236}">
                <a16:creationId xmlns:a16="http://schemas.microsoft.com/office/drawing/2014/main" id="{9D2B3852-6834-1629-EFCF-D8665F2029F2}"/>
              </a:ext>
            </a:extLst>
          </p:cNvPr>
          <p:cNvPicPr>
            <a:picLocks noChangeAspect="1"/>
          </p:cNvPicPr>
          <p:nvPr/>
        </p:nvPicPr>
        <p:blipFill>
          <a:blip r:embed="rId6"/>
          <a:stretch>
            <a:fillRect/>
          </a:stretch>
        </p:blipFill>
        <p:spPr>
          <a:xfrm>
            <a:off x="4691098" y="4519155"/>
            <a:ext cx="409911" cy="381210"/>
          </a:xfrm>
          <a:prstGeom prst="rect">
            <a:avLst/>
          </a:prstGeom>
        </p:spPr>
      </p:pic>
      <p:pic>
        <p:nvPicPr>
          <p:cNvPr id="10" name="Picture 9">
            <a:extLst>
              <a:ext uri="{FF2B5EF4-FFF2-40B4-BE49-F238E27FC236}">
                <a16:creationId xmlns:a16="http://schemas.microsoft.com/office/drawing/2014/main" id="{4C4EDF7D-A93B-C3E2-01E4-2C807207A1C6}"/>
              </a:ext>
            </a:extLst>
          </p:cNvPr>
          <p:cNvPicPr>
            <a:picLocks noChangeAspect="1"/>
          </p:cNvPicPr>
          <p:nvPr/>
        </p:nvPicPr>
        <p:blipFill>
          <a:blip r:embed="rId6"/>
          <a:stretch>
            <a:fillRect/>
          </a:stretch>
        </p:blipFill>
        <p:spPr>
          <a:xfrm>
            <a:off x="4691098" y="1678499"/>
            <a:ext cx="409911" cy="381210"/>
          </a:xfrm>
          <a:prstGeom prst="rect">
            <a:avLst/>
          </a:prstGeom>
        </p:spPr>
      </p:pic>
      <p:pic>
        <p:nvPicPr>
          <p:cNvPr id="12" name="Picture 11">
            <a:extLst>
              <a:ext uri="{FF2B5EF4-FFF2-40B4-BE49-F238E27FC236}">
                <a16:creationId xmlns:a16="http://schemas.microsoft.com/office/drawing/2014/main" id="{12581353-E60F-6190-73DA-C2399A1267BF}"/>
              </a:ext>
            </a:extLst>
          </p:cNvPr>
          <p:cNvPicPr>
            <a:picLocks noChangeAspect="1"/>
          </p:cNvPicPr>
          <p:nvPr/>
        </p:nvPicPr>
        <p:blipFill>
          <a:blip r:embed="rId6"/>
          <a:stretch>
            <a:fillRect/>
          </a:stretch>
        </p:blipFill>
        <p:spPr>
          <a:xfrm>
            <a:off x="5879756" y="3344732"/>
            <a:ext cx="516105" cy="479969"/>
          </a:xfrm>
          <a:prstGeom prst="rect">
            <a:avLst/>
          </a:prstGeom>
        </p:spPr>
      </p:pic>
    </p:spTree>
    <p:extLst>
      <p:ext uri="{BB962C8B-B14F-4D97-AF65-F5344CB8AC3E}">
        <p14:creationId xmlns:p14="http://schemas.microsoft.com/office/powerpoint/2010/main" val="2197411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1008</TotalTime>
  <Words>1498</Words>
  <Application>Microsoft Office PowerPoint</Application>
  <PresentationFormat>Widescreen</PresentationFormat>
  <Paragraphs>219</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Sassoon Infant Std</vt:lpstr>
      <vt:lpstr>Sassoon Primary Std</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B Murrell</cp:lastModifiedBy>
  <cp:revision>103</cp:revision>
  <cp:lastPrinted>2023-01-04T11:07:52Z</cp:lastPrinted>
  <dcterms:created xsi:type="dcterms:W3CDTF">2022-12-14T10:54:16Z</dcterms:created>
  <dcterms:modified xsi:type="dcterms:W3CDTF">2026-03-19T21:28:39Z</dcterms:modified>
</cp:coreProperties>
</file>