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CC84C2"/>
    <a:srgbClr val="8266EA"/>
    <a:srgbClr val="AB259B"/>
    <a:srgbClr val="A5A5A5"/>
    <a:srgbClr val="ED7D31"/>
    <a:srgbClr val="5B9BD5"/>
    <a:srgbClr val="4472C4"/>
    <a:srgbClr val="70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5332" autoAdjust="0"/>
  </p:normalViewPr>
  <p:slideViewPr>
    <p:cSldViewPr snapToGrid="0">
      <p:cViewPr varScale="1">
        <p:scale>
          <a:sx n="88" d="100"/>
          <a:sy n="88" d="100"/>
        </p:scale>
        <p:origin x="45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834079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86937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39C2B-EA23-4D2D-815D-2EBF71DACC45}" type="datetimeFigureOut">
              <a:rPr lang="en-GB" smtClean="0"/>
              <a:t>11/04/2026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86918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4939C2B-EA23-4D2D-815D-2EBF71DACC45}" type="datetimeFigureOut">
              <a:rPr lang="en-GB" smtClean="0"/>
              <a:t>11/04/2026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514954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4939C2B-EA23-4D2D-815D-2EBF71DACC45}" type="datetimeFigureOut">
              <a:rPr lang="en-GB" smtClean="0"/>
              <a:t>11/04/2026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05463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4939C2B-EA23-4D2D-815D-2EBF71DACC45}" type="datetimeFigureOut">
              <a:rPr lang="en-GB" smtClean="0"/>
              <a:t>11/04/2026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846663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939C2B-EA23-4D2D-815D-2EBF71DACC45}" type="datetimeFigureOut">
              <a:rPr lang="en-GB" smtClean="0"/>
              <a:t>11/04/2026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00649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41755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39C2B-EA23-4D2D-815D-2EBF71DACC45}" type="datetimeFigureOut">
              <a:rPr lang="en-GB" smtClean="0"/>
              <a:t>11/04/2026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2462564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1038452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4939C2B-EA23-4D2D-815D-2EBF71DACC45}" type="datetimeFigureOut">
              <a:rPr lang="en-GB" smtClean="0"/>
              <a:t>11/04/2026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0EAF2A-276F-4364-8C0C-B07AC9725180}" type="slidenum">
              <a:rPr lang="en-GB" smtClean="0"/>
              <a:t>‹#›</a:t>
            </a:fld>
            <a:endParaRPr lang="en-GB"/>
          </a:p>
        </p:txBody>
      </p:sp>
    </p:spTree>
    <p:extLst>
      <p:ext uri="{BB962C8B-B14F-4D97-AF65-F5344CB8AC3E}">
        <p14:creationId xmlns:p14="http://schemas.microsoft.com/office/powerpoint/2010/main" val="3193614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39C2B-EA23-4D2D-815D-2EBF71DACC45}" type="datetimeFigureOut">
              <a:rPr lang="en-GB" smtClean="0"/>
              <a:t>11/04/2026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0EAF2A-276F-4364-8C0C-B07AC9725180}" type="slidenum">
              <a:rPr lang="en-GB" smtClean="0"/>
              <a:t>‹#›</a:t>
            </a:fld>
            <a:endParaRPr lang="en-GB"/>
          </a:p>
        </p:txBody>
      </p:sp>
    </p:spTree>
    <p:extLst>
      <p:ext uri="{BB962C8B-B14F-4D97-AF65-F5344CB8AC3E}">
        <p14:creationId xmlns:p14="http://schemas.microsoft.com/office/powerpoint/2010/main" val="3298941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38" y="151101"/>
            <a:ext cx="1408345" cy="1099036"/>
          </a:xfrm>
          <a:prstGeom prst="rect">
            <a:avLst/>
          </a:prstGeom>
        </p:spPr>
      </p:pic>
      <p:sp>
        <p:nvSpPr>
          <p:cNvPr id="7" name="Rounded Rectangle 6"/>
          <p:cNvSpPr/>
          <p:nvPr/>
        </p:nvSpPr>
        <p:spPr>
          <a:xfrm>
            <a:off x="8717280" y="100887"/>
            <a:ext cx="3063550" cy="2557401"/>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sz="100" dirty="0">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   </a:t>
            </a:r>
            <a:r>
              <a:rPr lang="en-GB" sz="1400" b="1" dirty="0">
                <a:solidFill>
                  <a:schemeClr val="tx1"/>
                </a:solidFill>
                <a:latin typeface="Sassoon Primary Std" panose="020B0503020103030203" pitchFamily="34" charset="0"/>
              </a:rPr>
              <a:t>British Values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Democracy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Rule of Law</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Individual liberty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Tolerance of different faiths and beliefs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Mutual respect</a:t>
            </a:r>
            <a:endParaRPr lang="en-GB" sz="1400" b="1"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We want our children to become responsible, active citizens who participate in democracy and public life with respect for diversity and a commitment to working towards greater community cohesion.</a:t>
            </a:r>
            <a:r>
              <a:rPr lang="en-GB" sz="1000" dirty="0"/>
              <a:t> </a:t>
            </a:r>
            <a:r>
              <a:rPr lang="en-GB" sz="1000" dirty="0">
                <a:solidFill>
                  <a:schemeClr val="tx1"/>
                </a:solidFill>
                <a:latin typeface="Sassoon Primary Std" panose="020B0503020103030203" pitchFamily="34" charset="0"/>
              </a:rPr>
              <a:t>Through engaging lessons, challenge and appropriate activities, we can give them a better understanding of themselves and others in the ‘community of communities’ in which they live.</a:t>
            </a:r>
            <a:r>
              <a:rPr lang="en-GB" sz="1000" b="1" dirty="0">
                <a:solidFill>
                  <a:schemeClr val="tx1"/>
                </a:solidFill>
                <a:latin typeface="Sassoon Primary Std" panose="020B0503020103030203" pitchFamily="34" charset="0"/>
              </a:rPr>
              <a:t> </a:t>
            </a:r>
            <a:r>
              <a:rPr lang="en-GB" sz="1000" dirty="0">
                <a:solidFill>
                  <a:schemeClr val="tx1"/>
                </a:solidFill>
                <a:latin typeface="Sassoon Primary Std" panose="020B0503020103030203" pitchFamily="34" charset="0"/>
              </a:rPr>
              <a:t>Children will develop their understanding of British values </a:t>
            </a: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171450" indent="-171450" algn="ctr">
              <a:buFont typeface="Arial" panose="020B0604020202020204" pitchFamily="34" charset="0"/>
              <a:buChar char="•"/>
            </a:pPr>
            <a:endParaRPr lang="en-GB" sz="1200" dirty="0">
              <a:latin typeface="Sassoon Primary Std" panose="020B0503020103030203" pitchFamily="34" charset="0"/>
            </a:endParaRPr>
          </a:p>
          <a:p>
            <a:pPr marL="285750" indent="-285750" algn="ctr">
              <a:buFont typeface="Arial" panose="020B0604020202020204" pitchFamily="34" charset="0"/>
              <a:buChar char="•"/>
            </a:pPr>
            <a:endParaRPr lang="en-GB" dirty="0">
              <a:latin typeface="Sassoon Primary Std" panose="020B0503020103030203" pitchFamily="34" charset="0"/>
            </a:endParaRPr>
          </a:p>
        </p:txBody>
      </p:sp>
      <p:sp>
        <p:nvSpPr>
          <p:cNvPr id="9" name="Rounded Rectangle 8"/>
          <p:cNvSpPr/>
          <p:nvPr/>
        </p:nvSpPr>
        <p:spPr>
          <a:xfrm>
            <a:off x="981634" y="1025072"/>
            <a:ext cx="2721698" cy="1613298"/>
          </a:xfrm>
          <a:prstGeom prst="round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Sassoon Primary Std" panose="020B0503020103030203" pitchFamily="34" charset="0"/>
            </a:endParaRPr>
          </a:p>
          <a:p>
            <a:pPr algn="ctr"/>
            <a:endParaRPr lang="en-GB" sz="14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Golden Threads</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Sustainability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Diversity</a:t>
            </a:r>
          </a:p>
          <a:p>
            <a:pPr marL="171450" indent="-171450" algn="ctr">
              <a:buFont typeface="Arial" panose="020B0604020202020204" pitchFamily="34" charset="0"/>
              <a:buChar char="•"/>
            </a:pPr>
            <a:r>
              <a:rPr lang="en-GB" sz="1000" dirty="0">
                <a:solidFill>
                  <a:schemeClr val="tx1"/>
                </a:solidFill>
                <a:latin typeface="Sassoon Primary Std" panose="020B0503020103030203" pitchFamily="34" charset="0"/>
              </a:rPr>
              <a:t>Religion</a:t>
            </a:r>
          </a:p>
          <a:p>
            <a:pPr algn="ct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Substantive concepts, or golden threads of sustainability, diversity and religion will weave throughout the curriculum</a:t>
            </a:r>
            <a:r>
              <a:rPr lang="en-GB" sz="1000" dirty="0">
                <a:solidFill>
                  <a:schemeClr val="tx1"/>
                </a:solidFill>
              </a:rPr>
              <a:t>.</a:t>
            </a:r>
          </a:p>
          <a:p>
            <a:pPr algn="ctr"/>
            <a:endParaRPr lang="en-GB" sz="2000" b="1" dirty="0">
              <a:solidFill>
                <a:schemeClr val="tx1"/>
              </a:solidFill>
              <a:latin typeface="Sassoon Primary Std" panose="020B0503020103030203" pitchFamily="34" charset="0"/>
            </a:endParaRPr>
          </a:p>
          <a:p>
            <a:pPr algn="ctr"/>
            <a:endParaRPr lang="en-GB" sz="1200" dirty="0"/>
          </a:p>
        </p:txBody>
      </p:sp>
      <p:sp>
        <p:nvSpPr>
          <p:cNvPr id="10" name="Rounded Rectangle 9"/>
          <p:cNvSpPr/>
          <p:nvPr/>
        </p:nvSpPr>
        <p:spPr>
          <a:xfrm>
            <a:off x="5384682" y="643500"/>
            <a:ext cx="3263151" cy="2014788"/>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b="1" dirty="0">
              <a:solidFill>
                <a:schemeClr val="tx1"/>
              </a:solidFill>
              <a:latin typeface="Sassoon Primary Std" panose="020B0503020103030203" pitchFamily="34" charset="0"/>
            </a:endParaRPr>
          </a:p>
          <a:p>
            <a:pPr algn="ctr"/>
            <a:r>
              <a:rPr lang="en-GB" sz="1400" b="1" dirty="0">
                <a:solidFill>
                  <a:schemeClr val="tx1"/>
                </a:solidFill>
                <a:latin typeface="Sassoon Primary Std" panose="020B0503020103030203" pitchFamily="34" charset="0"/>
              </a:rPr>
              <a:t>Cultural Capital</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Broader understanding of the world.</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Vocabulary</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Cultural experiences</a:t>
            </a:r>
          </a:p>
          <a:p>
            <a:pPr marL="285750" indent="-285750" algn="ctr">
              <a:buFont typeface="Arial" panose="020B0604020202020204" pitchFamily="34" charset="0"/>
              <a:buChar char="•"/>
            </a:pPr>
            <a:r>
              <a:rPr lang="en-GB" sz="1000" dirty="0">
                <a:solidFill>
                  <a:schemeClr val="tx1"/>
                </a:solidFill>
                <a:latin typeface="Sassoon Primary Std" panose="020B0503020103030203" pitchFamily="34" charset="0"/>
              </a:rPr>
              <a:t>Personal skills</a:t>
            </a:r>
            <a:endParaRPr lang="en-GB" sz="1400" b="1" dirty="0">
              <a:solidFill>
                <a:schemeClr val="tx1"/>
              </a:solidFill>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Cultural capital is the essential knowledge that children need to prepare them for their future success. It is about giving children the best possible start to their early education. Our cultural capital helps form our understanding, knowledge, experiences, thoughts and opinions. It helps us achieve goals, be successful, try different things and share our experiences with others.</a:t>
            </a:r>
          </a:p>
          <a:p>
            <a:pPr algn="ctr"/>
            <a:endParaRPr lang="en-GB" dirty="0"/>
          </a:p>
        </p:txBody>
      </p:sp>
      <p:sp>
        <p:nvSpPr>
          <p:cNvPr id="30" name="Rounded Rectangle 29"/>
          <p:cNvSpPr/>
          <p:nvPr/>
        </p:nvSpPr>
        <p:spPr>
          <a:xfrm>
            <a:off x="4988097" y="2734506"/>
            <a:ext cx="3659736" cy="401363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PHYSICAL </a:t>
            </a:r>
            <a:r>
              <a:rPr lang="en-GB" dirty="0" smtClean="0">
                <a:latin typeface="Sassoon Primary Std" panose="020B0503020103030203" pitchFamily="34" charset="0"/>
              </a:rPr>
              <a:t>DEVELOPMENT</a:t>
            </a:r>
          </a:p>
          <a:p>
            <a:pPr algn="ctr"/>
            <a:endParaRPr lang="en-GB" sz="1100" dirty="0">
              <a:latin typeface="Sassoon Primary Std" panose="020B0503020103030203" pitchFamily="34" charset="0"/>
            </a:endParaRPr>
          </a:p>
          <a:p>
            <a:r>
              <a:rPr lang="en-GB" sz="1000" dirty="0" smtClean="0">
                <a:solidFill>
                  <a:schemeClr val="tx1"/>
                </a:solidFill>
                <a:latin typeface="Sassoon Primary Std" panose="020B0503020103030203" pitchFamily="34" charset="0"/>
              </a:rPr>
              <a:t>Games and Ball skills</a:t>
            </a:r>
          </a:p>
          <a:p>
            <a:r>
              <a:rPr lang="en-GB" sz="1000" dirty="0" smtClean="0">
                <a:solidFill>
                  <a:schemeClr val="tx1"/>
                </a:solidFill>
                <a:latin typeface="Sassoon Primary Std" panose="020B0503020103030203" pitchFamily="34" charset="0"/>
              </a:rPr>
              <a:t>Start </a:t>
            </a:r>
            <a:r>
              <a:rPr lang="en-GB" sz="1000" dirty="0">
                <a:solidFill>
                  <a:schemeClr val="tx1"/>
                </a:solidFill>
                <a:latin typeface="Sassoon Primary Std" panose="020B0503020103030203" pitchFamily="34" charset="0"/>
              </a:rPr>
              <a:t>taking part in some group activities which they make up for themselves, or in teams. </a:t>
            </a:r>
            <a:r>
              <a:rPr lang="en-GB" sz="1000" dirty="0" smtClean="0">
                <a:solidFill>
                  <a:schemeClr val="tx1"/>
                </a:solidFill>
                <a:latin typeface="Sassoon Primary Std" panose="020B0503020103030203" pitchFamily="34" charset="0"/>
              </a:rPr>
              <a:t>Continue </a:t>
            </a:r>
            <a:r>
              <a:rPr lang="en-GB" sz="1000" dirty="0">
                <a:solidFill>
                  <a:schemeClr val="tx1"/>
                </a:solidFill>
                <a:latin typeface="Sassoon Primary Std" panose="020B0503020103030203" pitchFamily="34" charset="0"/>
              </a:rPr>
              <a:t>to develop their </a:t>
            </a:r>
            <a:r>
              <a:rPr lang="en-GB" sz="1000" dirty="0" smtClean="0">
                <a:solidFill>
                  <a:schemeClr val="tx1"/>
                </a:solidFill>
                <a:latin typeface="Sassoon Primary Std" panose="020B0503020103030203" pitchFamily="34" charset="0"/>
              </a:rPr>
              <a:t>movement- run, balance, change direction, </a:t>
            </a:r>
            <a:r>
              <a:rPr lang="en-GB" sz="1000" dirty="0">
                <a:solidFill>
                  <a:schemeClr val="tx1"/>
                </a:solidFill>
                <a:latin typeface="Sassoon Primary Std" panose="020B0503020103030203" pitchFamily="34" charset="0"/>
              </a:rPr>
              <a:t>riding (scooters, trikes and bikes) and ball </a:t>
            </a:r>
            <a:r>
              <a:rPr lang="en-GB" sz="1000" dirty="0" smtClean="0">
                <a:solidFill>
                  <a:schemeClr val="tx1"/>
                </a:solidFill>
                <a:latin typeface="Sassoon Primary Std" panose="020B0503020103030203" pitchFamily="34" charset="0"/>
              </a:rPr>
              <a:t>skills-throwing, catching, rolling, control, dribble and kick. Climb </a:t>
            </a:r>
            <a:r>
              <a:rPr lang="en-GB" sz="1000" dirty="0">
                <a:solidFill>
                  <a:schemeClr val="tx1"/>
                </a:solidFill>
                <a:latin typeface="Sassoon Primary Std" panose="020B0503020103030203" pitchFamily="34" charset="0"/>
              </a:rPr>
              <a:t>up and along apparatus using alternate </a:t>
            </a:r>
            <a:r>
              <a:rPr lang="en-GB" sz="1000" dirty="0" smtClean="0">
                <a:solidFill>
                  <a:schemeClr val="tx1"/>
                </a:solidFill>
                <a:latin typeface="Sassoon Primary Std" panose="020B0503020103030203" pitchFamily="34" charset="0"/>
              </a:rPr>
              <a:t>feet. Use </a:t>
            </a:r>
            <a:r>
              <a:rPr lang="en-GB" sz="1000" dirty="0">
                <a:solidFill>
                  <a:schemeClr val="tx1"/>
                </a:solidFill>
                <a:latin typeface="Sassoon Primary Std" panose="020B0503020103030203" pitchFamily="34" charset="0"/>
              </a:rPr>
              <a:t>large- muscle movements to wave flags, streamers, paint and make </a:t>
            </a:r>
            <a:r>
              <a:rPr lang="en-GB" sz="1000" dirty="0" smtClean="0">
                <a:solidFill>
                  <a:schemeClr val="tx1"/>
                </a:solidFill>
                <a:latin typeface="Sassoon Primary Std" panose="020B0503020103030203" pitchFamily="34" charset="0"/>
              </a:rPr>
              <a:t>marks. Continue </a:t>
            </a:r>
            <a:r>
              <a:rPr lang="en-GB" sz="1000" dirty="0">
                <a:solidFill>
                  <a:schemeClr val="tx1"/>
                </a:solidFill>
                <a:latin typeface="Sassoon Primary Std" panose="020B0503020103030203" pitchFamily="34" charset="0"/>
              </a:rPr>
              <a:t>to use one-handed tools and equipment, for example, making snips in paper with scissors, making homes for animals using a variety of materials. </a:t>
            </a:r>
            <a:endParaRPr lang="en-GB" sz="1000" dirty="0" smtClean="0">
              <a:solidFill>
                <a:schemeClr val="tx1"/>
              </a:solidFill>
              <a:latin typeface="Sassoon Primary Std" panose="020B0503020103030203" pitchFamily="34" charset="0"/>
            </a:endParaRPr>
          </a:p>
          <a:p>
            <a:endParaRPr lang="en-GB" sz="800" dirty="0">
              <a:latin typeface="Sassoon Primary Std" panose="020B0503020103030203" pitchFamily="34" charset="0"/>
            </a:endParaRPr>
          </a:p>
          <a:p>
            <a:r>
              <a:rPr lang="en-GB" sz="1000" dirty="0" smtClean="0">
                <a:latin typeface="Sassoon Primary Std" panose="020B0503020103030203" pitchFamily="34" charset="0"/>
              </a:rPr>
              <a:t>     </a:t>
            </a:r>
            <a:r>
              <a:rPr lang="en-GB" sz="1000" i="1" dirty="0" smtClean="0">
                <a:solidFill>
                  <a:schemeClr val="tx1"/>
                </a:solidFill>
                <a:latin typeface="Sassoon Primary Std" panose="020B0503020103030203" pitchFamily="34" charset="0"/>
              </a:rPr>
              <a:t>Work together with others during decision making. Work safely, communicate and develop co-operation. </a:t>
            </a:r>
            <a:r>
              <a:rPr lang="en-GB" sz="1000" i="1" dirty="0" smtClean="0">
                <a:solidFill>
                  <a:schemeClr val="tx1"/>
                </a:solidFill>
                <a:latin typeface="Sassoon Primary Std" panose="020B0503020103030203" pitchFamily="34" charset="0"/>
              </a:rPr>
              <a:t>Show understanding of different game rules and taking in turns.</a:t>
            </a:r>
            <a:endParaRPr lang="en-GB" sz="1000" i="1" dirty="0">
              <a:solidFill>
                <a:schemeClr val="tx1"/>
              </a:solidFill>
              <a:latin typeface="Sassoon Primary Std" panose="020B0503020103030203" pitchFamily="34" charset="0"/>
            </a:endParaRPr>
          </a:p>
          <a:p>
            <a:pPr algn="ctr"/>
            <a:endParaRPr lang="en-GB" sz="800" i="1" dirty="0">
              <a:latin typeface="Sassoon Primary Std" panose="020B0503020103030203" pitchFamily="34" charset="0"/>
            </a:endParaRPr>
          </a:p>
          <a:p>
            <a:pPr algn="ctr"/>
            <a:r>
              <a:rPr lang="en-GB" sz="1000" i="1" dirty="0">
                <a:latin typeface="Sassoon Primary Std" panose="020B0503020103030203" pitchFamily="34" charset="0"/>
              </a:rPr>
              <a:t>       </a:t>
            </a:r>
            <a:r>
              <a:rPr lang="en-GB" sz="1000" i="1" dirty="0">
                <a:solidFill>
                  <a:schemeClr val="tx1"/>
                </a:solidFill>
                <a:latin typeface="Sassoon Primary Std" panose="020B0503020103030203" pitchFamily="34" charset="0"/>
              </a:rPr>
              <a:t>Gain physical skills which will help with coordination</a:t>
            </a:r>
            <a:r>
              <a:rPr lang="en-GB" sz="1000" i="1" dirty="0" smtClean="0">
                <a:solidFill>
                  <a:schemeClr val="tx1"/>
                </a:solidFill>
                <a:latin typeface="Sassoon Primary Std" panose="020B0503020103030203" pitchFamily="34" charset="0"/>
              </a:rPr>
              <a:t>. Build on confidence and manage emotions. Build on their honesty and determination. Understand and follow different rules within games.</a:t>
            </a:r>
            <a:endParaRPr lang="en-GB" sz="1000" i="1" dirty="0">
              <a:solidFill>
                <a:schemeClr val="tx1"/>
              </a:solidFill>
              <a:latin typeface="Sassoon Primary Std" panose="020B0503020103030203" pitchFamily="34" charset="0"/>
            </a:endParaRPr>
          </a:p>
          <a:p>
            <a:pPr algn="ctr"/>
            <a:endParaRPr lang="en-GB" sz="800" dirty="0">
              <a:solidFill>
                <a:schemeClr val="tx1"/>
              </a:solidFill>
              <a:latin typeface="Sassoon Primary Std" panose="020B0503020103030203" pitchFamily="34" charset="0"/>
            </a:endParaRPr>
          </a:p>
          <a:p>
            <a:pPr algn="ctr"/>
            <a:r>
              <a:rPr lang="en-GB" sz="1000" i="1" dirty="0" smtClean="0">
                <a:solidFill>
                  <a:schemeClr val="tx1"/>
                </a:solidFill>
                <a:latin typeface="Sassoon Primary Std" panose="020B0503020103030203" pitchFamily="34" charset="0"/>
              </a:rPr>
              <a:t>Communicate with others through support and encouragement. Develop on perseverance and independent. </a:t>
            </a:r>
            <a:endParaRPr lang="en-GB" sz="1600" dirty="0">
              <a:latin typeface="Sassoon Primary Std" panose="020B0503020103030203" pitchFamily="34" charset="0"/>
            </a:endParaRPr>
          </a:p>
        </p:txBody>
      </p:sp>
      <p:sp>
        <p:nvSpPr>
          <p:cNvPr id="31" name="Rounded Rectangle 30"/>
          <p:cNvSpPr/>
          <p:nvPr/>
        </p:nvSpPr>
        <p:spPr>
          <a:xfrm>
            <a:off x="8937839" y="2814316"/>
            <a:ext cx="3069760" cy="393382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bg1"/>
              </a:solidFill>
              <a:latin typeface="Sassoon Primary Std" panose="020B0503020103030203" pitchFamily="34" charset="0"/>
            </a:endParaRPr>
          </a:p>
          <a:p>
            <a:pPr algn="ctr"/>
            <a:r>
              <a:rPr lang="en-GB" dirty="0">
                <a:solidFill>
                  <a:schemeClr val="bg1"/>
                </a:solidFill>
                <a:latin typeface="Sassoon Primary Std" panose="020B0503020103030203" pitchFamily="34" charset="0"/>
              </a:rPr>
              <a:t>PSED</a:t>
            </a:r>
          </a:p>
          <a:p>
            <a:pPr marL="285750" indent="-285750">
              <a:buFont typeface="Arial" panose="020B0604020202020204" pitchFamily="34" charset="0"/>
              <a:buChar char="•"/>
            </a:pPr>
            <a:endParaRPr lang="en-GB" sz="1000"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Continue to develop their sense of responsibility and membership of a community.</a:t>
            </a:r>
          </a:p>
          <a:p>
            <a:pPr marL="285750" indent="-285750">
              <a:buFont typeface="Arial" panose="020B0604020202020204" pitchFamily="34" charset="0"/>
              <a:buChar char="•"/>
            </a:pPr>
            <a:r>
              <a:rPr lang="en-GB" sz="1000" dirty="0">
                <a:solidFill>
                  <a:schemeClr val="tx1"/>
                </a:solidFill>
                <a:latin typeface="Sassoon Primary Std" panose="020B0503020103030203" pitchFamily="34" charset="0"/>
              </a:rPr>
              <a:t>Show more confidence in new social situations.</a:t>
            </a:r>
          </a:p>
          <a:p>
            <a:pPr marL="285750" indent="-285750">
              <a:buFont typeface="Arial" panose="020B0604020202020204" pitchFamily="34" charset="0"/>
              <a:buChar char="•"/>
            </a:pPr>
            <a:r>
              <a:rPr lang="en-GB" sz="1000" dirty="0">
                <a:solidFill>
                  <a:schemeClr val="tx1"/>
                </a:solidFill>
                <a:latin typeface="Sassoon Primary Std" panose="020B0503020103030203" pitchFamily="34" charset="0"/>
              </a:rPr>
              <a:t>Do not always need an adult to remind them of a rule.</a:t>
            </a:r>
          </a:p>
          <a:p>
            <a:pPr marL="285750" indent="-285750">
              <a:buFont typeface="Arial" panose="020B0604020202020204" pitchFamily="34" charset="0"/>
              <a:buChar char="•"/>
            </a:pPr>
            <a:r>
              <a:rPr lang="en-GB" sz="1000" dirty="0">
                <a:solidFill>
                  <a:schemeClr val="tx1"/>
                </a:solidFill>
                <a:latin typeface="Sassoon Primary Std" panose="020B0503020103030203" pitchFamily="34" charset="0"/>
              </a:rPr>
              <a:t>Continue to increasingly follow rules and expectations at Deanery, understanding why they are important.</a:t>
            </a:r>
          </a:p>
          <a:p>
            <a:pPr marL="285750" indent="-285750">
              <a:buFont typeface="Arial" panose="020B0604020202020204" pitchFamily="34" charset="0"/>
              <a:buChar char="•"/>
            </a:pPr>
            <a:endParaRPr lang="en-GB" sz="1000" kern="1400" dirty="0">
              <a:solidFill>
                <a:srgbClr val="000000"/>
              </a:solidFill>
              <a:latin typeface="Sassoon Primary Std" panose="020B0503020103030203" pitchFamily="34" charset="0"/>
            </a:endParaRPr>
          </a:p>
          <a:p>
            <a:pPr>
              <a:lnSpc>
                <a:spcPct val="119000"/>
              </a:lnSpc>
              <a:spcAft>
                <a:spcPts val="600"/>
              </a:spcAft>
            </a:pPr>
            <a:r>
              <a:rPr lang="en-GB" sz="1000" kern="1400" dirty="0">
                <a:solidFill>
                  <a:srgbClr val="000000"/>
                </a:solidFill>
                <a:latin typeface="Sassoon Primary Std" panose="020B0503020103030203" pitchFamily="34" charset="0"/>
              </a:rPr>
              <a:t>             </a:t>
            </a:r>
            <a:r>
              <a:rPr lang="en-GB" sz="1000" i="1" dirty="0">
                <a:solidFill>
                  <a:schemeClr val="tx1"/>
                </a:solidFill>
                <a:latin typeface="Sassoon Primary Std" panose="020B0503020103030203" pitchFamily="34" charset="0"/>
              </a:rPr>
              <a:t>Understanding how diverse the world is                 and how we should be accepting of others.</a:t>
            </a:r>
          </a:p>
          <a:p>
            <a:r>
              <a:rPr lang="en-GB" sz="1000" dirty="0">
                <a:solidFill>
                  <a:schemeClr val="tx1"/>
                </a:solidFill>
                <a:latin typeface="Sassoon Primary Std" panose="020B0503020103030203" pitchFamily="34" charset="0"/>
              </a:rPr>
              <a:t>   </a:t>
            </a:r>
          </a:p>
          <a:p>
            <a:r>
              <a:rPr lang="en-GB" sz="1000" dirty="0">
                <a:solidFill>
                  <a:schemeClr val="tx1"/>
                </a:solidFill>
                <a:latin typeface="Sassoon Primary Std" panose="020B0503020103030203" pitchFamily="34" charset="0"/>
              </a:rPr>
              <a:t>          </a:t>
            </a:r>
            <a:r>
              <a:rPr lang="en-GB" sz="1000" i="1" dirty="0">
                <a:solidFill>
                  <a:schemeClr val="tx1"/>
                </a:solidFill>
                <a:latin typeface="Sassoon Primary Std" panose="020B0503020103030203" pitchFamily="34" charset="0"/>
              </a:rPr>
              <a:t>Mutual respect and team work, understanding people’s views through class discussions. Study different communities and the importance of personal safety and trust in the adults who care for us through the stories of  </a:t>
            </a:r>
            <a:r>
              <a:rPr lang="en-GB" sz="1000" i="1" dirty="0" err="1">
                <a:solidFill>
                  <a:schemeClr val="tx1"/>
                </a:solidFill>
                <a:latin typeface="Sassoon Primary Std" panose="020B0503020103030203" pitchFamily="34" charset="0"/>
              </a:rPr>
              <a:t>Superworm</a:t>
            </a:r>
            <a:r>
              <a:rPr lang="en-GB" sz="1000" i="1" dirty="0">
                <a:solidFill>
                  <a:schemeClr val="tx1"/>
                </a:solidFill>
                <a:latin typeface="Sassoon Primary Std" panose="020B0503020103030203" pitchFamily="34" charset="0"/>
              </a:rPr>
              <a:t>, Sharing a Shell, Sally and the Limpet and What the Ladybird Heard.</a:t>
            </a:r>
            <a:endParaRPr lang="en-GB" sz="1000" i="1" kern="1400" dirty="0">
              <a:solidFill>
                <a:schemeClr val="tx1"/>
              </a:solidFill>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57" name="Picture 56"/>
          <p:cNvPicPr>
            <a:picLocks noChangeAspect="1"/>
          </p:cNvPicPr>
          <p:nvPr/>
        </p:nvPicPr>
        <p:blipFill>
          <a:blip r:embed="rId3"/>
          <a:stretch>
            <a:fillRect/>
          </a:stretch>
        </p:blipFill>
        <p:spPr>
          <a:xfrm>
            <a:off x="11183740" y="389351"/>
            <a:ext cx="353959" cy="355862"/>
          </a:xfrm>
          <a:prstGeom prst="rect">
            <a:avLst/>
          </a:prstGeom>
        </p:spPr>
      </p:pic>
      <p:pic>
        <p:nvPicPr>
          <p:cNvPr id="61" name="Picture 60"/>
          <p:cNvPicPr>
            <a:picLocks noChangeAspect="1"/>
          </p:cNvPicPr>
          <p:nvPr/>
        </p:nvPicPr>
        <p:blipFill>
          <a:blip r:embed="rId4"/>
          <a:stretch>
            <a:fillRect/>
          </a:stretch>
        </p:blipFill>
        <p:spPr>
          <a:xfrm>
            <a:off x="7758970" y="988710"/>
            <a:ext cx="785975" cy="441456"/>
          </a:xfrm>
          <a:prstGeom prst="rect">
            <a:avLst/>
          </a:prstGeom>
        </p:spPr>
      </p:pic>
      <p:pic>
        <p:nvPicPr>
          <p:cNvPr id="62" name="Picture 61"/>
          <p:cNvPicPr>
            <a:picLocks noChangeAspect="1"/>
          </p:cNvPicPr>
          <p:nvPr/>
        </p:nvPicPr>
        <p:blipFill>
          <a:blip r:embed="rId5"/>
          <a:stretch>
            <a:fillRect/>
          </a:stretch>
        </p:blipFill>
        <p:spPr>
          <a:xfrm>
            <a:off x="2927982" y="6007306"/>
            <a:ext cx="182763" cy="182763"/>
          </a:xfrm>
          <a:prstGeom prst="rect">
            <a:avLst/>
          </a:prstGeom>
        </p:spPr>
      </p:pic>
      <p:pic>
        <p:nvPicPr>
          <p:cNvPr id="65" name="Picture 64"/>
          <p:cNvPicPr>
            <a:picLocks noChangeAspect="1"/>
          </p:cNvPicPr>
          <p:nvPr/>
        </p:nvPicPr>
        <p:blipFill>
          <a:blip r:embed="rId6"/>
          <a:stretch>
            <a:fillRect/>
          </a:stretch>
        </p:blipFill>
        <p:spPr>
          <a:xfrm>
            <a:off x="3008563" y="1345798"/>
            <a:ext cx="580899" cy="494142"/>
          </a:xfrm>
          <a:prstGeom prst="rect">
            <a:avLst/>
          </a:prstGeom>
        </p:spPr>
      </p:pic>
      <p:sp>
        <p:nvSpPr>
          <p:cNvPr id="68" name="Rounded Rectangle 67"/>
          <p:cNvSpPr/>
          <p:nvPr/>
        </p:nvSpPr>
        <p:spPr>
          <a:xfrm>
            <a:off x="1948070" y="100887"/>
            <a:ext cx="5177152" cy="466395"/>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Sassoon Primary Std" panose="020B0503020103030203" pitchFamily="34" charset="0"/>
              </a:rPr>
              <a:t>NURSERY – SUMMER TERM 2026</a:t>
            </a:r>
          </a:p>
        </p:txBody>
      </p:sp>
      <p:sp>
        <p:nvSpPr>
          <p:cNvPr id="29" name="Rounded Rectangle 28"/>
          <p:cNvSpPr/>
          <p:nvPr/>
        </p:nvSpPr>
        <p:spPr>
          <a:xfrm>
            <a:off x="158427" y="2814317"/>
            <a:ext cx="4368112" cy="3933821"/>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r>
              <a:rPr lang="en-GB" dirty="0" smtClean="0">
                <a:latin typeface="Sassoon Primary Std" panose="020B0503020103030203" pitchFamily="34" charset="0"/>
              </a:rPr>
              <a:t>COMMUNICATION </a:t>
            </a:r>
            <a:r>
              <a:rPr lang="en-GB" dirty="0">
                <a:latin typeface="Sassoon Primary Std" panose="020B0503020103030203" pitchFamily="34" charset="0"/>
              </a:rPr>
              <a:t>AND </a:t>
            </a:r>
            <a:r>
              <a:rPr lang="en-GB" dirty="0" smtClean="0">
                <a:latin typeface="Sassoon Primary Std" panose="020B0503020103030203" pitchFamily="34" charset="0"/>
              </a:rPr>
              <a:t>LANGUAGE</a:t>
            </a:r>
          </a:p>
          <a:p>
            <a:pPr algn="ctr"/>
            <a:endParaRPr lang="en-GB" sz="1200" dirty="0">
              <a:latin typeface="Sassoon Primary Std" panose="020B0503020103030203" pitchFamily="34" charset="0"/>
            </a:endParaRPr>
          </a:p>
          <a:p>
            <a:pPr algn="ctr"/>
            <a:r>
              <a:rPr lang="en-GB" sz="1000" dirty="0">
                <a:solidFill>
                  <a:schemeClr val="tx1"/>
                </a:solidFill>
                <a:latin typeface="Sassoon Primary Std" panose="020B0503020103030203" pitchFamily="34" charset="0"/>
              </a:rPr>
              <a:t>To continue to develop their phonological awareness – Little </a:t>
            </a:r>
            <a:r>
              <a:rPr lang="en-GB" sz="1000" dirty="0" err="1">
                <a:solidFill>
                  <a:schemeClr val="tx1"/>
                </a:solidFill>
                <a:latin typeface="Sassoon Primary Std" panose="020B0503020103030203" pitchFamily="34" charset="0"/>
              </a:rPr>
              <a:t>Wandle</a:t>
            </a:r>
            <a:r>
              <a:rPr lang="en-GB" sz="1000" dirty="0">
                <a:solidFill>
                  <a:schemeClr val="tx1"/>
                </a:solidFill>
                <a:latin typeface="Sassoon Primary Std" panose="020B0503020103030203" pitchFamily="34" charset="0"/>
              </a:rPr>
              <a:t> Foundation for Phonics Programme daily. </a:t>
            </a:r>
          </a:p>
          <a:p>
            <a:pPr algn="ctr"/>
            <a:r>
              <a:rPr lang="en-GB" sz="1000" dirty="0">
                <a:solidFill>
                  <a:schemeClr val="tx1"/>
                </a:solidFill>
                <a:latin typeface="Sassoon Primary Std" panose="020B0503020103030203" pitchFamily="34" charset="0"/>
              </a:rPr>
              <a:t>Be able to express a point of view and to debate with an adult or a friend, using words as well as actions. </a:t>
            </a:r>
          </a:p>
          <a:p>
            <a:pPr algn="ctr"/>
            <a:r>
              <a:rPr lang="en-GB" sz="1000" dirty="0">
                <a:solidFill>
                  <a:schemeClr val="tx1"/>
                </a:solidFill>
                <a:latin typeface="Sassoon Primary Std" panose="020B0503020103030203" pitchFamily="34" charset="0"/>
              </a:rPr>
              <a:t>Start a conversation with an adult or a friend and continue it for many turns.</a:t>
            </a:r>
          </a:p>
          <a:p>
            <a:pPr algn="ctr"/>
            <a:r>
              <a:rPr lang="en-GB" sz="1000" dirty="0">
                <a:solidFill>
                  <a:schemeClr val="tx1"/>
                </a:solidFill>
                <a:latin typeface="Sassoon Primary Std" panose="020B0503020103030203" pitchFamily="34" charset="0"/>
              </a:rPr>
              <a:t>Use talk to organise themselves and their play.</a:t>
            </a:r>
          </a:p>
          <a:p>
            <a:pPr algn="ctr"/>
            <a:r>
              <a:rPr lang="en-GB" sz="1000" dirty="0">
                <a:solidFill>
                  <a:schemeClr val="tx1"/>
                </a:solidFill>
                <a:latin typeface="Sassoon Primary Std" panose="020B0503020103030203" pitchFamily="34" charset="0"/>
              </a:rPr>
              <a:t>Use a wider range of vocabulary through a language rich environment.</a:t>
            </a:r>
          </a:p>
          <a:p>
            <a:pPr algn="ctr"/>
            <a:r>
              <a:rPr lang="en-GB" dirty="0">
                <a:latin typeface="Sassoon Primary Std" panose="020B0503020103030203" pitchFamily="34" charset="0"/>
              </a:rPr>
              <a:t>LITERACY </a:t>
            </a:r>
          </a:p>
          <a:p>
            <a:pPr algn="ctr"/>
            <a:r>
              <a:rPr lang="en-GB" sz="1000" dirty="0">
                <a:solidFill>
                  <a:schemeClr val="tx1"/>
                </a:solidFill>
                <a:latin typeface="Sassoon Infant Std" panose="020B0503020103030203" pitchFamily="34" charset="0"/>
              </a:rPr>
              <a:t>To write some or all of their name.</a:t>
            </a:r>
          </a:p>
          <a:p>
            <a:pPr algn="ctr"/>
            <a:r>
              <a:rPr lang="en-GB" sz="1000" dirty="0">
                <a:solidFill>
                  <a:schemeClr val="tx1"/>
                </a:solidFill>
                <a:latin typeface="Sassoon Primary Std" panose="020B0503020103030203" pitchFamily="34" charset="0"/>
              </a:rPr>
              <a:t>To hear, say sounds using the Little </a:t>
            </a:r>
            <a:r>
              <a:rPr lang="en-GB" sz="1000" dirty="0" err="1">
                <a:solidFill>
                  <a:schemeClr val="tx1"/>
                </a:solidFill>
                <a:latin typeface="Sassoon Primary Std" panose="020B0503020103030203" pitchFamily="34" charset="0"/>
              </a:rPr>
              <a:t>Wandle</a:t>
            </a:r>
            <a:r>
              <a:rPr lang="en-GB" sz="1000" dirty="0">
                <a:solidFill>
                  <a:schemeClr val="tx1"/>
                </a:solidFill>
                <a:latin typeface="Sassoon Primary Std" panose="020B0503020103030203" pitchFamily="34" charset="0"/>
              </a:rPr>
              <a:t> scheme. </a:t>
            </a:r>
          </a:p>
          <a:p>
            <a:pPr algn="ctr"/>
            <a:r>
              <a:rPr lang="en-GB" sz="1000" dirty="0">
                <a:solidFill>
                  <a:schemeClr val="tx1"/>
                </a:solidFill>
                <a:latin typeface="Sassoon Primary Std" panose="020B0503020103030203" pitchFamily="34" charset="0"/>
              </a:rPr>
              <a:t>Begin to look at how words are made, through their sounds and segmenting and blending CVC words. </a:t>
            </a:r>
          </a:p>
          <a:p>
            <a:pPr algn="ctr"/>
            <a:r>
              <a:rPr lang="en-GB" sz="1000" dirty="0">
                <a:solidFill>
                  <a:schemeClr val="tx1"/>
                </a:solidFill>
                <a:latin typeface="Sassoon Infant Std" panose="020B0503020103030203" pitchFamily="34" charset="0"/>
              </a:rPr>
              <a:t>Use some of their print and letter knowledge in their early writing.</a:t>
            </a:r>
          </a:p>
          <a:p>
            <a:pPr algn="ctr"/>
            <a:r>
              <a:rPr lang="en-GB" sz="1000" dirty="0">
                <a:solidFill>
                  <a:schemeClr val="tx1"/>
                </a:solidFill>
                <a:latin typeface="Sassoon Infant Std" panose="020B0503020103030203" pitchFamily="34" charset="0"/>
              </a:rPr>
              <a:t>Continue to understand the five key concepts about print: - print has meaning - print can have different purposes - we read English text from left to right and from top to bottom - the names of the different parts of a book-page sequencing.  </a:t>
            </a:r>
          </a:p>
          <a:p>
            <a:pPr algn="ctr"/>
            <a:endParaRPr lang="en-GB" sz="1000" dirty="0">
              <a:solidFill>
                <a:schemeClr val="tx1"/>
              </a:solidFill>
              <a:latin typeface="Sassoon Infant Std" panose="020B0503020103030203" pitchFamily="34" charset="0"/>
            </a:endParaRPr>
          </a:p>
          <a:p>
            <a:r>
              <a:rPr lang="en-GB" sz="1000" dirty="0">
                <a:solidFill>
                  <a:schemeClr val="tx1"/>
                </a:solidFill>
                <a:latin typeface="Sassoon Infant Std" panose="020B0503020103030203" pitchFamily="34" charset="0"/>
              </a:rPr>
              <a:t>                                    </a:t>
            </a:r>
            <a:r>
              <a:rPr lang="en-GB" sz="1000" i="1" dirty="0">
                <a:solidFill>
                  <a:schemeClr val="tx1"/>
                </a:solidFill>
                <a:latin typeface="Sassoon Primary Std" panose="020B0503020103030203" pitchFamily="34" charset="0"/>
              </a:rPr>
              <a:t>Learning vocabulary and sharing </a:t>
            </a:r>
          </a:p>
          <a:p>
            <a:r>
              <a:rPr lang="en-GB" sz="1000" i="1" dirty="0">
                <a:solidFill>
                  <a:schemeClr val="tx1"/>
                </a:solidFill>
                <a:latin typeface="Sassoon Primary Std" panose="020B0503020103030203" pitchFamily="34" charset="0"/>
              </a:rPr>
              <a:t>                                  experiences through key texts.</a:t>
            </a:r>
          </a:p>
          <a:p>
            <a:pPr algn="ctr"/>
            <a:endParaRPr lang="en-GB" sz="1000" i="1"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18" name="Picture 17"/>
          <p:cNvPicPr>
            <a:picLocks noChangeAspect="1"/>
          </p:cNvPicPr>
          <p:nvPr/>
        </p:nvPicPr>
        <p:blipFill>
          <a:blip r:embed="rId4"/>
          <a:stretch>
            <a:fillRect/>
          </a:stretch>
        </p:blipFill>
        <p:spPr>
          <a:xfrm>
            <a:off x="1118902" y="6317757"/>
            <a:ext cx="457974" cy="257229"/>
          </a:xfrm>
          <a:prstGeom prst="rect">
            <a:avLst/>
          </a:prstGeom>
        </p:spPr>
      </p:pic>
      <p:pic>
        <p:nvPicPr>
          <p:cNvPr id="19" name="Picture 18"/>
          <p:cNvPicPr>
            <a:picLocks noChangeAspect="1"/>
          </p:cNvPicPr>
          <p:nvPr/>
        </p:nvPicPr>
        <p:blipFill>
          <a:blip r:embed="rId6"/>
          <a:stretch>
            <a:fillRect/>
          </a:stretch>
        </p:blipFill>
        <p:spPr>
          <a:xfrm>
            <a:off x="9309107" y="4741322"/>
            <a:ext cx="365609" cy="226423"/>
          </a:xfrm>
          <a:prstGeom prst="rect">
            <a:avLst/>
          </a:prstGeom>
        </p:spPr>
      </p:pic>
      <p:pic>
        <p:nvPicPr>
          <p:cNvPr id="20" name="Picture 19"/>
          <p:cNvPicPr>
            <a:picLocks noChangeAspect="1"/>
          </p:cNvPicPr>
          <p:nvPr/>
        </p:nvPicPr>
        <p:blipFill>
          <a:blip r:embed="rId3"/>
          <a:stretch>
            <a:fillRect/>
          </a:stretch>
        </p:blipFill>
        <p:spPr>
          <a:xfrm>
            <a:off x="9224039" y="5170866"/>
            <a:ext cx="267873" cy="269313"/>
          </a:xfrm>
          <a:prstGeom prst="rect">
            <a:avLst/>
          </a:prstGeom>
        </p:spPr>
      </p:pic>
      <p:pic>
        <p:nvPicPr>
          <p:cNvPr id="21" name="Picture 20"/>
          <p:cNvPicPr>
            <a:picLocks noChangeAspect="1"/>
          </p:cNvPicPr>
          <p:nvPr/>
        </p:nvPicPr>
        <p:blipFill>
          <a:blip r:embed="rId4"/>
          <a:stretch>
            <a:fillRect/>
          </a:stretch>
        </p:blipFill>
        <p:spPr>
          <a:xfrm>
            <a:off x="5095084" y="5553651"/>
            <a:ext cx="472527" cy="267430"/>
          </a:xfrm>
          <a:prstGeom prst="rect">
            <a:avLst/>
          </a:prstGeom>
        </p:spPr>
      </p:pic>
      <p:pic>
        <p:nvPicPr>
          <p:cNvPr id="2" name="Picture 1">
            <a:extLst>
              <a:ext uri="{FF2B5EF4-FFF2-40B4-BE49-F238E27FC236}">
                <a16:creationId xmlns:a16="http://schemas.microsoft.com/office/drawing/2014/main" id="{A7F56514-6573-6E3A-1FF2-4280434A1567}"/>
              </a:ext>
            </a:extLst>
          </p:cNvPr>
          <p:cNvPicPr>
            <a:picLocks noChangeAspect="1"/>
          </p:cNvPicPr>
          <p:nvPr/>
        </p:nvPicPr>
        <p:blipFill>
          <a:blip r:embed="rId7"/>
          <a:stretch>
            <a:fillRect/>
          </a:stretch>
        </p:blipFill>
        <p:spPr>
          <a:xfrm>
            <a:off x="5285146" y="6192371"/>
            <a:ext cx="305949" cy="284527"/>
          </a:xfrm>
          <a:prstGeom prst="rect">
            <a:avLst/>
          </a:prstGeom>
        </p:spPr>
      </p:pic>
      <p:sp>
        <p:nvSpPr>
          <p:cNvPr id="3" name="Rounded Rectangle 9">
            <a:extLst>
              <a:ext uri="{FF2B5EF4-FFF2-40B4-BE49-F238E27FC236}">
                <a16:creationId xmlns:a16="http://schemas.microsoft.com/office/drawing/2014/main" id="{652B2795-8B1F-B3D5-B080-C9155BA1F976}"/>
              </a:ext>
            </a:extLst>
          </p:cNvPr>
          <p:cNvSpPr/>
          <p:nvPr/>
        </p:nvSpPr>
        <p:spPr>
          <a:xfrm>
            <a:off x="3741944" y="651945"/>
            <a:ext cx="1589404" cy="2006343"/>
          </a:xfrm>
          <a:prstGeom prst="roundRect">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latin typeface="Sassoon Primary Std" panose="020B0503020103030203" pitchFamily="34" charset="0"/>
              </a:rPr>
              <a:t>Spirituality</a:t>
            </a:r>
          </a:p>
          <a:p>
            <a:r>
              <a:rPr lang="en-GB" sz="900" dirty="0">
                <a:solidFill>
                  <a:schemeClr val="tx1"/>
                </a:solidFill>
                <a:latin typeface="Sassoon Primary Std" panose="020B0503020103030203" pitchFamily="34" charset="0"/>
              </a:rPr>
              <a:t>We work together to encourage everyone to develop the 4 concepts of spirituality: self, others, world and beauty and beyond.</a:t>
            </a:r>
          </a:p>
          <a:p>
            <a:endParaRPr lang="en-GB" sz="900" dirty="0">
              <a:solidFill>
                <a:schemeClr val="tx1"/>
              </a:solidFill>
              <a:latin typeface="Sassoon Primary Std" panose="020B0503020103030203" pitchFamily="34" charset="0"/>
            </a:endParaRPr>
          </a:p>
          <a:p>
            <a:r>
              <a:rPr lang="en-GB" sz="900" dirty="0">
                <a:solidFill>
                  <a:schemeClr val="tx1"/>
                </a:solidFill>
                <a:latin typeface="Sassoon Primary Std" panose="020B0503020103030203" pitchFamily="34" charset="0"/>
              </a:rPr>
              <a:t>Encounter - Learning about life</a:t>
            </a:r>
          </a:p>
          <a:p>
            <a:r>
              <a:rPr lang="en-GB" sz="900" dirty="0">
                <a:solidFill>
                  <a:schemeClr val="tx1"/>
                </a:solidFill>
                <a:latin typeface="Sassoon Primary Std" panose="020B0503020103030203" pitchFamily="34" charset="0"/>
              </a:rPr>
              <a:t>Reflection - Learning from life</a:t>
            </a:r>
          </a:p>
          <a:p>
            <a:r>
              <a:rPr lang="en-GB" sz="900" dirty="0">
                <a:solidFill>
                  <a:schemeClr val="tx1"/>
                </a:solidFill>
                <a:latin typeface="Sassoon Primary Std" panose="020B0503020103030203" pitchFamily="34" charset="0"/>
              </a:rPr>
              <a:t>Respond - Putting into action what we believe</a:t>
            </a:r>
          </a:p>
        </p:txBody>
      </p:sp>
      <p:pic>
        <p:nvPicPr>
          <p:cNvPr id="5" name="Picture 4">
            <a:extLst>
              <a:ext uri="{FF2B5EF4-FFF2-40B4-BE49-F238E27FC236}">
                <a16:creationId xmlns:a16="http://schemas.microsoft.com/office/drawing/2014/main" id="{811F3868-7233-BCC2-B410-E795B8E530A7}"/>
              </a:ext>
            </a:extLst>
          </p:cNvPr>
          <p:cNvPicPr>
            <a:picLocks noChangeAspect="1"/>
          </p:cNvPicPr>
          <p:nvPr/>
        </p:nvPicPr>
        <p:blipFill>
          <a:blip r:embed="rId7"/>
          <a:stretch>
            <a:fillRect/>
          </a:stretch>
        </p:blipFill>
        <p:spPr>
          <a:xfrm>
            <a:off x="4913527" y="1592869"/>
            <a:ext cx="381863" cy="324503"/>
          </a:xfrm>
          <a:prstGeom prst="rect">
            <a:avLst/>
          </a:prstGeom>
        </p:spPr>
      </p:pic>
      <p:pic>
        <p:nvPicPr>
          <p:cNvPr id="22" name="Picture 21"/>
          <p:cNvPicPr>
            <a:picLocks noChangeAspect="1"/>
          </p:cNvPicPr>
          <p:nvPr/>
        </p:nvPicPr>
        <p:blipFill>
          <a:blip r:embed="rId3"/>
          <a:stretch>
            <a:fillRect/>
          </a:stretch>
        </p:blipFill>
        <p:spPr>
          <a:xfrm>
            <a:off x="3829079" y="6190069"/>
            <a:ext cx="267873" cy="269313"/>
          </a:xfrm>
          <a:prstGeom prst="rect">
            <a:avLst/>
          </a:prstGeom>
        </p:spPr>
      </p:pic>
      <p:pic>
        <p:nvPicPr>
          <p:cNvPr id="23" name="Picture 22"/>
          <p:cNvPicPr>
            <a:picLocks noChangeAspect="1"/>
          </p:cNvPicPr>
          <p:nvPr/>
        </p:nvPicPr>
        <p:blipFill>
          <a:blip r:embed="rId3"/>
          <a:stretch>
            <a:fillRect/>
          </a:stretch>
        </p:blipFill>
        <p:spPr>
          <a:xfrm>
            <a:off x="5161452" y="4943576"/>
            <a:ext cx="267873" cy="269313"/>
          </a:xfrm>
          <a:prstGeom prst="rect">
            <a:avLst/>
          </a:prstGeom>
        </p:spPr>
      </p:pic>
    </p:spTree>
    <p:extLst>
      <p:ext uri="{BB962C8B-B14F-4D97-AF65-F5344CB8AC3E}">
        <p14:creationId xmlns:p14="http://schemas.microsoft.com/office/powerpoint/2010/main" val="382368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567950" y="321046"/>
            <a:ext cx="1140823" cy="1271451"/>
          </a:xfrm>
          <a:prstGeom prst="rect">
            <a:avLst/>
          </a:prstGeom>
          <a:solidFill>
            <a:srgbClr val="FFC000"/>
          </a:solidFill>
        </p:spPr>
        <p:txBody>
          <a:bodyPr wrap="square" rtlCol="0">
            <a:spAutoFit/>
          </a:bodyPr>
          <a:lstStyle/>
          <a:p>
            <a:endParaRPr lang="en-GB" dirty="0"/>
          </a:p>
        </p:txBody>
      </p:sp>
      <p:sp>
        <p:nvSpPr>
          <p:cNvPr id="2" name="Rounded Rectangle 1"/>
          <p:cNvSpPr/>
          <p:nvPr/>
        </p:nvSpPr>
        <p:spPr>
          <a:xfrm>
            <a:off x="6863159" y="1675813"/>
            <a:ext cx="2329734" cy="4236369"/>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r>
              <a:rPr lang="en-GB" dirty="0">
                <a:latin typeface="Sassoon Primary Std" panose="020B0503020103030203" pitchFamily="34" charset="0"/>
              </a:rPr>
              <a:t>RE</a:t>
            </a:r>
          </a:p>
          <a:p>
            <a:pPr marL="171450" indent="-171450">
              <a:buFont typeface="Arial" panose="020B0604020202020204" pitchFamily="34" charset="0"/>
              <a:buChar char="•"/>
            </a:pPr>
            <a:r>
              <a:rPr lang="en-GB" sz="1000" dirty="0">
                <a:solidFill>
                  <a:schemeClr val="tx1"/>
                </a:solidFill>
                <a:latin typeface="Sassoon Primary Std" panose="020B0503020103030203" pitchFamily="34" charset="0"/>
              </a:rPr>
              <a:t>To read and discuss stories from religious texts –To talk about members of their immediate family and community. </a:t>
            </a:r>
          </a:p>
          <a:p>
            <a:pPr marL="171450" indent="-171450">
              <a:buFont typeface="Arial" panose="020B0604020202020204" pitchFamily="34" charset="0"/>
              <a:buChar char="•"/>
            </a:pPr>
            <a:r>
              <a:rPr lang="en-GB" sz="1000" dirty="0">
                <a:solidFill>
                  <a:schemeClr val="tx1"/>
                </a:solidFill>
                <a:latin typeface="Sassoon Primary Std" panose="020B0503020103030203" pitchFamily="34" charset="0"/>
              </a:rPr>
              <a:t>To continue to celebrate and value cultural, religious and community events and experiences</a:t>
            </a:r>
            <a:r>
              <a:rPr lang="en-GB" sz="1000" dirty="0">
                <a:latin typeface="Sassoon Primary Std" panose="020B0503020103030203" pitchFamily="34" charset="0"/>
              </a:rPr>
              <a:t>.- </a:t>
            </a:r>
            <a:r>
              <a:rPr lang="en-GB" sz="1000" dirty="0">
                <a:solidFill>
                  <a:schemeClr val="tx1"/>
                </a:solidFill>
                <a:latin typeface="Sassoon Primary Std" panose="020B0503020103030203" pitchFamily="34" charset="0"/>
              </a:rPr>
              <a:t> Father’s Day, St. George’s Day. </a:t>
            </a:r>
          </a:p>
          <a:p>
            <a:pPr marL="171450" indent="-171450">
              <a:buFont typeface="Arial" panose="020B0604020202020204" pitchFamily="34" charset="0"/>
              <a:buChar char="•"/>
            </a:pPr>
            <a:endParaRPr lang="en-GB" sz="1000" u="sng" dirty="0">
              <a:solidFill>
                <a:schemeClr val="tx1"/>
              </a:solidFill>
              <a:latin typeface="Sassoon Primary Std" panose="020B0503020103030203" pitchFamily="34" charset="0"/>
            </a:endParaRPr>
          </a:p>
          <a:p>
            <a:pPr marL="171450" indent="-171450">
              <a:buFont typeface="Arial" panose="020B0604020202020204" pitchFamily="34" charset="0"/>
              <a:buChar char="•"/>
            </a:pPr>
            <a:endParaRPr lang="en-GB" sz="1000" u="sng" dirty="0">
              <a:solidFill>
                <a:schemeClr val="tx1"/>
              </a:solidFill>
              <a:latin typeface="Sassoon Primary Std" panose="020B0503020103030203" pitchFamily="34" charset="0"/>
            </a:endParaRPr>
          </a:p>
          <a:p>
            <a:pPr algn="ctr"/>
            <a:endParaRPr lang="en-GB" sz="1000" dirty="0">
              <a:latin typeface="Sassoon Primary Std" panose="020B0503020103030203" pitchFamily="34" charset="0"/>
            </a:endParaRPr>
          </a:p>
          <a:p>
            <a:r>
              <a:rPr lang="en-GB" sz="1000" i="1" dirty="0">
                <a:solidFill>
                  <a:schemeClr val="tx1"/>
                </a:solidFill>
                <a:latin typeface="Sassoon Primary Std" panose="020B0503020103030203" pitchFamily="34" charset="0"/>
              </a:rPr>
              <a:t>Show respect by listening and learning about others who may </a:t>
            </a:r>
          </a:p>
          <a:p>
            <a:r>
              <a:rPr lang="en-GB" sz="1000" i="1" dirty="0">
                <a:solidFill>
                  <a:schemeClr val="tx1"/>
                </a:solidFill>
                <a:latin typeface="Sassoon Primary Std" panose="020B0503020103030203" pitchFamily="34" charset="0"/>
              </a:rPr>
              <a:t>have different beliefs or faiths to themselves</a:t>
            </a:r>
            <a:r>
              <a:rPr lang="en-GB" sz="1000" dirty="0">
                <a:solidFill>
                  <a:schemeClr val="tx1"/>
                </a:solidFill>
                <a:latin typeface="Sassoon Primary Std" panose="020B0503020103030203" pitchFamily="34" charset="0"/>
              </a:rPr>
              <a:t>. </a:t>
            </a:r>
          </a:p>
          <a:p>
            <a:endParaRPr lang="en-GB" sz="1000" dirty="0">
              <a:solidFill>
                <a:schemeClr val="tx1"/>
              </a:solidFill>
              <a:latin typeface="Sassoon Primary Std" panose="020B0503020103030203" pitchFamily="34" charset="0"/>
            </a:endParaRPr>
          </a:p>
          <a:p>
            <a:endParaRPr lang="en-GB" sz="1000" dirty="0">
              <a:solidFill>
                <a:schemeClr val="tx1"/>
              </a:solidFill>
              <a:latin typeface="Sassoon Primary Std" panose="020B0503020103030203" pitchFamily="34" charset="0"/>
            </a:endParaRPr>
          </a:p>
          <a:p>
            <a:r>
              <a:rPr lang="en-GB" sz="1000" i="1" dirty="0">
                <a:solidFill>
                  <a:schemeClr val="tx1"/>
                </a:solidFill>
                <a:latin typeface="Sassoon Primary Std" panose="020B0503020103030203" pitchFamily="34" charset="0"/>
              </a:rPr>
              <a:t>Celebrate and discuss how their beliefs might be the same or different others.</a:t>
            </a: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sp>
        <p:nvSpPr>
          <p:cNvPr id="3" name="Rounded Rectangle 2"/>
          <p:cNvSpPr/>
          <p:nvPr/>
        </p:nvSpPr>
        <p:spPr>
          <a:xfrm>
            <a:off x="190030" y="4376761"/>
            <a:ext cx="6170508" cy="1535421"/>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r>
              <a:rPr lang="en-GB" dirty="0">
                <a:latin typeface="Sassoon Primary Std" panose="020B0503020103030203" pitchFamily="34" charset="0"/>
              </a:rPr>
              <a:t>Focus Texts</a:t>
            </a:r>
          </a:p>
          <a:p>
            <a:r>
              <a:rPr lang="en-GB" sz="1000" dirty="0" err="1">
                <a:latin typeface="Sassoon Primary Std" panose="020B0503020103030203" pitchFamily="34" charset="0"/>
              </a:rPr>
              <a:t>Minibeasts</a:t>
            </a:r>
            <a:r>
              <a:rPr lang="en-GB" sz="1000" dirty="0">
                <a:latin typeface="Sassoon Primary Std" panose="020B0503020103030203" pitchFamily="34" charset="0"/>
              </a:rPr>
              <a:t>                                                                                  At the Seaside</a:t>
            </a:r>
          </a:p>
          <a:p>
            <a:r>
              <a:rPr lang="en-GB" sz="1000" dirty="0">
                <a:solidFill>
                  <a:schemeClr val="tx1"/>
                </a:solidFill>
                <a:latin typeface="Sassoon Primary Std" panose="020B0503020103030203" pitchFamily="34" charset="0"/>
              </a:rPr>
              <a:t>Mad About </a:t>
            </a:r>
            <a:r>
              <a:rPr lang="en-GB" sz="1000" dirty="0" err="1">
                <a:solidFill>
                  <a:schemeClr val="tx1"/>
                </a:solidFill>
                <a:latin typeface="Sassoon Primary Std" panose="020B0503020103030203" pitchFamily="34" charset="0"/>
              </a:rPr>
              <a:t>Minibeasts</a:t>
            </a:r>
            <a:r>
              <a:rPr lang="en-GB" sz="1000" dirty="0">
                <a:solidFill>
                  <a:schemeClr val="tx1"/>
                </a:solidFill>
                <a:latin typeface="Sassoon Primary Std" panose="020B0503020103030203" pitchFamily="34" charset="0"/>
              </a:rPr>
              <a:t> – Giles </a:t>
            </a:r>
            <a:r>
              <a:rPr lang="en-GB" sz="1000" dirty="0" err="1">
                <a:solidFill>
                  <a:schemeClr val="tx1"/>
                </a:solidFill>
                <a:latin typeface="Sassoon Primary Std" panose="020B0503020103030203" pitchFamily="34" charset="0"/>
              </a:rPr>
              <a:t>Andreae</a:t>
            </a:r>
            <a:r>
              <a:rPr lang="en-GB" sz="1000" dirty="0">
                <a:solidFill>
                  <a:schemeClr val="tx1"/>
                </a:solidFill>
                <a:latin typeface="Sassoon Primary Std" panose="020B0503020103030203" pitchFamily="34" charset="0"/>
              </a:rPr>
              <a:t>                                     Sally and the Limpet – Simon James </a:t>
            </a:r>
          </a:p>
          <a:p>
            <a:r>
              <a:rPr lang="en-GB" sz="1000" dirty="0">
                <a:solidFill>
                  <a:schemeClr val="tx1"/>
                </a:solidFill>
                <a:latin typeface="Sassoon Primary Std" panose="020B0503020103030203" pitchFamily="34" charset="0"/>
              </a:rPr>
              <a:t>The Very Busy Spider – Eric Carle                                 Commotion in the Ocean – Giles </a:t>
            </a:r>
            <a:r>
              <a:rPr lang="en-GB" sz="1000" dirty="0" err="1">
                <a:solidFill>
                  <a:schemeClr val="tx1"/>
                </a:solidFill>
                <a:latin typeface="Sassoon Primary Std" panose="020B0503020103030203" pitchFamily="34" charset="0"/>
              </a:rPr>
              <a:t>Andreae</a:t>
            </a:r>
            <a:endParaRPr lang="en-GB" sz="1000" dirty="0">
              <a:solidFill>
                <a:schemeClr val="tx1"/>
              </a:solidFill>
              <a:latin typeface="Sassoon Primary Std" panose="020B0503020103030203" pitchFamily="34" charset="0"/>
            </a:endParaRPr>
          </a:p>
          <a:p>
            <a:r>
              <a:rPr lang="en-GB" sz="1000" dirty="0" err="1">
                <a:solidFill>
                  <a:schemeClr val="tx1"/>
                </a:solidFill>
                <a:latin typeface="Sassoon Primary Std" panose="020B0503020103030203" pitchFamily="34" charset="0"/>
              </a:rPr>
              <a:t>Superworm</a:t>
            </a:r>
            <a:r>
              <a:rPr lang="en-GB" sz="1000" dirty="0">
                <a:solidFill>
                  <a:schemeClr val="tx1"/>
                </a:solidFill>
                <a:latin typeface="Sassoon Primary Std" panose="020B0503020103030203" pitchFamily="34" charset="0"/>
              </a:rPr>
              <a:t> – Julia Donaldson                           The Lighthouse Keeper’s Lunch – Ronda and David Armitage </a:t>
            </a:r>
          </a:p>
          <a:p>
            <a:r>
              <a:rPr lang="en-GB" sz="1000" dirty="0">
                <a:solidFill>
                  <a:schemeClr val="tx1"/>
                </a:solidFill>
                <a:latin typeface="Sassoon Primary Std" panose="020B0503020103030203" pitchFamily="34" charset="0"/>
              </a:rPr>
              <a:t>What the Ladybird Heard – Julia Donaldson                                 Sharing a Shell – Julia Donaldson </a:t>
            </a:r>
          </a:p>
          <a:p>
            <a:r>
              <a:rPr lang="en-GB" sz="1000" dirty="0">
                <a:solidFill>
                  <a:schemeClr val="tx1"/>
                </a:solidFill>
                <a:latin typeface="Sassoon Primary Std" panose="020B0503020103030203" pitchFamily="34" charset="0"/>
              </a:rPr>
              <a:t>Norman the Slug with the Silly Shell – Sue Hendra and Paul Linnet     Lost and Found – Oliver Jeffers</a:t>
            </a:r>
          </a:p>
          <a:p>
            <a:r>
              <a:rPr lang="en-GB" sz="1000" dirty="0">
                <a:solidFill>
                  <a:schemeClr val="tx1"/>
                </a:solidFill>
                <a:latin typeface="Sassoon Primary Std" panose="020B0503020103030203" pitchFamily="34" charset="0"/>
              </a:rPr>
              <a:t>                                                                                         Tiddler – Julia Donaldson </a:t>
            </a:r>
          </a:p>
          <a:p>
            <a:endParaRPr lang="en-GB" sz="1000" dirty="0">
              <a:solidFill>
                <a:schemeClr val="tx1"/>
              </a:solidFill>
              <a:latin typeface="Sassoon Primary Std" panose="020B0503020103030203" pitchFamily="34" charset="0"/>
            </a:endParaRPr>
          </a:p>
          <a:p>
            <a:pPr algn="ctr"/>
            <a:endParaRPr lang="en-GB" dirty="0">
              <a:latin typeface="Sassoon Primary Std" panose="020B0503020103030203" pitchFamily="34" charset="0"/>
            </a:endParaRPr>
          </a:p>
        </p:txBody>
      </p:sp>
      <p:sp>
        <p:nvSpPr>
          <p:cNvPr id="4" name="Rounded Rectangle 3"/>
          <p:cNvSpPr/>
          <p:nvPr/>
        </p:nvSpPr>
        <p:spPr>
          <a:xfrm>
            <a:off x="133315" y="178503"/>
            <a:ext cx="3066195" cy="3984194"/>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Sassoon Primary Std" panose="020B0503020103030203" pitchFamily="34" charset="0"/>
              </a:rPr>
              <a:t>MATHS</a:t>
            </a:r>
          </a:p>
          <a:p>
            <a:pPr algn="ctr"/>
            <a:endParaRPr lang="en-GB" sz="1600" dirty="0">
              <a:latin typeface="Sassoon Primary Std" panose="020B0503020103030203" pitchFamily="34" charset="0"/>
            </a:endParaRPr>
          </a:p>
          <a:p>
            <a:r>
              <a:rPr lang="en-GB" sz="1000" dirty="0">
                <a:solidFill>
                  <a:schemeClr val="tx1"/>
                </a:solidFill>
                <a:latin typeface="Sassoon Primary Std" panose="020B0503020103030203" pitchFamily="34" charset="0"/>
              </a:rPr>
              <a:t>Solve real world mathematical problems with numbers up to 5 – sharing out the fruit at snack time, will there be enough? Counting out the chairs around a table</a:t>
            </a:r>
            <a:r>
              <a:rPr lang="en-GB" sz="1000" dirty="0" smtClean="0">
                <a:solidFill>
                  <a:schemeClr val="tx1"/>
                </a:solidFill>
                <a:latin typeface="Sassoon Primary Std" panose="020B0503020103030203" pitchFamily="34" charset="0"/>
              </a:rPr>
              <a:t>… </a:t>
            </a:r>
            <a:endParaRPr lang="en-GB" sz="1000" dirty="0">
              <a:solidFill>
                <a:schemeClr val="tx1"/>
              </a:solidFill>
              <a:latin typeface="Sassoon Primary Std" panose="020B0503020103030203" pitchFamily="34" charset="0"/>
            </a:endParaRPr>
          </a:p>
          <a:p>
            <a:r>
              <a:rPr lang="en-GB" sz="1000" dirty="0">
                <a:solidFill>
                  <a:schemeClr val="tx1"/>
                </a:solidFill>
                <a:latin typeface="Sassoon Primary Std" panose="020B0503020103030203" pitchFamily="34" charset="0"/>
              </a:rPr>
              <a:t>Continuing fast recognition of up to 3 objects, without having to count them individually (‘</a:t>
            </a:r>
            <a:r>
              <a:rPr lang="en-GB" sz="1000" dirty="0" err="1">
                <a:solidFill>
                  <a:schemeClr val="tx1"/>
                </a:solidFill>
                <a:latin typeface="Sassoon Primary Std" panose="020B0503020103030203" pitchFamily="34" charset="0"/>
              </a:rPr>
              <a:t>subitising</a:t>
            </a:r>
            <a:r>
              <a:rPr lang="en-GB" sz="1000" dirty="0">
                <a:solidFill>
                  <a:schemeClr val="tx1"/>
                </a:solidFill>
                <a:latin typeface="Sassoon Primary Std" panose="020B0503020103030203" pitchFamily="34" charset="0"/>
              </a:rPr>
              <a:t>’) – using a selection of insects/shells/counters </a:t>
            </a:r>
            <a:r>
              <a:rPr lang="en-GB" sz="1000" dirty="0" err="1">
                <a:solidFill>
                  <a:schemeClr val="tx1"/>
                </a:solidFill>
                <a:latin typeface="Sassoon Primary Std" panose="020B0503020103030203" pitchFamily="34" charset="0"/>
              </a:rPr>
              <a:t>etc</a:t>
            </a:r>
            <a:r>
              <a:rPr lang="en-GB" sz="1000" dirty="0">
                <a:solidFill>
                  <a:schemeClr val="tx1"/>
                </a:solidFill>
                <a:latin typeface="Sassoon Primary Std" panose="020B0503020103030203" pitchFamily="34" charset="0"/>
              </a:rPr>
              <a:t> for daily practise.</a:t>
            </a:r>
          </a:p>
          <a:p>
            <a:r>
              <a:rPr lang="en-GB" sz="1000" dirty="0">
                <a:solidFill>
                  <a:schemeClr val="tx1"/>
                </a:solidFill>
                <a:latin typeface="Sassoon Primary Std" panose="020B0503020103030203" pitchFamily="34" charset="0"/>
              </a:rPr>
              <a:t>Recite numbers past 5 – counting groups of animals, organising farm/jungle animals, grouping animals according to characteristics.  </a:t>
            </a:r>
          </a:p>
          <a:p>
            <a:r>
              <a:rPr lang="en-GB" sz="1000" dirty="0">
                <a:solidFill>
                  <a:schemeClr val="tx1"/>
                </a:solidFill>
                <a:latin typeface="Sassoon Primary Std" panose="020B0503020103030203" pitchFamily="34" charset="0"/>
              </a:rPr>
              <a:t>Say one number for each item in order - counting the </a:t>
            </a:r>
            <a:r>
              <a:rPr lang="en-GB" sz="1000" dirty="0" err="1">
                <a:solidFill>
                  <a:schemeClr val="tx1"/>
                </a:solidFill>
                <a:latin typeface="Sassoon Primary Std" panose="020B0503020103030203" pitchFamily="34" charset="0"/>
              </a:rPr>
              <a:t>minibeasts</a:t>
            </a:r>
            <a:r>
              <a:rPr lang="en-GB" sz="1000" dirty="0">
                <a:solidFill>
                  <a:schemeClr val="tx1"/>
                </a:solidFill>
                <a:latin typeface="Sassoon Primary Std" panose="020B0503020103030203" pitchFamily="34" charset="0"/>
              </a:rPr>
              <a:t>/shells</a:t>
            </a:r>
          </a:p>
          <a:p>
            <a:r>
              <a:rPr lang="en-GB" sz="1000" dirty="0">
                <a:solidFill>
                  <a:schemeClr val="tx1"/>
                </a:solidFill>
                <a:latin typeface="Sassoon Primary Std" panose="020B0503020103030203" pitchFamily="34" charset="0"/>
              </a:rPr>
              <a:t>Show finger numbers up to 5 – daily carpet warm ups using a variety of games.</a:t>
            </a:r>
          </a:p>
          <a:p>
            <a:r>
              <a:rPr lang="en-GB" sz="1000" dirty="0">
                <a:solidFill>
                  <a:schemeClr val="tx1"/>
                </a:solidFill>
                <a:latin typeface="Sassoon Primary Std" panose="020B0503020103030203" pitchFamily="34" charset="0"/>
              </a:rPr>
              <a:t>Link numerals to amounts – selecting the correct number to match the insects</a:t>
            </a:r>
            <a:r>
              <a:rPr lang="en-GB" sz="1200" dirty="0">
                <a:solidFill>
                  <a:schemeClr val="tx1"/>
                </a:solidFill>
                <a:latin typeface="Sassoon Infant Std" panose="020B0503020103030203" pitchFamily="34" charset="0"/>
              </a:rPr>
              <a:t>. </a:t>
            </a:r>
            <a:r>
              <a:rPr lang="en-GB" sz="1000" dirty="0" smtClean="0">
                <a:solidFill>
                  <a:schemeClr val="tx1"/>
                </a:solidFill>
                <a:latin typeface="Sassoon Infant Std" panose="020B0503020103030203" pitchFamily="34" charset="0"/>
              </a:rPr>
              <a:t>Notice and correct errors in a repeating pattern. Use Spatial and positional language. </a:t>
            </a:r>
            <a:endParaRPr lang="en-GB" sz="1000" dirty="0"/>
          </a:p>
        </p:txBody>
      </p:sp>
      <p:sp>
        <p:nvSpPr>
          <p:cNvPr id="13" name="Rounded Rectangle 12"/>
          <p:cNvSpPr/>
          <p:nvPr/>
        </p:nvSpPr>
        <p:spPr>
          <a:xfrm>
            <a:off x="3346198" y="178503"/>
            <a:ext cx="3370273" cy="3749063"/>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Sassoon Primary Std" panose="020B0503020103030203" pitchFamily="34" charset="0"/>
              </a:rPr>
              <a:t>Expressive Arts and Design</a:t>
            </a:r>
          </a:p>
          <a:p>
            <a:pPr lvl="0" algn="ctr"/>
            <a:r>
              <a:rPr lang="en-GB" sz="1000" kern="0" dirty="0">
                <a:solidFill>
                  <a:sysClr val="windowText" lastClr="000000"/>
                </a:solidFill>
                <a:latin typeface="Sassoon Primary Std" panose="020B0503020103030203" pitchFamily="34" charset="0"/>
              </a:rPr>
              <a:t>Minibeasts/ At the Seaside</a:t>
            </a:r>
            <a:endParaRPr lang="en-US" sz="1000" dirty="0">
              <a:solidFill>
                <a:schemeClr val="tx1"/>
              </a:solidFill>
              <a:latin typeface="Sassoon Primary Std" panose="020B0503020103030203" pitchFamily="34" charset="0"/>
            </a:endParaRPr>
          </a:p>
          <a:p>
            <a:pPr lvl="0"/>
            <a:r>
              <a:rPr lang="en-US" sz="1000" kern="0" dirty="0">
                <a:solidFill>
                  <a:srgbClr val="7030A0"/>
                </a:solidFill>
                <a:latin typeface="Sassoon Primary Std" panose="020B0503020103030203" pitchFamily="34" charset="0"/>
              </a:rPr>
              <a:t>World in a Shoe Box – Creating their own work in a box of children’s own choice.</a:t>
            </a:r>
          </a:p>
          <a:p>
            <a:pPr lvl="0"/>
            <a:r>
              <a:rPr lang="en-US" sz="1000" kern="0" dirty="0">
                <a:solidFill>
                  <a:srgbClr val="7030A0"/>
                </a:solidFill>
                <a:latin typeface="Sassoon Primary Std" panose="020B0503020103030203" pitchFamily="34" charset="0"/>
              </a:rPr>
              <a:t>Explore using a variety of marks using print and paint – Burton </a:t>
            </a:r>
            <a:r>
              <a:rPr lang="en-US" sz="1000" kern="0" dirty="0" err="1">
                <a:solidFill>
                  <a:srgbClr val="7030A0"/>
                </a:solidFill>
                <a:latin typeface="Sassoon Primary Std" panose="020B0503020103030203" pitchFamily="34" charset="0"/>
              </a:rPr>
              <a:t>Hathow</a:t>
            </a:r>
            <a:r>
              <a:rPr lang="en-US" sz="1000" kern="0" dirty="0">
                <a:solidFill>
                  <a:srgbClr val="7030A0"/>
                </a:solidFill>
                <a:latin typeface="Sassoon Primary Std" panose="020B0503020103030203" pitchFamily="34" charset="0"/>
              </a:rPr>
              <a:t> ducklings – </a:t>
            </a:r>
            <a:r>
              <a:rPr lang="en-US" sz="1000" kern="0" dirty="0">
                <a:solidFill>
                  <a:srgbClr val="AB259B"/>
                </a:solidFill>
                <a:latin typeface="Sassoon Primary Std" panose="020B0503020103030203" pitchFamily="34" charset="0"/>
              </a:rPr>
              <a:t>printing</a:t>
            </a:r>
            <a:r>
              <a:rPr lang="en-US" sz="1000" kern="0" dirty="0">
                <a:solidFill>
                  <a:srgbClr val="7030A0"/>
                </a:solidFill>
                <a:latin typeface="Sassoon Primary Std" panose="020B0503020103030203" pitchFamily="34" charset="0"/>
              </a:rPr>
              <a:t> using different lengths of card.</a:t>
            </a:r>
          </a:p>
          <a:p>
            <a:pPr lvl="0"/>
            <a:r>
              <a:rPr lang="en-US" sz="1000" kern="0" dirty="0">
                <a:solidFill>
                  <a:srgbClr val="7030A0"/>
                </a:solidFill>
                <a:latin typeface="Sassoon Primary Std" panose="020B0503020103030203" pitchFamily="34" charset="0"/>
              </a:rPr>
              <a:t>Painting of the Savannah using mono printing, drawing, painting and collage. </a:t>
            </a:r>
          </a:p>
          <a:p>
            <a:pPr lvl="0"/>
            <a:r>
              <a:rPr lang="en-US" sz="1000" kern="0" dirty="0">
                <a:solidFill>
                  <a:srgbClr val="7030A0"/>
                </a:solidFill>
                <a:latin typeface="Sassoon Primary Std" panose="020B0503020103030203" pitchFamily="34" charset="0"/>
              </a:rPr>
              <a:t>Transforming Objects – transforming objects with paint and pattern.</a:t>
            </a:r>
          </a:p>
          <a:p>
            <a:pPr lvl="0"/>
            <a:r>
              <a:rPr lang="en-US" sz="1000" kern="0" dirty="0">
                <a:solidFill>
                  <a:srgbClr val="7030A0"/>
                </a:solidFill>
                <a:latin typeface="Sassoon Primary Std" panose="020B0503020103030203" pitchFamily="34" charset="0"/>
              </a:rPr>
              <a:t>Hands, Feet and Flowers – using hands and feet to create large scale collaborative paintings. </a:t>
            </a:r>
          </a:p>
          <a:p>
            <a:pPr lvl="0"/>
            <a:r>
              <a:rPr lang="en-US" sz="1000" kern="0" dirty="0">
                <a:solidFill>
                  <a:srgbClr val="7030A0"/>
                </a:solidFill>
                <a:latin typeface="Sassoon Primary Std" panose="020B0503020103030203" pitchFamily="34" charset="0"/>
              </a:rPr>
              <a:t>Explore the world around you and see what you can find. - shape, pattern and line.</a:t>
            </a:r>
          </a:p>
          <a:p>
            <a:pPr lvl="0"/>
            <a:r>
              <a:rPr lang="en-US" sz="1000" kern="0" dirty="0">
                <a:solidFill>
                  <a:srgbClr val="AB259B"/>
                </a:solidFill>
                <a:latin typeface="Sassoon Primary Std" panose="020B0503020103030203" pitchFamily="34" charset="0"/>
              </a:rPr>
              <a:t>Listen with increased attention to sounds through daily singing, rhymes and sound matching games linked to Little </a:t>
            </a:r>
            <a:r>
              <a:rPr lang="en-US" sz="1000" kern="0" dirty="0" err="1">
                <a:solidFill>
                  <a:srgbClr val="AB259B"/>
                </a:solidFill>
                <a:latin typeface="Sassoon Primary Std" panose="020B0503020103030203" pitchFamily="34" charset="0"/>
              </a:rPr>
              <a:t>Wandle</a:t>
            </a:r>
            <a:r>
              <a:rPr lang="en-US" sz="1000" kern="0" dirty="0">
                <a:solidFill>
                  <a:srgbClr val="AB259B"/>
                </a:solidFill>
                <a:latin typeface="Sassoon Primary Std" panose="020B0503020103030203" pitchFamily="34" charset="0"/>
              </a:rPr>
              <a:t> sound discrimination phase. </a:t>
            </a:r>
          </a:p>
          <a:p>
            <a:pPr lvl="0"/>
            <a:r>
              <a:rPr lang="en-US" sz="1000" kern="0" dirty="0">
                <a:solidFill>
                  <a:srgbClr val="AB259B"/>
                </a:solidFill>
                <a:latin typeface="Sassoon Primary Std" panose="020B0503020103030203" pitchFamily="34" charset="0"/>
              </a:rPr>
              <a:t>Take part in simple pretend play using the role play vets/small world areas and the outdoor learning stations </a:t>
            </a:r>
            <a:r>
              <a:rPr lang="en-GB" sz="1000" kern="0" dirty="0">
                <a:solidFill>
                  <a:srgbClr val="AB259B"/>
                </a:solidFill>
                <a:latin typeface="Sassoon Primary Std" panose="020B0503020103030203" pitchFamily="34" charset="0"/>
              </a:rPr>
              <a:t>on a daily basis. </a:t>
            </a:r>
            <a:endParaRPr lang="en-GB" sz="1000" dirty="0">
              <a:latin typeface="Sassoon Primary Std" panose="020B0503020103030203" pitchFamily="34" charset="0"/>
            </a:endParaRPr>
          </a:p>
          <a:p>
            <a:r>
              <a:rPr lang="en-GB" sz="1100" dirty="0">
                <a:latin typeface="Sassoon Primary Std" panose="020B0503020103030203" pitchFamily="34" charset="0"/>
              </a:rPr>
              <a:t>        </a:t>
            </a:r>
            <a:endParaRPr lang="en-GB" dirty="0">
              <a:latin typeface="Sassoon Primary Std" panose="020B0503020103030203" pitchFamily="34" charset="0"/>
            </a:endParaRPr>
          </a:p>
        </p:txBody>
      </p:sp>
      <p:sp>
        <p:nvSpPr>
          <p:cNvPr id="15" name="Rounded Rectangle 14"/>
          <p:cNvSpPr/>
          <p:nvPr/>
        </p:nvSpPr>
        <p:spPr>
          <a:xfrm>
            <a:off x="9392178" y="178503"/>
            <a:ext cx="2329734" cy="6613043"/>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sz="1600" dirty="0">
              <a:latin typeface="Sassoon Primary Std" panose="020B0503020103030203" pitchFamily="34" charset="0"/>
            </a:endParaRPr>
          </a:p>
          <a:p>
            <a:pPr algn="ctr"/>
            <a:endParaRPr lang="en-GB" sz="1600" dirty="0">
              <a:latin typeface="Sassoon Primary Std" panose="020B0503020103030203" pitchFamily="34" charset="0"/>
            </a:endParaRPr>
          </a:p>
          <a:p>
            <a:pPr algn="ctr"/>
            <a:endParaRPr lang="en-GB" sz="1600" dirty="0">
              <a:latin typeface="Sassoon Primary Std" panose="020B0503020103030203" pitchFamily="34" charset="0"/>
            </a:endParaRPr>
          </a:p>
          <a:p>
            <a:pPr algn="ctr"/>
            <a:endParaRPr lang="en-GB" sz="1600" dirty="0">
              <a:latin typeface="Sassoon Primary Std" panose="020B0503020103030203" pitchFamily="34" charset="0"/>
            </a:endParaRPr>
          </a:p>
          <a:p>
            <a:pPr algn="ctr"/>
            <a:endParaRPr lang="en-GB" sz="1600" dirty="0">
              <a:latin typeface="Sassoon Primary Std" panose="020B0503020103030203" pitchFamily="34" charset="0"/>
            </a:endParaRPr>
          </a:p>
          <a:p>
            <a:pPr algn="ctr"/>
            <a:endParaRPr lang="en-GB" sz="1600" dirty="0">
              <a:latin typeface="Sassoon Primary Std" panose="020B0503020103030203" pitchFamily="34" charset="0"/>
            </a:endParaRPr>
          </a:p>
          <a:p>
            <a:pPr algn="ctr"/>
            <a:endParaRPr lang="en-GB" sz="1600" dirty="0">
              <a:latin typeface="Sassoon Primary Std" panose="020B0503020103030203" pitchFamily="34" charset="0"/>
            </a:endParaRPr>
          </a:p>
          <a:p>
            <a:pPr algn="ctr"/>
            <a:endParaRPr lang="en-GB" sz="1600" dirty="0">
              <a:latin typeface="Sassoon Primary Std" panose="020B0503020103030203" pitchFamily="34" charset="0"/>
            </a:endParaRPr>
          </a:p>
          <a:p>
            <a:pPr algn="ctr"/>
            <a:endParaRPr lang="en-GB" sz="1600" dirty="0">
              <a:latin typeface="Sassoon Primary Std" panose="020B0503020103030203" pitchFamily="34" charset="0"/>
            </a:endParaRPr>
          </a:p>
          <a:p>
            <a:pPr algn="ctr"/>
            <a:r>
              <a:rPr lang="en-GB" dirty="0">
                <a:latin typeface="Sassoon Primary Std" panose="020B0503020103030203" pitchFamily="34" charset="0"/>
              </a:rPr>
              <a:t>Understanding the World</a:t>
            </a:r>
          </a:p>
          <a:p>
            <a:pPr lvl="0" algn="ctr"/>
            <a:r>
              <a:rPr lang="en-GB" sz="1000" kern="0" dirty="0">
                <a:solidFill>
                  <a:sysClr val="windowText" lastClr="000000"/>
                </a:solidFill>
                <a:latin typeface="Sassoon Primary Std" panose="020B0503020103030203" pitchFamily="34" charset="0"/>
              </a:rPr>
              <a:t>Minibeasts/ At the Seaside</a:t>
            </a:r>
            <a:endParaRPr lang="en-US" sz="1000" dirty="0">
              <a:solidFill>
                <a:schemeClr val="tx1"/>
              </a:solidFill>
              <a:latin typeface="Sassoon Primary Std" panose="020B0503020103030203" pitchFamily="34" charset="0"/>
            </a:endParaRPr>
          </a:p>
          <a:p>
            <a:pPr lvl="0"/>
            <a:r>
              <a:rPr lang="en-GB" sz="1000" kern="0" dirty="0">
                <a:solidFill>
                  <a:schemeClr val="accent1"/>
                </a:solidFill>
                <a:latin typeface="Sassoon Primary Std" panose="020B0503020103030203" pitchFamily="34" charset="0"/>
              </a:rPr>
              <a:t>Continue to study timeline of the year – significant events, celebrations and journey across the Nursery Year</a:t>
            </a:r>
            <a:endParaRPr lang="en-US" sz="1000" kern="0" dirty="0">
              <a:solidFill>
                <a:schemeClr val="accent1"/>
              </a:solidFill>
              <a:latin typeface="Sassoon Primary Std" panose="020B0503020103030203" pitchFamily="34" charset="0"/>
            </a:endParaRPr>
          </a:p>
          <a:p>
            <a:pPr lvl="0"/>
            <a:r>
              <a:rPr lang="en-GB" sz="1000" kern="0" dirty="0">
                <a:solidFill>
                  <a:schemeClr val="accent1"/>
                </a:solidFill>
                <a:latin typeface="Sassoon Primary Std" panose="020B0503020103030203" pitchFamily="34" charset="0"/>
              </a:rPr>
              <a:t>Talk about my own history  – baby, toddler and now sharing own memories </a:t>
            </a:r>
          </a:p>
          <a:p>
            <a:pPr lvl="0"/>
            <a:r>
              <a:rPr lang="en-GB" sz="1000" dirty="0">
                <a:solidFill>
                  <a:schemeClr val="accent6"/>
                </a:solidFill>
                <a:latin typeface="Sassoon Primary Std" panose="020B0503020103030203" pitchFamily="34" charset="0"/>
              </a:rPr>
              <a:t>Know that there are different countries in the world and talk about the differences they have experienced or seen in photos – link to different places around the world. </a:t>
            </a:r>
          </a:p>
          <a:p>
            <a:pPr lvl="0"/>
            <a:r>
              <a:rPr lang="en-GB" sz="1000" dirty="0">
                <a:solidFill>
                  <a:srgbClr val="FF0000"/>
                </a:solidFill>
                <a:latin typeface="Sassoon Primary Std" panose="020B0503020103030203" pitchFamily="34" charset="0"/>
              </a:rPr>
              <a:t>Use all their senses in hands on exploration of natural materials – contrasting different materials found in different places – </a:t>
            </a:r>
            <a:r>
              <a:rPr lang="en-GB" sz="1000" dirty="0" err="1">
                <a:solidFill>
                  <a:srgbClr val="FF0000"/>
                </a:solidFill>
                <a:latin typeface="Sassoon Primary Std" panose="020B0503020103030203" pitchFamily="34" charset="0"/>
              </a:rPr>
              <a:t>eg</a:t>
            </a:r>
            <a:r>
              <a:rPr lang="en-GB" sz="1000" dirty="0">
                <a:solidFill>
                  <a:srgbClr val="FF0000"/>
                </a:solidFill>
                <a:latin typeface="Sassoon Primary Std" panose="020B0503020103030203" pitchFamily="34" charset="0"/>
              </a:rPr>
              <a:t> on the beach, in the garden etc.</a:t>
            </a:r>
          </a:p>
          <a:p>
            <a:pPr lvl="0"/>
            <a:r>
              <a:rPr lang="en-GB" sz="1000" dirty="0">
                <a:solidFill>
                  <a:srgbClr val="FF0000"/>
                </a:solidFill>
                <a:latin typeface="Sassoon Primary Std" panose="020B0503020103030203" pitchFamily="34" charset="0"/>
              </a:rPr>
              <a:t>Talk about what they see, using a wide vocabulary. </a:t>
            </a:r>
          </a:p>
          <a:p>
            <a:r>
              <a:rPr lang="en-GB" sz="1000" dirty="0" smtClean="0">
                <a:latin typeface="Sassoon Primary Std" panose="020B0503020103030203" pitchFamily="34" charset="0"/>
              </a:rPr>
              <a:t>Mouse </a:t>
            </a:r>
            <a:r>
              <a:rPr lang="en-GB" sz="1000" dirty="0">
                <a:latin typeface="Sassoon Primary Std" panose="020B0503020103030203" pitchFamily="34" charset="0"/>
              </a:rPr>
              <a:t>Control- Paint it, variety of games (basic mark making)/Online Safety- Learning about the Dolphin and what to do if they see anything they do not like online.</a:t>
            </a:r>
          </a:p>
          <a:p>
            <a:endParaRPr lang="en-GB" sz="1000" dirty="0">
              <a:latin typeface="Sassoon Primary Std" panose="020B0503020103030203" pitchFamily="34" charset="0"/>
            </a:endParaRPr>
          </a:p>
          <a:p>
            <a:r>
              <a:rPr lang="en-GB" sz="1000" dirty="0">
                <a:solidFill>
                  <a:schemeClr val="tx1"/>
                </a:solidFill>
                <a:latin typeface="Sassoon Primary Std" panose="020B0503020103030203" pitchFamily="34" charset="0"/>
              </a:rPr>
              <a:t>      </a:t>
            </a:r>
          </a:p>
          <a:p>
            <a:r>
              <a:rPr lang="en-GB" sz="1000" dirty="0">
                <a:solidFill>
                  <a:schemeClr val="tx1"/>
                </a:solidFill>
                <a:latin typeface="Sassoon Primary Std" panose="020B0503020103030203" pitchFamily="34" charset="0"/>
              </a:rPr>
              <a:t>       </a:t>
            </a:r>
            <a:r>
              <a:rPr lang="en-GB" sz="1000" i="1" dirty="0">
                <a:solidFill>
                  <a:schemeClr val="tx1"/>
                </a:solidFill>
                <a:latin typeface="Sassoon Primary Std" panose="020B0503020103030203" pitchFamily="34" charset="0"/>
              </a:rPr>
              <a:t>Children have a right to stay      safe whilst online.</a:t>
            </a:r>
          </a:p>
          <a:p>
            <a:r>
              <a:rPr lang="en-GB" sz="1000" i="1" dirty="0">
                <a:solidFill>
                  <a:schemeClr val="tx1"/>
                </a:solidFill>
                <a:latin typeface="Sassoon Primary Std" panose="020B0503020103030203" pitchFamily="34" charset="0"/>
              </a:rPr>
              <a:t>Appropriate rules when using technology responsibly. </a:t>
            </a:r>
          </a:p>
          <a:p>
            <a:endParaRPr lang="en-GB" sz="1000" dirty="0">
              <a:latin typeface="Sassoon Primary Std" panose="020B0503020103030203" pitchFamily="34" charset="0"/>
            </a:endParaRPr>
          </a:p>
          <a:p>
            <a:r>
              <a:rPr lang="en-GB" sz="1000" dirty="0">
                <a:latin typeface="Sassoon Primary Std" panose="020B0503020103030203" pitchFamily="34" charset="0"/>
              </a:rPr>
              <a:t>           </a:t>
            </a:r>
            <a:r>
              <a:rPr lang="en-GB" sz="1000" i="1" dirty="0">
                <a:solidFill>
                  <a:schemeClr val="tx1"/>
                </a:solidFill>
                <a:latin typeface="Sassoon Primary Std" panose="020B0503020103030203" pitchFamily="34" charset="0"/>
              </a:rPr>
              <a:t>Planting seeds and discussing how we can be sustainable within our local community.</a:t>
            </a:r>
          </a:p>
          <a:p>
            <a:pPr lvl="0"/>
            <a:endParaRPr lang="en-GB" sz="1200" dirty="0">
              <a:solidFill>
                <a:srgbClr val="FF0000"/>
              </a:solidFill>
              <a:latin typeface="Sassoon Primary Std" panose="020B0503020103030203" pitchFamily="34" charset="0"/>
            </a:endParaRPr>
          </a:p>
          <a:p>
            <a:pPr lvl="1"/>
            <a:endParaRPr lang="en-GB" sz="1000" dirty="0">
              <a:solidFill>
                <a:schemeClr val="tx1"/>
              </a:solidFill>
              <a:latin typeface="Sassoon Primary Std" panose="020B0503020103030203" pitchFamily="34" charset="0"/>
            </a:endParaRPr>
          </a:p>
          <a:p>
            <a:pPr lvl="1"/>
            <a:endParaRPr lang="en-GB" sz="1000" dirty="0">
              <a:latin typeface="Sassoon Primary Std" panose="020B0503020103030203" pitchFamily="34" charset="0"/>
            </a:endParaRPr>
          </a:p>
          <a:p>
            <a:pPr lvl="1"/>
            <a:endParaRPr lang="en-GB" sz="1000" dirty="0">
              <a:latin typeface="Sassoon Primary Std" panose="020B0503020103030203" pitchFamily="34" charset="0"/>
            </a:endParaRPr>
          </a:p>
          <a:p>
            <a:pPr lvl="1"/>
            <a:endParaRPr lang="en-GB" sz="1000" dirty="0">
              <a:latin typeface="Sassoon Primary Std" panose="020B0503020103030203" pitchFamily="34" charset="0"/>
            </a:endParaRPr>
          </a:p>
          <a:p>
            <a:pPr lvl="1"/>
            <a:endParaRPr lang="en-GB" sz="1000" dirty="0">
              <a:latin typeface="Sassoon Primary Std" panose="020B0503020103030203" pitchFamily="34" charset="0"/>
            </a:endParaRPr>
          </a:p>
          <a:p>
            <a:pPr lvl="1"/>
            <a:endParaRPr lang="en-GB" sz="1000" dirty="0">
              <a:latin typeface="Sassoon Primary Std" panose="020B0503020103030203" pitchFamily="34" charset="0"/>
            </a:endParaRPr>
          </a:p>
          <a:p>
            <a:pPr lvl="1"/>
            <a:endParaRPr lang="en-GB" sz="1000" dirty="0">
              <a:latin typeface="Sassoon Primary Std" panose="020B0503020103030203" pitchFamily="34" charset="0"/>
            </a:endParaRPr>
          </a:p>
          <a:p>
            <a:pPr lvl="0"/>
            <a:endParaRPr lang="en-GB" sz="1000" kern="0" dirty="0">
              <a:solidFill>
                <a:schemeClr val="bg1"/>
              </a:solidFill>
              <a:latin typeface="Sassoon Primary Std" panose="020B0503020103030203" pitchFamily="34" charset="0"/>
            </a:endParaRPr>
          </a:p>
          <a:p>
            <a:pPr algn="ctr"/>
            <a:endParaRPr lang="en-GB" sz="1000" dirty="0">
              <a:latin typeface="Sassoon Primary Std" panose="020B0503020103030203" pitchFamily="34" charset="0"/>
            </a:endParaRPr>
          </a:p>
          <a:p>
            <a:pPr algn="ctr"/>
            <a:endParaRPr lang="en-US" sz="1000"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a:p>
            <a:pPr algn="ctr"/>
            <a:endParaRPr lang="en-GB" dirty="0">
              <a:latin typeface="Sassoon Primary Std" panose="020B0503020103030203" pitchFamily="34" charset="0"/>
            </a:endParaRPr>
          </a:p>
        </p:txBody>
      </p:sp>
      <p:pic>
        <p:nvPicPr>
          <p:cNvPr id="17" name="Picture 16"/>
          <p:cNvPicPr>
            <a:picLocks noChangeAspect="1"/>
          </p:cNvPicPr>
          <p:nvPr/>
        </p:nvPicPr>
        <p:blipFill>
          <a:blip r:embed="rId2"/>
          <a:stretch>
            <a:fillRect/>
          </a:stretch>
        </p:blipFill>
        <p:spPr>
          <a:xfrm>
            <a:off x="7074523" y="3603656"/>
            <a:ext cx="257580" cy="257580"/>
          </a:xfrm>
          <a:prstGeom prst="rect">
            <a:avLst/>
          </a:prstGeom>
        </p:spPr>
      </p:pic>
      <p:pic>
        <p:nvPicPr>
          <p:cNvPr id="20" name="Picture 19"/>
          <p:cNvPicPr>
            <a:picLocks noChangeAspect="1"/>
          </p:cNvPicPr>
          <p:nvPr/>
        </p:nvPicPr>
        <p:blipFill>
          <a:blip r:embed="rId3"/>
          <a:stretch>
            <a:fillRect/>
          </a:stretch>
        </p:blipFill>
        <p:spPr>
          <a:xfrm>
            <a:off x="6292891" y="1997337"/>
            <a:ext cx="363565" cy="204203"/>
          </a:xfrm>
          <a:prstGeom prst="rect">
            <a:avLst/>
          </a:prstGeom>
        </p:spPr>
      </p:pic>
      <p:pic>
        <p:nvPicPr>
          <p:cNvPr id="21" name="Picture 20"/>
          <p:cNvPicPr>
            <a:picLocks noChangeAspect="1"/>
          </p:cNvPicPr>
          <p:nvPr/>
        </p:nvPicPr>
        <p:blipFill>
          <a:blip r:embed="rId3"/>
          <a:stretch>
            <a:fillRect/>
          </a:stretch>
        </p:blipFill>
        <p:spPr>
          <a:xfrm>
            <a:off x="2343830" y="3822963"/>
            <a:ext cx="429603" cy="241294"/>
          </a:xfrm>
          <a:prstGeom prst="rect">
            <a:avLst/>
          </a:prstGeom>
        </p:spPr>
      </p:pic>
      <p:pic>
        <p:nvPicPr>
          <p:cNvPr id="25" name="Picture 24"/>
          <p:cNvPicPr>
            <a:picLocks noChangeAspect="1"/>
          </p:cNvPicPr>
          <p:nvPr/>
        </p:nvPicPr>
        <p:blipFill>
          <a:blip r:embed="rId3"/>
          <a:stretch>
            <a:fillRect/>
          </a:stretch>
        </p:blipFill>
        <p:spPr>
          <a:xfrm>
            <a:off x="11211633" y="3603656"/>
            <a:ext cx="275978" cy="155008"/>
          </a:xfrm>
          <a:prstGeom prst="rect">
            <a:avLst/>
          </a:prstGeom>
        </p:spPr>
      </p:pic>
      <p:pic>
        <p:nvPicPr>
          <p:cNvPr id="26" name="Picture 25"/>
          <p:cNvPicPr>
            <a:picLocks noChangeAspect="1"/>
          </p:cNvPicPr>
          <p:nvPr/>
        </p:nvPicPr>
        <p:blipFill>
          <a:blip r:embed="rId3"/>
          <a:stretch>
            <a:fillRect/>
          </a:stretch>
        </p:blipFill>
        <p:spPr>
          <a:xfrm>
            <a:off x="6324726" y="1210110"/>
            <a:ext cx="299896" cy="168442"/>
          </a:xfrm>
          <a:prstGeom prst="rect">
            <a:avLst/>
          </a:prstGeom>
        </p:spPr>
      </p:pic>
      <p:pic>
        <p:nvPicPr>
          <p:cNvPr id="16" name="Picture 15"/>
          <p:cNvPicPr>
            <a:picLocks noChangeAspect="1"/>
          </p:cNvPicPr>
          <p:nvPr/>
        </p:nvPicPr>
        <p:blipFill>
          <a:blip r:embed="rId4"/>
          <a:stretch>
            <a:fillRect/>
          </a:stretch>
        </p:blipFill>
        <p:spPr>
          <a:xfrm>
            <a:off x="7050741" y="4503175"/>
            <a:ext cx="412865" cy="255689"/>
          </a:xfrm>
          <a:prstGeom prst="rect">
            <a:avLst/>
          </a:prstGeom>
        </p:spPr>
      </p:pic>
      <p:pic>
        <p:nvPicPr>
          <p:cNvPr id="19" name="Picture 18"/>
          <p:cNvPicPr>
            <a:picLocks noChangeAspect="1"/>
          </p:cNvPicPr>
          <p:nvPr/>
        </p:nvPicPr>
        <p:blipFill>
          <a:blip r:embed="rId4"/>
          <a:stretch>
            <a:fillRect/>
          </a:stretch>
        </p:blipFill>
        <p:spPr>
          <a:xfrm>
            <a:off x="9499405" y="5742792"/>
            <a:ext cx="377975" cy="281043"/>
          </a:xfrm>
          <a:prstGeom prst="rect">
            <a:avLst/>
          </a:prstGeom>
        </p:spPr>
      </p:pic>
      <p:pic>
        <p:nvPicPr>
          <p:cNvPr id="24" name="Picture 23"/>
          <p:cNvPicPr>
            <a:picLocks noChangeAspect="1"/>
          </p:cNvPicPr>
          <p:nvPr/>
        </p:nvPicPr>
        <p:blipFill>
          <a:blip r:embed="rId4"/>
          <a:stretch>
            <a:fillRect/>
          </a:stretch>
        </p:blipFill>
        <p:spPr>
          <a:xfrm>
            <a:off x="6318153" y="1499642"/>
            <a:ext cx="284466" cy="176171"/>
          </a:xfrm>
          <a:prstGeom prst="rect">
            <a:avLst/>
          </a:prstGeom>
        </p:spPr>
      </p:pic>
      <p:sp>
        <p:nvSpPr>
          <p:cNvPr id="27" name="TextBox 26"/>
          <p:cNvSpPr txBox="1"/>
          <p:nvPr/>
        </p:nvSpPr>
        <p:spPr>
          <a:xfrm>
            <a:off x="7133427" y="295051"/>
            <a:ext cx="2009867" cy="1323439"/>
          </a:xfrm>
          <a:prstGeom prst="rect">
            <a:avLst/>
          </a:prstGeom>
          <a:noFill/>
        </p:spPr>
        <p:txBody>
          <a:bodyPr wrap="square" rtlCol="0">
            <a:spAutoFit/>
          </a:bodyPr>
          <a:lstStyle/>
          <a:p>
            <a:pPr algn="ctr"/>
            <a:r>
              <a:rPr lang="en-GB" sz="1000" u="sng" dirty="0">
                <a:latin typeface="Sassoon Primary Std" panose="020B0503020103030203" pitchFamily="34" charset="0"/>
              </a:rPr>
              <a:t>Key</a:t>
            </a:r>
          </a:p>
          <a:p>
            <a:pPr algn="ctr"/>
            <a:r>
              <a:rPr lang="en-GB" sz="1000" dirty="0">
                <a:solidFill>
                  <a:schemeClr val="accent5"/>
                </a:solidFill>
                <a:latin typeface="Sassoon Primary Std" panose="020B0503020103030203" pitchFamily="34" charset="0"/>
              </a:rPr>
              <a:t>History</a:t>
            </a:r>
          </a:p>
          <a:p>
            <a:pPr algn="ctr"/>
            <a:r>
              <a:rPr lang="en-GB" sz="1000" dirty="0">
                <a:solidFill>
                  <a:schemeClr val="accent6"/>
                </a:solidFill>
                <a:latin typeface="Sassoon Primary Std" panose="020B0503020103030203" pitchFamily="34" charset="0"/>
              </a:rPr>
              <a:t>Geography</a:t>
            </a:r>
            <a:endParaRPr lang="en-GB" sz="1000" dirty="0">
              <a:solidFill>
                <a:schemeClr val="accent5"/>
              </a:solidFill>
              <a:latin typeface="Sassoon Primary Std" panose="020B0503020103030203" pitchFamily="34" charset="0"/>
            </a:endParaRPr>
          </a:p>
          <a:p>
            <a:pPr algn="ctr"/>
            <a:r>
              <a:rPr lang="en-GB" sz="1000" dirty="0">
                <a:solidFill>
                  <a:srgbClr val="FF0000"/>
                </a:solidFill>
                <a:latin typeface="Sassoon Primary Std" panose="020B0503020103030203" pitchFamily="34" charset="0"/>
              </a:rPr>
              <a:t>Science</a:t>
            </a:r>
          </a:p>
          <a:p>
            <a:pPr algn="ctr"/>
            <a:r>
              <a:rPr lang="en-GB" sz="1000" dirty="0">
                <a:solidFill>
                  <a:srgbClr val="7030A0"/>
                </a:solidFill>
                <a:latin typeface="Sassoon Primary Std" panose="020B0503020103030203" pitchFamily="34" charset="0"/>
              </a:rPr>
              <a:t>Art</a:t>
            </a:r>
          </a:p>
          <a:p>
            <a:pPr algn="ctr"/>
            <a:r>
              <a:rPr lang="en-GB" sz="1000" dirty="0">
                <a:solidFill>
                  <a:srgbClr val="7030A0"/>
                </a:solidFill>
                <a:latin typeface="Sassoon Primary Std" panose="020B0503020103030203" pitchFamily="34" charset="0"/>
              </a:rPr>
              <a:t>Design Technology</a:t>
            </a:r>
          </a:p>
          <a:p>
            <a:pPr algn="ctr"/>
            <a:r>
              <a:rPr lang="en-GB" sz="1000" dirty="0" smtClean="0">
                <a:solidFill>
                  <a:srgbClr val="CC84C2"/>
                </a:solidFill>
                <a:latin typeface="Sassoon Primary Std" panose="020B0503020103030203" pitchFamily="34" charset="0"/>
              </a:rPr>
              <a:t>Music</a:t>
            </a:r>
            <a:endParaRPr lang="en-GB" sz="1000" dirty="0">
              <a:solidFill>
                <a:srgbClr val="CC84C2"/>
              </a:solidFill>
              <a:latin typeface="Sassoon Primary Std" panose="020B0503020103030203" pitchFamily="34" charset="0"/>
            </a:endParaRPr>
          </a:p>
          <a:p>
            <a:pPr algn="ctr"/>
            <a:r>
              <a:rPr lang="en-GB" sz="1000" dirty="0" smtClean="0">
                <a:solidFill>
                  <a:schemeClr val="bg1"/>
                </a:solidFill>
                <a:latin typeface="Sassoon Primary Std" panose="020B0503020103030203" pitchFamily="34" charset="0"/>
              </a:rPr>
              <a:t>Computing </a:t>
            </a:r>
            <a:endParaRPr lang="en-GB" sz="1000" dirty="0">
              <a:solidFill>
                <a:schemeClr val="bg1"/>
              </a:solidFill>
              <a:latin typeface="Sassoon Primary Std" panose="020B0503020103030203" pitchFamily="34" charset="0"/>
            </a:endParaRPr>
          </a:p>
        </p:txBody>
      </p:sp>
      <p:pic>
        <p:nvPicPr>
          <p:cNvPr id="28" name="Picture 27"/>
          <p:cNvPicPr>
            <a:picLocks noChangeAspect="1"/>
          </p:cNvPicPr>
          <p:nvPr/>
        </p:nvPicPr>
        <p:blipFill>
          <a:blip r:embed="rId5"/>
          <a:stretch>
            <a:fillRect/>
          </a:stretch>
        </p:blipFill>
        <p:spPr>
          <a:xfrm>
            <a:off x="9451374" y="4939312"/>
            <a:ext cx="377179" cy="236291"/>
          </a:xfrm>
          <a:prstGeom prst="rect">
            <a:avLst/>
          </a:prstGeom>
        </p:spPr>
      </p:pic>
      <p:pic>
        <p:nvPicPr>
          <p:cNvPr id="18" name="Picture 17">
            <a:extLst>
              <a:ext uri="{FF2B5EF4-FFF2-40B4-BE49-F238E27FC236}">
                <a16:creationId xmlns:a16="http://schemas.microsoft.com/office/drawing/2014/main" id="{811F3868-7233-BCC2-B410-E795B8E530A7}"/>
              </a:ext>
            </a:extLst>
          </p:cNvPr>
          <p:cNvPicPr>
            <a:picLocks noChangeAspect="1"/>
          </p:cNvPicPr>
          <p:nvPr/>
        </p:nvPicPr>
        <p:blipFill>
          <a:blip r:embed="rId6"/>
          <a:stretch>
            <a:fillRect/>
          </a:stretch>
        </p:blipFill>
        <p:spPr>
          <a:xfrm>
            <a:off x="2773433" y="1259115"/>
            <a:ext cx="311617" cy="264809"/>
          </a:xfrm>
          <a:prstGeom prst="rect">
            <a:avLst/>
          </a:prstGeom>
        </p:spPr>
      </p:pic>
    </p:spTree>
    <p:extLst>
      <p:ext uri="{BB962C8B-B14F-4D97-AF65-F5344CB8AC3E}">
        <p14:creationId xmlns:p14="http://schemas.microsoft.com/office/powerpoint/2010/main" val="5572726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1996</TotalTime>
  <Words>1375</Words>
  <Application>Microsoft Office PowerPoint</Application>
  <PresentationFormat>Widescreen</PresentationFormat>
  <Paragraphs>175</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Sassoon Infant Std</vt:lpstr>
      <vt:lpstr>Sassoon Primary Std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Morris</dc:creator>
  <cp:lastModifiedBy>S Sadler</cp:lastModifiedBy>
  <cp:revision>81</cp:revision>
  <dcterms:created xsi:type="dcterms:W3CDTF">2022-12-14T10:54:16Z</dcterms:created>
  <dcterms:modified xsi:type="dcterms:W3CDTF">2026-04-12T08:35:25Z</dcterms:modified>
</cp:coreProperties>
</file>