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9"/>
  </p:handoutMasterIdLst>
  <p:sldIdLst>
    <p:sldId id="256" r:id="rId2"/>
    <p:sldId id="257" r:id="rId3"/>
    <p:sldId id="258" r:id="rId4"/>
    <p:sldId id="259" r:id="rId5"/>
    <p:sldId id="260" r:id="rId6"/>
    <p:sldId id="262" r:id="rId7"/>
    <p:sldId id="298" r:id="rId8"/>
    <p:sldId id="301" r:id="rId9"/>
    <p:sldId id="299" r:id="rId10"/>
    <p:sldId id="300" r:id="rId11"/>
    <p:sldId id="261" r:id="rId12"/>
    <p:sldId id="263" r:id="rId13"/>
    <p:sldId id="265" r:id="rId14"/>
    <p:sldId id="264" r:id="rId15"/>
    <p:sldId id="266" r:id="rId16"/>
    <p:sldId id="267" r:id="rId17"/>
    <p:sldId id="269" r:id="rId18"/>
    <p:sldId id="270" r:id="rId19"/>
    <p:sldId id="271" r:id="rId20"/>
    <p:sldId id="272" r:id="rId21"/>
    <p:sldId id="273" r:id="rId22"/>
    <p:sldId id="274" r:id="rId23"/>
    <p:sldId id="275" r:id="rId24"/>
    <p:sldId id="278" r:id="rId25"/>
    <p:sldId id="279" r:id="rId26"/>
    <p:sldId id="302" r:id="rId27"/>
    <p:sldId id="303" r:id="rId28"/>
    <p:sldId id="304" r:id="rId29"/>
    <p:sldId id="276" r:id="rId30"/>
    <p:sldId id="280" r:id="rId31"/>
    <p:sldId id="295" r:id="rId32"/>
    <p:sldId id="277" r:id="rId33"/>
    <p:sldId id="281" r:id="rId34"/>
    <p:sldId id="282" r:id="rId35"/>
    <p:sldId id="284" r:id="rId36"/>
    <p:sldId id="285" r:id="rId37"/>
    <p:sldId id="283" r:id="rId38"/>
    <p:sldId id="286" r:id="rId39"/>
    <p:sldId id="287" r:id="rId40"/>
    <p:sldId id="288" r:id="rId41"/>
    <p:sldId id="296" r:id="rId42"/>
    <p:sldId id="289" r:id="rId43"/>
    <p:sldId id="290" r:id="rId44"/>
    <p:sldId id="291" r:id="rId45"/>
    <p:sldId id="292" r:id="rId46"/>
    <p:sldId id="293" r:id="rId47"/>
    <p:sldId id="294" r:id="rId4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81" d="100"/>
          <a:sy n="81" d="100"/>
        </p:scale>
        <p:origin x="9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35B5E5-58FF-49B1-9CAA-016A15176426}" type="datetimeFigureOut">
              <a:rPr lang="en-GB" smtClean="0"/>
              <a:t>10/09/2019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AD1F63C-D0B3-4F7F-A4CB-8419E60BF5DA}" type="slidenum">
              <a:rPr lang="en-GB" smtClean="0"/>
              <a:t>‹#›</a:t>
            </a:fld>
            <a:endParaRPr lang="en-GB"/>
          </a:p>
        </p:txBody>
      </p:sp>
    </p:spTree>
    <p:extLst>
      <p:ext uri="{BB962C8B-B14F-4D97-AF65-F5344CB8AC3E}">
        <p14:creationId xmlns:p14="http://schemas.microsoft.com/office/powerpoint/2010/main" val="39632779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18304BF-BF4D-4491-A88B-212797DEEE73}"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5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935299-9986-4E37-AB3F-597DC35269B1}"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56748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39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95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300029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53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228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85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78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71222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0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935299-9986-4E37-AB3F-597DC35269B1}"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226328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935299-9986-4E37-AB3F-597DC35269B1}" type="datetimeFigureOut">
              <a:rPr lang="en-GB" smtClean="0"/>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8304BF-BF4D-4491-A88B-212797DEEE73}"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9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935299-9986-4E37-AB3F-597DC35269B1}"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8304BF-BF4D-4491-A88B-212797DEEE7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462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35299-9986-4E37-AB3F-597DC35269B1}" type="datetimeFigureOut">
              <a:rPr lang="en-GB" smtClean="0"/>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190363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935299-9986-4E37-AB3F-597DC35269B1}"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04BF-BF4D-4491-A88B-212797DEEE73}"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88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935299-9986-4E37-AB3F-597DC35269B1}"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6427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935299-9986-4E37-AB3F-597DC35269B1}" type="datetimeFigureOut">
              <a:rPr lang="en-GB" smtClean="0"/>
              <a:t>10/09/2019</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8304BF-BF4D-4491-A88B-212797DEEE73}" type="slidenum">
              <a:rPr lang="en-GB" smtClean="0"/>
              <a:t>‹#›</a:t>
            </a:fld>
            <a:endParaRPr lang="en-GB"/>
          </a:p>
        </p:txBody>
      </p:sp>
    </p:spTree>
    <p:extLst>
      <p:ext uri="{BB962C8B-B14F-4D97-AF65-F5344CB8AC3E}">
        <p14:creationId xmlns:p14="http://schemas.microsoft.com/office/powerpoint/2010/main" val="3168693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Curriculum Meeting</a:t>
            </a:r>
            <a:endParaRPr lang="en-GB" dirty="0"/>
          </a:p>
        </p:txBody>
      </p:sp>
      <p:sp>
        <p:nvSpPr>
          <p:cNvPr id="3" name="Subtitle 2"/>
          <p:cNvSpPr>
            <a:spLocks noGrp="1"/>
          </p:cNvSpPr>
          <p:nvPr>
            <p:ph type="subTitle" idx="1"/>
          </p:nvPr>
        </p:nvSpPr>
        <p:spPr>
          <a:xfrm>
            <a:off x="2692398" y="3386664"/>
            <a:ext cx="6815669" cy="1320802"/>
          </a:xfrm>
        </p:spPr>
        <p:txBody>
          <a:bodyPr>
            <a:normAutofit/>
          </a:bodyPr>
          <a:lstStyle/>
          <a:p>
            <a:r>
              <a:rPr lang="en-GB" sz="6000" dirty="0" smtClean="0"/>
              <a:t>Year 4</a:t>
            </a:r>
            <a:endParaRPr lang="en-GB"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269" y="3657597"/>
            <a:ext cx="3122023" cy="3122023"/>
          </a:xfrm>
          <a:prstGeom prst="rect">
            <a:avLst/>
          </a:prstGeom>
        </p:spPr>
      </p:pic>
      <p:sp>
        <p:nvSpPr>
          <p:cNvPr id="5" name="TextBox 4"/>
          <p:cNvSpPr txBox="1"/>
          <p:nvPr/>
        </p:nvSpPr>
        <p:spPr>
          <a:xfrm>
            <a:off x="2286000" y="4363588"/>
            <a:ext cx="5251269" cy="1077218"/>
          </a:xfrm>
          <a:prstGeom prst="rect">
            <a:avLst/>
          </a:prstGeom>
          <a:noFill/>
        </p:spPr>
        <p:txBody>
          <a:bodyPr wrap="square" rtlCol="0">
            <a:spAutoFit/>
          </a:bodyPr>
          <a:lstStyle/>
          <a:p>
            <a:pPr algn="ctr"/>
            <a:r>
              <a:rPr lang="en-GB" sz="3200" dirty="0" smtClean="0">
                <a:latin typeface="+mj-lt"/>
              </a:rPr>
              <a:t>Mrs </a:t>
            </a:r>
            <a:r>
              <a:rPr lang="en-GB" sz="3200" dirty="0" err="1" smtClean="0">
                <a:latin typeface="+mj-lt"/>
              </a:rPr>
              <a:t>Collister</a:t>
            </a:r>
            <a:r>
              <a:rPr lang="en-GB" sz="3200" dirty="0" smtClean="0">
                <a:latin typeface="+mj-lt"/>
              </a:rPr>
              <a:t>/Mrs Milne/Miss Gwynne</a:t>
            </a:r>
            <a:endParaRPr lang="en-GB" sz="3200" dirty="0">
              <a:latin typeface="+mj-lt"/>
            </a:endParaRPr>
          </a:p>
        </p:txBody>
      </p:sp>
    </p:spTree>
    <p:extLst>
      <p:ext uri="{BB962C8B-B14F-4D97-AF65-F5344CB8AC3E}">
        <p14:creationId xmlns:p14="http://schemas.microsoft.com/office/powerpoint/2010/main" val="3463545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788" y="982132"/>
            <a:ext cx="7199809" cy="1303867"/>
          </a:xfrm>
        </p:spPr>
        <p:txBody>
          <a:bodyPr/>
          <a:lstStyle/>
          <a:p>
            <a:r>
              <a:rPr lang="en-GB" dirty="0" smtClean="0">
                <a:latin typeface="NTPreCursive" panose="03000400000000000000" pitchFamily="66" charset="0"/>
              </a:rPr>
              <a:t>Top tips for reading together</a:t>
            </a:r>
            <a:endParaRPr lang="en-GB" dirty="0">
              <a:latin typeface="NTPreCursive" panose="03000400000000000000" pitchFamily="66" charset="0"/>
            </a:endParaRPr>
          </a:p>
        </p:txBody>
      </p:sp>
      <p:sp>
        <p:nvSpPr>
          <p:cNvPr id="3" name="Content Placeholder 2"/>
          <p:cNvSpPr>
            <a:spLocks noGrp="1"/>
          </p:cNvSpPr>
          <p:nvPr>
            <p:ph idx="1"/>
          </p:nvPr>
        </p:nvSpPr>
        <p:spPr>
          <a:xfrm>
            <a:off x="1295401" y="2556932"/>
            <a:ext cx="9601195" cy="3318936"/>
          </a:xfrm>
        </p:spPr>
        <p:txBody>
          <a:bodyPr>
            <a:normAutofit/>
          </a:bodyPr>
          <a:lstStyle/>
          <a:p>
            <a:r>
              <a:rPr lang="en-GB" dirty="0" smtClean="0">
                <a:latin typeface="NTPreCursive" panose="03000400000000000000" pitchFamily="66" charset="0"/>
              </a:rPr>
              <a:t>Choose texts that you will both/all enjoy (good quality picture books can appeal to children and adults of all ages!)</a:t>
            </a:r>
          </a:p>
          <a:p>
            <a:r>
              <a:rPr lang="en-GB" dirty="0" smtClean="0">
                <a:latin typeface="NTPreCursive" panose="03000400000000000000" pitchFamily="66" charset="0"/>
              </a:rPr>
              <a:t>Make it part of a routine. We want our children to develop long-lasting reading habits.</a:t>
            </a:r>
          </a:p>
          <a:p>
            <a:r>
              <a:rPr lang="en-GB" dirty="0" smtClean="0">
                <a:latin typeface="NTPreCursive" panose="03000400000000000000" pitchFamily="66" charset="0"/>
              </a:rPr>
              <a:t>Get comfy and read for at least 15 minutes. Studies have shown that many of the benefits of reading only really start to emerge at the 15 minute mark. </a:t>
            </a:r>
          </a:p>
          <a:p>
            <a:r>
              <a:rPr lang="en-GB" dirty="0" smtClean="0">
                <a:latin typeface="NTPreCursive" panose="03000400000000000000" pitchFamily="66" charset="0"/>
              </a:rPr>
              <a:t>Take it in turns to read. Put on different voices for different characters.</a:t>
            </a:r>
          </a:p>
          <a:p>
            <a:r>
              <a:rPr lang="en-GB" dirty="0" smtClean="0">
                <a:latin typeface="NTPreCursive" panose="03000400000000000000" pitchFamily="66" charset="0"/>
              </a:rPr>
              <a:t>Get into the nitty gritty of the book. Discuss words that might be unfamiliar to them.</a:t>
            </a:r>
            <a:endParaRPr lang="en-GB" dirty="0">
              <a:latin typeface="NTPreCursive" panose="03000400000000000000" pitchFamily="66" charset="0"/>
            </a:endParaRPr>
          </a:p>
        </p:txBody>
      </p:sp>
      <p:pic>
        <p:nvPicPr>
          <p:cNvPr id="1026" name="Picture 2" descr="The Magic of 15 Minutes: Reading Practice and Reading Grow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650" y="647364"/>
            <a:ext cx="3880847" cy="177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10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Celebrations</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a:bodyPr>
          <a:lstStyle/>
          <a:p>
            <a:r>
              <a:rPr lang="en-GB" dirty="0" smtClean="0">
                <a:latin typeface="NTPreCursive" panose="03000400000000000000" pitchFamily="66" charset="0"/>
              </a:rPr>
              <a:t>‘Celebration Assembly’ is now on Thursday. This is the chance to celebrate the good work that your child has done in Year 4. All children will have the opportunity to share work in this assembly, throughout the year. If your child is up for assembly you will receive a text message from the school.</a:t>
            </a:r>
          </a:p>
          <a:p>
            <a:r>
              <a:rPr lang="en-GB" dirty="0" smtClean="0">
                <a:latin typeface="NTPreCursive" panose="03000400000000000000" pitchFamily="66" charset="0"/>
              </a:rPr>
              <a:t>Harvest Service at St John’s</a:t>
            </a:r>
            <a:r>
              <a:rPr lang="en-GB" dirty="0" smtClean="0">
                <a:solidFill>
                  <a:srgbClr val="0070C0"/>
                </a:solidFill>
                <a:latin typeface="NTPreCursive" panose="03000400000000000000" pitchFamily="66" charset="0"/>
              </a:rPr>
              <a:t> Thursday 3</a:t>
            </a:r>
            <a:r>
              <a:rPr lang="en-GB" baseline="30000" dirty="0" smtClean="0">
                <a:solidFill>
                  <a:srgbClr val="0070C0"/>
                </a:solidFill>
                <a:latin typeface="NTPreCursive" panose="03000400000000000000" pitchFamily="66" charset="0"/>
              </a:rPr>
              <a:t>rd</a:t>
            </a:r>
            <a:r>
              <a:rPr lang="en-GB" dirty="0" smtClean="0">
                <a:solidFill>
                  <a:srgbClr val="0070C0"/>
                </a:solidFill>
                <a:latin typeface="NTPreCursive" panose="03000400000000000000" pitchFamily="66" charset="0"/>
              </a:rPr>
              <a:t> October </a:t>
            </a:r>
          </a:p>
          <a:p>
            <a:r>
              <a:rPr lang="en-GB" dirty="0" smtClean="0">
                <a:solidFill>
                  <a:schemeClr val="tx1"/>
                </a:solidFill>
                <a:latin typeface="NTPreCursive" panose="03000400000000000000" pitchFamily="66" charset="0"/>
              </a:rPr>
              <a:t>Christmas service Y4/Y6 </a:t>
            </a:r>
            <a:r>
              <a:rPr lang="en-GB" dirty="0" smtClean="0">
                <a:solidFill>
                  <a:srgbClr val="0070C0"/>
                </a:solidFill>
                <a:latin typeface="NTPreCursive" panose="03000400000000000000" pitchFamily="66" charset="0"/>
              </a:rPr>
              <a:t>Wednesday 11</a:t>
            </a:r>
            <a:r>
              <a:rPr lang="en-GB" baseline="30000" dirty="0" smtClean="0">
                <a:solidFill>
                  <a:srgbClr val="0070C0"/>
                </a:solidFill>
                <a:latin typeface="NTPreCursive" panose="03000400000000000000" pitchFamily="66" charset="0"/>
              </a:rPr>
              <a:t>th</a:t>
            </a:r>
            <a:r>
              <a:rPr lang="en-GB" dirty="0" smtClean="0">
                <a:solidFill>
                  <a:srgbClr val="0070C0"/>
                </a:solidFill>
                <a:latin typeface="NTPreCursive" panose="03000400000000000000" pitchFamily="66" charset="0"/>
              </a:rPr>
              <a:t> December 2.30pm,</a:t>
            </a:r>
            <a:r>
              <a:rPr lang="en-GB" dirty="0" smtClean="0">
                <a:solidFill>
                  <a:schemeClr val="tx1"/>
                </a:solidFill>
                <a:latin typeface="NTPreCursive" panose="03000400000000000000" pitchFamily="66" charset="0"/>
              </a:rPr>
              <a:t> </a:t>
            </a:r>
            <a:r>
              <a:rPr lang="en-GB" dirty="0" smtClean="0">
                <a:solidFill>
                  <a:srgbClr val="0070C0"/>
                </a:solidFill>
                <a:latin typeface="NTPreCursive" panose="03000400000000000000" pitchFamily="66" charset="0"/>
              </a:rPr>
              <a:t>Thursday 12</a:t>
            </a:r>
            <a:r>
              <a:rPr lang="en-GB" baseline="30000" dirty="0" smtClean="0">
                <a:solidFill>
                  <a:srgbClr val="0070C0"/>
                </a:solidFill>
                <a:latin typeface="NTPreCursive" panose="03000400000000000000" pitchFamily="66" charset="0"/>
              </a:rPr>
              <a:t>th</a:t>
            </a:r>
            <a:r>
              <a:rPr lang="en-GB" dirty="0" smtClean="0">
                <a:solidFill>
                  <a:srgbClr val="0070C0"/>
                </a:solidFill>
                <a:latin typeface="NTPreCursive" panose="03000400000000000000" pitchFamily="66" charset="0"/>
              </a:rPr>
              <a:t> December 6pm, </a:t>
            </a:r>
            <a:endParaRPr lang="en-GB" dirty="0" smtClean="0">
              <a:solidFill>
                <a:schemeClr val="tx1"/>
              </a:solidFill>
              <a:latin typeface="NTPreCursive"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043" y="657224"/>
            <a:ext cx="3514725" cy="1628775"/>
          </a:xfrm>
          <a:prstGeom prst="rect">
            <a:avLst/>
          </a:prstGeom>
        </p:spPr>
      </p:pic>
    </p:spTree>
    <p:extLst>
      <p:ext uri="{BB962C8B-B14F-4D97-AF65-F5344CB8AC3E}">
        <p14:creationId xmlns:p14="http://schemas.microsoft.com/office/powerpoint/2010/main" val="274734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Rewards/Sanctions</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fontScale="85000" lnSpcReduction="10000"/>
          </a:bodyPr>
          <a:lstStyle/>
          <a:p>
            <a:r>
              <a:rPr lang="en-GB" dirty="0" smtClean="0">
                <a:latin typeface="NTPreCursive" panose="03000400000000000000" pitchFamily="66" charset="0"/>
              </a:rPr>
              <a:t>Good to be green – warning system</a:t>
            </a:r>
          </a:p>
          <a:p>
            <a:r>
              <a:rPr lang="en-GB" dirty="0" smtClean="0">
                <a:latin typeface="NTPreCursive" panose="03000400000000000000" pitchFamily="66" charset="0"/>
              </a:rPr>
              <a:t>This involves verbal warning, yellow card, red card. The yellow card can be removed if the child proves that they wish to amend their behaviour. If the yellow card still remains at the end of the day, or a child has received a red card, it is recorded on the school log. Red cards – letter sent home to parents.</a:t>
            </a:r>
          </a:p>
          <a:p>
            <a:r>
              <a:rPr lang="en-GB" dirty="0" smtClean="0">
                <a:latin typeface="NTPreCursive" panose="03000400000000000000" pitchFamily="66" charset="0"/>
              </a:rPr>
              <a:t>Class rules – children have composed these rules themselves and they are also displayed in class.</a:t>
            </a:r>
          </a:p>
          <a:p>
            <a:r>
              <a:rPr lang="en-GB" dirty="0" smtClean="0">
                <a:latin typeface="NTPreCursive" panose="03000400000000000000" pitchFamily="66" charset="0"/>
              </a:rPr>
              <a:t>Privilege – being helpful, kind, polite, good manners, great engagement, super contributions/answers </a:t>
            </a:r>
            <a:endParaRPr lang="en-GB" dirty="0" smtClean="0">
              <a:solidFill>
                <a:srgbClr val="FF0000"/>
              </a:solidFill>
              <a:latin typeface="NTPreCursive" panose="03000400000000000000" pitchFamily="66" charset="0"/>
            </a:endParaRPr>
          </a:p>
          <a:p>
            <a:r>
              <a:rPr lang="en-GB" dirty="0" smtClean="0">
                <a:latin typeface="NTPreCursive" panose="03000400000000000000" pitchFamily="66" charset="0"/>
              </a:rPr>
              <a:t>Gems in jar/table points – for collective work/team work/working together</a:t>
            </a:r>
          </a:p>
          <a:p>
            <a:r>
              <a:rPr lang="en-GB" dirty="0" smtClean="0">
                <a:latin typeface="NTPreCursive" panose="03000400000000000000" pitchFamily="66" charset="0"/>
              </a:rPr>
              <a:t>Golden time weekly to reward good behaviour. </a:t>
            </a:r>
            <a:endParaRPr lang="en-GB" dirty="0">
              <a:latin typeface="NTPreCursive" panose="03000400000000000000" pitchFamily="66" charset="0"/>
            </a:endParaRPr>
          </a:p>
        </p:txBody>
      </p:sp>
    </p:spTree>
    <p:extLst>
      <p:ext uri="{BB962C8B-B14F-4D97-AF65-F5344CB8AC3E}">
        <p14:creationId xmlns:p14="http://schemas.microsoft.com/office/powerpoint/2010/main" val="100348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542" y="1186542"/>
            <a:ext cx="4689567" cy="4689567"/>
          </a:xfrm>
          <a:prstGeom prst="rect">
            <a:avLst/>
          </a:prstGeom>
        </p:spPr>
      </p:pic>
    </p:spTree>
    <p:extLst>
      <p:ext uri="{BB962C8B-B14F-4D97-AF65-F5344CB8AC3E}">
        <p14:creationId xmlns:p14="http://schemas.microsoft.com/office/powerpoint/2010/main" val="2779862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Snacks</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NTPreCursive" panose="03000400000000000000" pitchFamily="66" charset="0"/>
              </a:rPr>
              <a:t>Children can bring in a healthy snack to eat at their first break time these are to be kept in their desk till break.</a:t>
            </a:r>
          </a:p>
          <a:p>
            <a:endParaRPr lang="en-GB" dirty="0">
              <a:latin typeface="NTPreCursive" panose="03000400000000000000" pitchFamily="66" charset="0"/>
            </a:endParaRPr>
          </a:p>
          <a:p>
            <a:endParaRPr lang="en-GB" dirty="0" smtClean="0">
              <a:latin typeface="NTPreCursive" panose="03000400000000000000" pitchFamily="66" charset="0"/>
            </a:endParaRPr>
          </a:p>
          <a:p>
            <a:endParaRPr lang="en-GB" dirty="0">
              <a:latin typeface="NTPreCursive" panose="03000400000000000000" pitchFamily="66" charset="0"/>
            </a:endParaRPr>
          </a:p>
          <a:p>
            <a:endParaRPr lang="en-GB" dirty="0" smtClean="0">
              <a:latin typeface="NTPreCursive" panose="03000400000000000000" pitchFamily="66" charset="0"/>
            </a:endParaRPr>
          </a:p>
          <a:p>
            <a:r>
              <a:rPr lang="en-GB" dirty="0" smtClean="0">
                <a:latin typeface="NTPreCursive" panose="03000400000000000000" pitchFamily="66" charset="0"/>
              </a:rPr>
              <a:t>Water bottles are kept in the classroom for children to access at all times. Please make sure the bottle is named and in school each day.</a:t>
            </a:r>
          </a:p>
          <a:p>
            <a:endParaRPr lang="en-GB" dirty="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549" y="3225370"/>
            <a:ext cx="3250704" cy="16862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804" y="3182937"/>
            <a:ext cx="2857500" cy="1460315"/>
          </a:xfrm>
          <a:prstGeom prst="rect">
            <a:avLst/>
          </a:prstGeom>
        </p:spPr>
      </p:pic>
    </p:spTree>
    <p:extLst>
      <p:ext uri="{BB962C8B-B14F-4D97-AF65-F5344CB8AC3E}">
        <p14:creationId xmlns:p14="http://schemas.microsoft.com/office/powerpoint/2010/main" val="2475687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P.E.</a:t>
            </a:r>
            <a:endParaRPr lang="en-GB" dirty="0">
              <a:latin typeface="NTPreCursive" panose="03000400000000000000" pitchFamily="66" charset="0"/>
            </a:endParaRPr>
          </a:p>
        </p:txBody>
      </p:sp>
      <p:sp>
        <p:nvSpPr>
          <p:cNvPr id="3" name="Content Placeholder 2"/>
          <p:cNvSpPr>
            <a:spLocks noGrp="1"/>
          </p:cNvSpPr>
          <p:nvPr>
            <p:ph idx="1"/>
          </p:nvPr>
        </p:nvSpPr>
        <p:spPr>
          <a:xfrm>
            <a:off x="1295402" y="2400178"/>
            <a:ext cx="9601196" cy="3318936"/>
          </a:xfrm>
        </p:spPr>
        <p:txBody>
          <a:bodyPr>
            <a:normAutofit fontScale="85000" lnSpcReduction="10000"/>
          </a:bodyPr>
          <a:lstStyle/>
          <a:p>
            <a:r>
              <a:rPr lang="en-GB" dirty="0" smtClean="0">
                <a:latin typeface="NTPreCursive" panose="03000400000000000000" pitchFamily="66" charset="0"/>
              </a:rPr>
              <a:t>P.E. – Tuesday/Thursday</a:t>
            </a:r>
          </a:p>
          <a:p>
            <a:r>
              <a:rPr lang="en-GB" dirty="0" smtClean="0">
                <a:latin typeface="NTPreCursive" panose="03000400000000000000" pitchFamily="66" charset="0"/>
              </a:rPr>
              <a:t>Please provide your child with the correct kit for these days and make sure it is clearly labelled.</a:t>
            </a:r>
          </a:p>
          <a:p>
            <a:r>
              <a:rPr lang="en-GB" dirty="0" smtClean="0">
                <a:latin typeface="NTPreCursive" panose="03000400000000000000" pitchFamily="66" charset="0"/>
              </a:rPr>
              <a:t>White t-shirt, black shorts (joggers for colder months), either a red Deanery hoody or a plain black hoody (for colder months). Trainers for outside P.E. Pumps for indoor games. Barefoot for gymnastics and dance.</a:t>
            </a:r>
          </a:p>
          <a:p>
            <a:r>
              <a:rPr lang="en-GB" dirty="0" smtClean="0">
                <a:latin typeface="NTPreCursive" panose="03000400000000000000" pitchFamily="66" charset="0"/>
              </a:rPr>
              <a:t>If any children have recently had their ears pierced please ensure tape is brought into school to cover earrings. Children should then take earrings out (plain studs only) after the 6 weeks. If they can’t take them out themselves then please remove before school. </a:t>
            </a:r>
          </a:p>
          <a:p>
            <a:r>
              <a:rPr lang="en-GB" dirty="0" smtClean="0">
                <a:latin typeface="NTPreCursive" panose="03000400000000000000" pitchFamily="66" charset="0"/>
              </a:rPr>
              <a:t>A letter will be sent home if your child is missing part of their kit on more than one occasion.</a:t>
            </a:r>
          </a:p>
          <a:p>
            <a:pPr marL="0" indent="0">
              <a:buNone/>
            </a:pPr>
            <a:endParaRPr lang="en-GB" dirty="0">
              <a:latin typeface="NTPreCursive"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182" y="95372"/>
            <a:ext cx="2422208" cy="2190627"/>
          </a:xfrm>
          <a:prstGeom prst="rect">
            <a:avLst/>
          </a:prstGeom>
        </p:spPr>
      </p:pic>
    </p:spTree>
    <p:extLst>
      <p:ext uri="{BB962C8B-B14F-4D97-AF65-F5344CB8AC3E}">
        <p14:creationId xmlns:p14="http://schemas.microsoft.com/office/powerpoint/2010/main" val="1761213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NTPreCursivef" panose="03000400000000000000" pitchFamily="66" charset="0"/>
              </a:rPr>
              <a:t>Maths</a:t>
            </a:r>
            <a:br>
              <a:rPr lang="en-GB" dirty="0" smtClean="0">
                <a:latin typeface="NTPreCursivef" panose="03000400000000000000" pitchFamily="66" charset="0"/>
              </a:rPr>
            </a:br>
            <a:endParaRPr lang="en-GB" dirty="0">
              <a:latin typeface="NTPreCursivef"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 panose="03000400000000000000" pitchFamily="66" charset="0"/>
              </a:rPr>
              <a:t>Maths is taught daily for 1 hour. </a:t>
            </a:r>
          </a:p>
          <a:p>
            <a:r>
              <a:rPr lang="en-GB" dirty="0" smtClean="0">
                <a:latin typeface="NTPreCursivef" panose="03000400000000000000" pitchFamily="66" charset="0"/>
              </a:rPr>
              <a:t>Morning session.</a:t>
            </a:r>
          </a:p>
          <a:p>
            <a:r>
              <a:rPr lang="en-GB" dirty="0" smtClean="0">
                <a:latin typeface="NTPreCursivef" panose="03000400000000000000" pitchFamily="66" charset="0"/>
              </a:rPr>
              <a:t>Structure – * S.D. – Settling down task (10 </a:t>
            </a:r>
            <a:r>
              <a:rPr lang="en-GB" dirty="0" err="1" smtClean="0">
                <a:latin typeface="NTPreCursivef" panose="03000400000000000000" pitchFamily="66" charset="0"/>
              </a:rPr>
              <a:t>mins</a:t>
            </a:r>
            <a:r>
              <a:rPr lang="en-GB" dirty="0" smtClean="0">
                <a:latin typeface="NTPreCursivef" panose="03000400000000000000" pitchFamily="66" charset="0"/>
              </a:rPr>
              <a:t>)</a:t>
            </a:r>
          </a:p>
          <a:p>
            <a:pPr marL="0" indent="0">
              <a:buNone/>
            </a:pPr>
            <a:r>
              <a:rPr lang="en-GB" dirty="0" smtClean="0">
                <a:latin typeface="NTPreCursivef" panose="03000400000000000000" pitchFamily="66" charset="0"/>
              </a:rPr>
              <a:t>			   * Main teaching – differentiated to suit all children’s needs (45 </a:t>
            </a:r>
            <a:r>
              <a:rPr lang="en-GB" dirty="0" err="1" smtClean="0">
                <a:latin typeface="NTPreCursivef" panose="03000400000000000000" pitchFamily="66" charset="0"/>
              </a:rPr>
              <a:t>mins</a:t>
            </a:r>
            <a:r>
              <a:rPr lang="en-GB" dirty="0" smtClean="0">
                <a:latin typeface="NTPreCursivef" panose="03000400000000000000" pitchFamily="66" charset="0"/>
              </a:rPr>
              <a:t>)</a:t>
            </a:r>
          </a:p>
          <a:p>
            <a:pPr marL="0" indent="0">
              <a:buNone/>
            </a:pPr>
            <a:r>
              <a:rPr lang="en-GB" dirty="0">
                <a:latin typeface="NTPreCursivef" panose="03000400000000000000" pitchFamily="66" charset="0"/>
              </a:rPr>
              <a:t>	</a:t>
            </a:r>
            <a:r>
              <a:rPr lang="en-GB" dirty="0" smtClean="0">
                <a:latin typeface="NTPreCursivef" panose="03000400000000000000" pitchFamily="66" charset="0"/>
              </a:rPr>
              <a:t>		   * </a:t>
            </a:r>
            <a:r>
              <a:rPr lang="en-GB" dirty="0" smtClean="0">
                <a:latin typeface="NTPreCursivef" panose="03000400000000000000" pitchFamily="66" charset="0"/>
              </a:rPr>
              <a:t>Plenary/Home work </a:t>
            </a:r>
            <a:r>
              <a:rPr lang="en-GB" dirty="0" smtClean="0">
                <a:latin typeface="NTPreCursivef" panose="03000400000000000000" pitchFamily="66" charset="0"/>
              </a:rPr>
              <a:t>question</a:t>
            </a:r>
          </a:p>
          <a:p>
            <a:endParaRPr lang="en-GB" dirty="0">
              <a:latin typeface="NTPreCursivef" panose="03000400000000000000"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647" y="771524"/>
            <a:ext cx="3028950" cy="1514475"/>
          </a:xfrm>
          <a:prstGeom prst="rect">
            <a:avLst/>
          </a:prstGeom>
        </p:spPr>
      </p:pic>
    </p:spTree>
    <p:extLst>
      <p:ext uri="{BB962C8B-B14F-4D97-AF65-F5344CB8AC3E}">
        <p14:creationId xmlns:p14="http://schemas.microsoft.com/office/powerpoint/2010/main" val="3323521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f" panose="03000400000000000000" pitchFamily="66" charset="0"/>
              </a:rPr>
              <a:t>S.D. Questions</a:t>
            </a:r>
            <a:endParaRPr lang="en-GB" dirty="0">
              <a:latin typeface="NTPreCursivef" panose="03000400000000000000" pitchFamily="66" charset="0"/>
            </a:endParaRPr>
          </a:p>
        </p:txBody>
      </p:sp>
      <p:sp>
        <p:nvSpPr>
          <p:cNvPr id="3" name="Content Placeholder 2"/>
          <p:cNvSpPr>
            <a:spLocks noGrp="1"/>
          </p:cNvSpPr>
          <p:nvPr>
            <p:ph idx="1"/>
          </p:nvPr>
        </p:nvSpPr>
        <p:spPr>
          <a:xfrm>
            <a:off x="1271450" y="2439366"/>
            <a:ext cx="9601196" cy="3318936"/>
          </a:xfrm>
        </p:spPr>
        <p:txBody>
          <a:bodyPr>
            <a:normAutofit fontScale="70000" lnSpcReduction="20000"/>
          </a:bodyPr>
          <a:lstStyle/>
          <a:p>
            <a:pPr marL="0" indent="0">
              <a:buNone/>
            </a:pPr>
            <a:r>
              <a:rPr lang="en-GB" sz="2800" dirty="0" smtClean="0">
                <a:latin typeface="NTPreCursivef" panose="03000400000000000000" pitchFamily="66" charset="0"/>
              </a:rPr>
              <a:t>10.09.19</a:t>
            </a:r>
          </a:p>
          <a:p>
            <a:pPr marL="0" indent="0">
              <a:buNone/>
            </a:pPr>
            <a:r>
              <a:rPr lang="en-GB" sz="3100" dirty="0" err="1" smtClean="0">
                <a:latin typeface="NTPreCursivef" panose="03000400000000000000" pitchFamily="66" charset="0"/>
              </a:rPr>
              <a:t>Obj</a:t>
            </a:r>
            <a:r>
              <a:rPr lang="en-GB" sz="3100" dirty="0" smtClean="0">
                <a:latin typeface="NTPreCursivef" panose="03000400000000000000" pitchFamily="66" charset="0"/>
              </a:rPr>
              <a:t>: To partition numbers.						</a:t>
            </a:r>
          </a:p>
          <a:p>
            <a:pPr marL="514350" indent="-514350">
              <a:buAutoNum type="arabicPeriod"/>
            </a:pPr>
            <a:r>
              <a:rPr lang="en-GB" sz="3100" dirty="0" smtClean="0">
                <a:solidFill>
                  <a:srgbClr val="7030A0"/>
                </a:solidFill>
                <a:latin typeface="NTPreCursivef" panose="03000400000000000000" pitchFamily="66" charset="0"/>
              </a:rPr>
              <a:t>50 + 20 + ---- = 110						</a:t>
            </a:r>
            <a:r>
              <a:rPr lang="en-GB" sz="3100" dirty="0" smtClean="0">
                <a:solidFill>
                  <a:schemeClr val="accent1"/>
                </a:solidFill>
                <a:latin typeface="NTPreCursivef" panose="03000400000000000000" pitchFamily="66" charset="0"/>
              </a:rPr>
              <a:t>4</a:t>
            </a:r>
            <a:r>
              <a:rPr lang="en-GB" sz="3100" dirty="0" smtClean="0">
                <a:solidFill>
                  <a:srgbClr val="7030A0"/>
                </a:solidFill>
                <a:latin typeface="NTPreCursivef" panose="03000400000000000000" pitchFamily="66" charset="0"/>
              </a:rPr>
              <a:t>. How many days are there in total</a:t>
            </a:r>
          </a:p>
          <a:p>
            <a:pPr marL="514350" indent="-514350">
              <a:buAutoNum type="arabicPeriod"/>
            </a:pPr>
            <a:r>
              <a:rPr lang="en-GB" sz="3100" dirty="0" smtClean="0">
                <a:solidFill>
                  <a:srgbClr val="7030A0"/>
                </a:solidFill>
                <a:latin typeface="NTPreCursivef" panose="03000400000000000000" pitchFamily="66" charset="0"/>
              </a:rPr>
              <a:t>1/5 + 2/5 =								in the months of December and June?</a:t>
            </a:r>
          </a:p>
          <a:p>
            <a:pPr marL="514350" indent="-514350">
              <a:buAutoNum type="arabicPeriod"/>
            </a:pPr>
            <a:r>
              <a:rPr lang="en-GB" sz="3100" dirty="0" smtClean="0">
                <a:solidFill>
                  <a:srgbClr val="7030A0"/>
                </a:solidFill>
                <a:latin typeface="NTPreCursivef" panose="03000400000000000000" pitchFamily="66" charset="0"/>
              </a:rPr>
              <a:t>A man puts a cake in the oven at 2:30pm.	</a:t>
            </a:r>
            <a:r>
              <a:rPr lang="en-GB" sz="3100" dirty="0" smtClean="0">
                <a:solidFill>
                  <a:schemeClr val="accent1"/>
                </a:solidFill>
                <a:latin typeface="NTPreCursivef" panose="03000400000000000000" pitchFamily="66" charset="0"/>
              </a:rPr>
              <a:t>5</a:t>
            </a:r>
            <a:r>
              <a:rPr lang="en-GB" sz="3100" dirty="0" smtClean="0">
                <a:solidFill>
                  <a:srgbClr val="7030A0"/>
                </a:solidFill>
                <a:latin typeface="NTPreCursivef" panose="03000400000000000000" pitchFamily="66" charset="0"/>
              </a:rPr>
              <a:t>. 4356 + 2110 =</a:t>
            </a:r>
          </a:p>
          <a:p>
            <a:pPr marL="0" indent="0">
              <a:buNone/>
            </a:pPr>
            <a:r>
              <a:rPr lang="en-GB" sz="3100" dirty="0" smtClean="0">
                <a:solidFill>
                  <a:srgbClr val="7030A0"/>
                </a:solidFill>
                <a:latin typeface="NTPreCursivef" panose="03000400000000000000" pitchFamily="66" charset="0"/>
              </a:rPr>
              <a:t>It takes 50 </a:t>
            </a:r>
            <a:r>
              <a:rPr lang="en-GB" sz="3100" dirty="0" err="1" smtClean="0">
                <a:solidFill>
                  <a:srgbClr val="7030A0"/>
                </a:solidFill>
                <a:latin typeface="NTPreCursivef" panose="03000400000000000000" pitchFamily="66" charset="0"/>
              </a:rPr>
              <a:t>mins</a:t>
            </a:r>
            <a:r>
              <a:rPr lang="en-GB" sz="3100" dirty="0" smtClean="0">
                <a:solidFill>
                  <a:srgbClr val="7030A0"/>
                </a:solidFill>
                <a:latin typeface="NTPreCursivef" panose="03000400000000000000" pitchFamily="66" charset="0"/>
              </a:rPr>
              <a:t> to cook. What time will he need 	</a:t>
            </a:r>
            <a:r>
              <a:rPr lang="en-GB" sz="3100" dirty="0" smtClean="0">
                <a:solidFill>
                  <a:schemeClr val="accent1"/>
                </a:solidFill>
                <a:latin typeface="NTPreCursivef" panose="03000400000000000000" pitchFamily="66" charset="0"/>
              </a:rPr>
              <a:t>6</a:t>
            </a:r>
            <a:r>
              <a:rPr lang="en-GB" sz="3100" dirty="0" smtClean="0">
                <a:solidFill>
                  <a:srgbClr val="7030A0"/>
                </a:solidFill>
                <a:latin typeface="NTPreCursivef" panose="03000400000000000000" pitchFamily="66" charset="0"/>
              </a:rPr>
              <a:t>. How many vertices does a cube have?</a:t>
            </a:r>
          </a:p>
          <a:p>
            <a:pPr marL="0" indent="0">
              <a:buNone/>
            </a:pPr>
            <a:r>
              <a:rPr lang="en-GB" sz="3100" dirty="0" smtClean="0">
                <a:solidFill>
                  <a:srgbClr val="7030A0"/>
                </a:solidFill>
                <a:latin typeface="NTPreCursivef" panose="03000400000000000000" pitchFamily="66" charset="0"/>
              </a:rPr>
              <a:t>to take it out?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143" y="707571"/>
            <a:ext cx="2791161" cy="2505892"/>
          </a:xfrm>
          <a:prstGeom prst="rect">
            <a:avLst/>
          </a:prstGeom>
        </p:spPr>
      </p:pic>
    </p:spTree>
    <p:extLst>
      <p:ext uri="{BB962C8B-B14F-4D97-AF65-F5344CB8AC3E}">
        <p14:creationId xmlns:p14="http://schemas.microsoft.com/office/powerpoint/2010/main" val="1242274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f" panose="03000400000000000000" pitchFamily="66" charset="0"/>
              </a:rPr>
              <a:t>Homework question</a:t>
            </a:r>
            <a:endParaRPr lang="en-GB" dirty="0">
              <a:latin typeface="NTPreCursivef" panose="03000400000000000000"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NTPreCursivef" panose="03000400000000000000" pitchFamily="66" charset="0"/>
              </a:rPr>
              <a:t>Children will write a HW in their diary everyday. This is to be completed </a:t>
            </a:r>
            <a:r>
              <a:rPr lang="en-GB" smtClean="0">
                <a:latin typeface="NTPreCursivef" panose="03000400000000000000" pitchFamily="66" charset="0"/>
              </a:rPr>
              <a:t>at home.</a:t>
            </a:r>
            <a:endParaRPr lang="en-GB" dirty="0" smtClean="0">
              <a:latin typeface="NTPreCursivef" panose="03000400000000000000" pitchFamily="66" charset="0"/>
            </a:endParaRPr>
          </a:p>
          <a:p>
            <a:r>
              <a:rPr lang="en-GB" dirty="0" smtClean="0">
                <a:latin typeface="NTPreCursivef" panose="03000400000000000000" pitchFamily="66" charset="0"/>
              </a:rPr>
              <a:t>Linked </a:t>
            </a:r>
            <a:r>
              <a:rPr lang="en-GB" dirty="0" smtClean="0">
                <a:latin typeface="NTPreCursivef" panose="03000400000000000000" pitchFamily="66" charset="0"/>
              </a:rPr>
              <a:t>to daily learning to allow parents to see which topic/style of questions the child is working on in school.</a:t>
            </a:r>
          </a:p>
          <a:p>
            <a:pPr marL="0" indent="0">
              <a:buNone/>
            </a:pPr>
            <a:r>
              <a:rPr lang="en-GB" dirty="0" smtClean="0">
                <a:latin typeface="NTPreCursivef" panose="03000400000000000000" pitchFamily="66" charset="0"/>
              </a:rPr>
              <a:t>Could be as simple as: </a:t>
            </a:r>
          </a:p>
          <a:p>
            <a:pPr marL="0" indent="0">
              <a:buNone/>
            </a:pPr>
            <a:r>
              <a:rPr lang="en-GB" sz="3600" dirty="0" smtClean="0">
                <a:latin typeface="NTPreCursivef" panose="03000400000000000000" pitchFamily="66" charset="0"/>
              </a:rPr>
              <a:t>What is the Roman numeral for 14</a:t>
            </a:r>
            <a:r>
              <a:rPr lang="en-GB" sz="3600" dirty="0" smtClean="0">
                <a:latin typeface="NTPreCursivef" panose="03000400000000000000" pitchFamily="66" charset="0"/>
              </a:rPr>
              <a:t>?</a:t>
            </a:r>
          </a:p>
          <a:p>
            <a:pPr marL="0" indent="0">
              <a:buNone/>
            </a:pPr>
            <a:r>
              <a:rPr lang="en-GB" sz="3600" dirty="0" smtClean="0">
                <a:latin typeface="NTPreCursivef" panose="03000400000000000000" pitchFamily="66" charset="0"/>
              </a:rPr>
              <a:t> </a:t>
            </a:r>
            <a:endParaRPr lang="en-GB" sz="3600" dirty="0">
              <a:latin typeface="NTPreCursivef"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886" y="3914764"/>
            <a:ext cx="2012224" cy="2334180"/>
          </a:xfrm>
          <a:prstGeom prst="rect">
            <a:avLst/>
          </a:prstGeom>
        </p:spPr>
      </p:pic>
    </p:spTree>
    <p:extLst>
      <p:ext uri="{BB962C8B-B14F-4D97-AF65-F5344CB8AC3E}">
        <p14:creationId xmlns:p14="http://schemas.microsoft.com/office/powerpoint/2010/main" val="2797043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f" panose="03000400000000000000" pitchFamily="66" charset="0"/>
              </a:rPr>
              <a:t>Calculations policy</a:t>
            </a:r>
            <a:endParaRPr lang="en-GB" dirty="0">
              <a:latin typeface="NTPreCursivef" panose="03000400000000000000" pitchFamily="66" charset="0"/>
            </a:endParaRPr>
          </a:p>
        </p:txBody>
      </p:sp>
      <p:sp>
        <p:nvSpPr>
          <p:cNvPr id="3" name="Content Placeholder 2"/>
          <p:cNvSpPr>
            <a:spLocks noGrp="1"/>
          </p:cNvSpPr>
          <p:nvPr>
            <p:ph sz="half" idx="1"/>
          </p:nvPr>
        </p:nvSpPr>
        <p:spPr/>
        <p:txBody>
          <a:bodyPr>
            <a:normAutofit lnSpcReduction="10000"/>
          </a:bodyPr>
          <a:lstStyle/>
          <a:p>
            <a:r>
              <a:rPr lang="en-GB" dirty="0" smtClean="0">
                <a:latin typeface="NTPreCursivef" panose="03000400000000000000" pitchFamily="66" charset="0"/>
              </a:rPr>
              <a:t>Calculations are clearly set out to show how each area of learning is taught.</a:t>
            </a:r>
          </a:p>
          <a:p>
            <a:r>
              <a:rPr lang="en-GB" dirty="0" smtClean="0">
                <a:latin typeface="NTPreCursivef" panose="03000400000000000000" pitchFamily="66" charset="0"/>
              </a:rPr>
              <a:t>Some of the calculations will be set out differently to how you were taught in school.</a:t>
            </a:r>
          </a:p>
          <a:p>
            <a:r>
              <a:rPr lang="en-GB" dirty="0" smtClean="0">
                <a:latin typeface="NTPreCursivef" panose="03000400000000000000" pitchFamily="66" charset="0"/>
              </a:rPr>
              <a:t>There are sometimes more than one method taught to allow children some choice in their workings out.</a:t>
            </a:r>
            <a:endParaRPr lang="en-GB" dirty="0">
              <a:latin typeface="NTPreCursivef" panose="03000400000000000000" pitchFamily="66" charset="0"/>
            </a:endParaRPr>
          </a:p>
        </p:txBody>
      </p:sp>
      <p:sp>
        <p:nvSpPr>
          <p:cNvPr id="4" name="Content Placeholder 3"/>
          <p:cNvSpPr>
            <a:spLocks noGrp="1"/>
          </p:cNvSpPr>
          <p:nvPr>
            <p:ph sz="half" idx="2"/>
          </p:nvPr>
        </p:nvSpPr>
        <p:spPr/>
        <p:txBody>
          <a:bodyPr>
            <a:normAutofit lnSpcReduction="10000"/>
          </a:bodyPr>
          <a:lstStyle/>
          <a:p>
            <a:r>
              <a:rPr lang="en-GB" dirty="0" smtClean="0">
                <a:latin typeface="NTPreCursivef" panose="03000400000000000000" pitchFamily="66" charset="0"/>
              </a:rPr>
              <a:t>Earlier years – heavier emphasis on practical methods and visual recordings.</a:t>
            </a:r>
          </a:p>
          <a:p>
            <a:pPr marL="0" indent="0">
              <a:buNone/>
            </a:pPr>
            <a:endParaRPr lang="en-GB" dirty="0">
              <a:latin typeface="NTPreCursivef" panose="03000400000000000000"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8235" y="3553097"/>
            <a:ext cx="4598363" cy="2193472"/>
          </a:xfrm>
          <a:prstGeom prst="rect">
            <a:avLst/>
          </a:prstGeom>
        </p:spPr>
      </p:pic>
    </p:spTree>
    <p:extLst>
      <p:ext uri="{BB962C8B-B14F-4D97-AF65-F5344CB8AC3E}">
        <p14:creationId xmlns:p14="http://schemas.microsoft.com/office/powerpoint/2010/main" val="322990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NTPreCursive" panose="03000400000000000000" pitchFamily="66" charset="0"/>
              </a:rPr>
              <a:t>Year 4 Timetable</a:t>
            </a:r>
            <a:br>
              <a:rPr lang="en-GB" dirty="0" smtClean="0">
                <a:latin typeface="NTPreCursive" panose="03000400000000000000" pitchFamily="66" charset="0"/>
              </a:rPr>
            </a:br>
            <a:r>
              <a:rPr lang="en-GB" dirty="0" smtClean="0">
                <a:latin typeface="NTPreCursive" panose="03000400000000000000" pitchFamily="66" charset="0"/>
              </a:rPr>
              <a:t>English and Maths</a:t>
            </a:r>
            <a:endParaRPr lang="en-GB" dirty="0">
              <a:latin typeface="NTPreCursive"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 panose="03000400000000000000" pitchFamily="66" charset="0"/>
              </a:rPr>
              <a:t>English is taught daily. This is taught throughout the week as: Guided Reading, Comprehension, Grammar, VCOP, Writing, Spelling, Dictation and Proofreading and Handwriting.</a:t>
            </a:r>
          </a:p>
          <a:p>
            <a:r>
              <a:rPr lang="en-GB" dirty="0" smtClean="0">
                <a:latin typeface="NTPreCursive" panose="03000400000000000000" pitchFamily="66" charset="0"/>
              </a:rPr>
              <a:t>English is also part of other subject areas such as R.E. Science, Creative Curriculum. </a:t>
            </a:r>
          </a:p>
          <a:p>
            <a:r>
              <a:rPr lang="en-GB" dirty="0" smtClean="0">
                <a:latin typeface="NTPreCursive" panose="03000400000000000000" pitchFamily="66" charset="0"/>
              </a:rPr>
              <a:t>Maths is taught daily. Children start by completing a short ‘Settling Down’ task and then move on to the main focus of the lesson.</a:t>
            </a:r>
            <a:endParaRPr lang="en-GB" dirty="0">
              <a:latin typeface="NTPreCursive"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7" y="768804"/>
            <a:ext cx="3313612" cy="14940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581" y="485522"/>
            <a:ext cx="3416481" cy="2071410"/>
          </a:xfrm>
          <a:prstGeom prst="rect">
            <a:avLst/>
          </a:prstGeom>
        </p:spPr>
      </p:pic>
    </p:spTree>
    <p:extLst>
      <p:ext uri="{BB962C8B-B14F-4D97-AF65-F5344CB8AC3E}">
        <p14:creationId xmlns:p14="http://schemas.microsoft.com/office/powerpoint/2010/main" val="3856362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f" panose="03000400000000000000" pitchFamily="66" charset="0"/>
              </a:rPr>
              <a:t>Year 4</a:t>
            </a:r>
            <a:endParaRPr lang="en-GB" dirty="0">
              <a:latin typeface="NTPreCursivef" panose="03000400000000000000" pitchFamily="66" charset="0"/>
            </a:endParaRPr>
          </a:p>
        </p:txBody>
      </p:sp>
      <p:sp>
        <p:nvSpPr>
          <p:cNvPr id="3" name="Text Placeholder 2"/>
          <p:cNvSpPr>
            <a:spLocks noGrp="1"/>
          </p:cNvSpPr>
          <p:nvPr>
            <p:ph type="body" idx="1"/>
          </p:nvPr>
        </p:nvSpPr>
        <p:spPr/>
        <p:txBody>
          <a:bodyPr/>
          <a:lstStyle/>
          <a:p>
            <a:r>
              <a:rPr lang="en-GB" dirty="0" smtClean="0">
                <a:latin typeface="NTPreCursivef" panose="03000400000000000000" pitchFamily="66" charset="0"/>
              </a:rPr>
              <a:t>Methods</a:t>
            </a:r>
            <a:endParaRPr lang="en-GB" dirty="0">
              <a:latin typeface="NTPreCursivef" panose="03000400000000000000" pitchFamily="66" charset="0"/>
            </a:endParaRPr>
          </a:p>
        </p:txBody>
      </p:sp>
      <p:sp>
        <p:nvSpPr>
          <p:cNvPr id="4" name="Content Placeholder 3"/>
          <p:cNvSpPr>
            <a:spLocks noGrp="1"/>
          </p:cNvSpPr>
          <p:nvPr>
            <p:ph sz="half" idx="2"/>
          </p:nvPr>
        </p:nvSpPr>
        <p:spPr/>
        <p:txBody>
          <a:bodyPr>
            <a:normAutofit/>
          </a:bodyPr>
          <a:lstStyle/>
          <a:p>
            <a:r>
              <a:rPr lang="en-GB" dirty="0" smtClean="0">
                <a:latin typeface="NTPreCursivef" panose="03000400000000000000" pitchFamily="66" charset="0"/>
              </a:rPr>
              <a:t>Column method for addition and subtraction, extending to 4 digit</a:t>
            </a:r>
            <a:r>
              <a:rPr lang="en-GB" dirty="0">
                <a:latin typeface="NTPreCursivef" panose="03000400000000000000" pitchFamily="66" charset="0"/>
              </a:rPr>
              <a:t> </a:t>
            </a:r>
            <a:r>
              <a:rPr lang="en-GB" dirty="0" smtClean="0">
                <a:latin typeface="NTPreCursivef" panose="03000400000000000000" pitchFamily="66" charset="0"/>
              </a:rPr>
              <a:t>numbers.</a:t>
            </a:r>
          </a:p>
          <a:p>
            <a:r>
              <a:rPr lang="en-GB" dirty="0" smtClean="0">
                <a:latin typeface="NTPreCursivef" panose="03000400000000000000" pitchFamily="66" charset="0"/>
              </a:rPr>
              <a:t>Developing the grid method in multiplication on to column multiplication.</a:t>
            </a:r>
          </a:p>
        </p:txBody>
      </p:sp>
      <p:sp>
        <p:nvSpPr>
          <p:cNvPr id="5" name="Text Placeholder 4"/>
          <p:cNvSpPr>
            <a:spLocks noGrp="1"/>
          </p:cNvSpPr>
          <p:nvPr>
            <p:ph type="body" sz="quarter" idx="3"/>
          </p:nvPr>
        </p:nvSpPr>
        <p:spPr/>
        <p:txBody>
          <a:bodyPr/>
          <a:lstStyle/>
          <a:p>
            <a:endParaRPr lang="en-GB" dirty="0"/>
          </a:p>
        </p:txBody>
      </p:sp>
      <p:sp>
        <p:nvSpPr>
          <p:cNvPr id="6" name="Content Placeholder 5"/>
          <p:cNvSpPr>
            <a:spLocks noGrp="1"/>
          </p:cNvSpPr>
          <p:nvPr>
            <p:ph sz="quarter" idx="4"/>
          </p:nvPr>
        </p:nvSpPr>
        <p:spPr/>
        <p:txBody>
          <a:bodyPr/>
          <a:lstStyle/>
          <a:p>
            <a:r>
              <a:rPr lang="en-GB" dirty="0" smtClean="0">
                <a:latin typeface="NTPreCursivef" panose="03000400000000000000" pitchFamily="66" charset="0"/>
              </a:rPr>
              <a:t>Use of the bus stop method in division – dividing up to 3 digit numbers by a single digit.</a:t>
            </a:r>
          </a:p>
          <a:p>
            <a:endParaRPr lang="en-GB" dirty="0">
              <a:latin typeface="NTPreCursivef" panose="03000400000000000000" pitchFamily="66" charset="0"/>
            </a:endParaRPr>
          </a:p>
          <a:p>
            <a:r>
              <a:rPr lang="en-GB" dirty="0" smtClean="0">
                <a:latin typeface="NTPreCursivef" panose="03000400000000000000" pitchFamily="66" charset="0"/>
              </a:rPr>
              <a:t>Please see hand outs.</a:t>
            </a:r>
            <a:endParaRPr lang="en-GB" dirty="0">
              <a:latin typeface="NTPreCursivef" panose="03000400000000000000"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625" y="4000772"/>
            <a:ext cx="2094981" cy="2112645"/>
          </a:xfrm>
          <a:prstGeom prst="rect">
            <a:avLst/>
          </a:prstGeom>
        </p:spPr>
      </p:pic>
    </p:spTree>
    <p:extLst>
      <p:ext uri="{BB962C8B-B14F-4D97-AF65-F5344CB8AC3E}">
        <p14:creationId xmlns:p14="http://schemas.microsoft.com/office/powerpoint/2010/main" val="3937801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67000" y="857250"/>
            <a:ext cx="6858000" cy="5143500"/>
          </a:xfrm>
          <a:prstGeom prst="rect">
            <a:avLst/>
          </a:prstGeom>
        </p:spPr>
      </p:pic>
    </p:spTree>
    <p:extLst>
      <p:ext uri="{BB962C8B-B14F-4D97-AF65-F5344CB8AC3E}">
        <p14:creationId xmlns:p14="http://schemas.microsoft.com/office/powerpoint/2010/main" val="2015474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34343" y="767442"/>
            <a:ext cx="7006046" cy="5254534"/>
          </a:xfrm>
          <a:prstGeom prst="rect">
            <a:avLst/>
          </a:prstGeom>
        </p:spPr>
      </p:pic>
    </p:spTree>
    <p:extLst>
      <p:ext uri="{BB962C8B-B14F-4D97-AF65-F5344CB8AC3E}">
        <p14:creationId xmlns:p14="http://schemas.microsoft.com/office/powerpoint/2010/main" val="2322544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NTPreCursivef" panose="03000400000000000000" pitchFamily="66" charset="0"/>
              </a:rPr>
              <a:t>Year 4 Mastery Overview </a:t>
            </a:r>
            <a:endParaRPr lang="en-GB" sz="4800" dirty="0">
              <a:latin typeface="NTPreCursivef" panose="03000400000000000000" pitchFamily="66" charset="0"/>
            </a:endParaRPr>
          </a:p>
        </p:txBody>
      </p:sp>
      <p:sp>
        <p:nvSpPr>
          <p:cNvPr id="3" name="Text Placeholder 2"/>
          <p:cNvSpPr>
            <a:spLocks noGrp="1"/>
          </p:cNvSpPr>
          <p:nvPr>
            <p:ph type="body" idx="1"/>
          </p:nvPr>
        </p:nvSpPr>
        <p:spPr/>
        <p:txBody>
          <a:bodyPr>
            <a:noAutofit/>
          </a:bodyPr>
          <a:lstStyle/>
          <a:p>
            <a:pPr algn="l"/>
            <a:r>
              <a:rPr lang="en-GB" sz="3600" dirty="0" smtClean="0">
                <a:latin typeface="NTPreCursivef" panose="03000400000000000000" pitchFamily="66" charset="0"/>
              </a:rPr>
              <a:t>This is used in planning to aid differentiation and is split into Fluency, Reasoning and Problem Solving. </a:t>
            </a:r>
            <a:endParaRPr lang="en-GB" sz="3600" dirty="0">
              <a:latin typeface="NTPreCursivef"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320" y="1334828"/>
            <a:ext cx="2192513" cy="1656565"/>
          </a:xfrm>
          <a:prstGeom prst="rect">
            <a:avLst/>
          </a:prstGeom>
        </p:spPr>
      </p:pic>
    </p:spTree>
    <p:extLst>
      <p:ext uri="{BB962C8B-B14F-4D97-AF65-F5344CB8AC3E}">
        <p14:creationId xmlns:p14="http://schemas.microsoft.com/office/powerpoint/2010/main" val="4286323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NTPreCursivef" panose="03000400000000000000" pitchFamily="66" charset="0"/>
              </a:rPr>
              <a:t>Assessment</a:t>
            </a:r>
            <a:br>
              <a:rPr lang="en-GB" dirty="0" smtClean="0">
                <a:latin typeface="NTPreCursivef" panose="03000400000000000000" pitchFamily="66" charset="0"/>
              </a:rPr>
            </a:br>
            <a:r>
              <a:rPr lang="en-GB" dirty="0" smtClean="0">
                <a:latin typeface="NTPreCursivef" panose="03000400000000000000" pitchFamily="66" charset="0"/>
              </a:rPr>
              <a:t>Formative/Summative</a:t>
            </a:r>
            <a:endParaRPr lang="en-GB" dirty="0">
              <a:latin typeface="NTPreCursivef"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 panose="03000400000000000000" pitchFamily="66" charset="0"/>
              </a:rPr>
              <a:t>Teachers assess pupils continuously throughout each topic.</a:t>
            </a:r>
          </a:p>
          <a:p>
            <a:r>
              <a:rPr lang="en-GB" dirty="0" smtClean="0">
                <a:latin typeface="NTPreCursivef" panose="03000400000000000000" pitchFamily="66" charset="0"/>
              </a:rPr>
              <a:t>We use this assessment to form the basis of our planning. </a:t>
            </a:r>
          </a:p>
          <a:p>
            <a:r>
              <a:rPr lang="en-GB" dirty="0" smtClean="0">
                <a:latin typeface="NTPreCursivef" panose="03000400000000000000" pitchFamily="66" charset="0"/>
              </a:rPr>
              <a:t>Once a term pupils are given a formal test for their arithmetic and reasoning maths skills.</a:t>
            </a:r>
          </a:p>
          <a:p>
            <a:r>
              <a:rPr lang="en-GB" dirty="0" smtClean="0">
                <a:latin typeface="NTPreCursivef" panose="03000400000000000000" pitchFamily="66" charset="0"/>
              </a:rPr>
              <a:t>This supports assessment and a record of progression is kept throughout the year.</a:t>
            </a:r>
          </a:p>
          <a:p>
            <a:r>
              <a:rPr lang="en-GB" dirty="0" smtClean="0">
                <a:latin typeface="NTPreCursivef" panose="03000400000000000000" pitchFamily="66" charset="0"/>
              </a:rPr>
              <a:t>Working towards, expected, greater depth</a:t>
            </a:r>
            <a:endParaRPr lang="en-GB" dirty="0">
              <a:latin typeface="NTPreCursivef" panose="03000400000000000000" pitchFamily="66" charset="0"/>
            </a:endParaRPr>
          </a:p>
        </p:txBody>
      </p:sp>
      <p:sp>
        <p:nvSpPr>
          <p:cNvPr id="4" name="AutoShape 2" descr="Image result for maths assessme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maths assessmen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0799" y="706618"/>
            <a:ext cx="2105841" cy="1579381"/>
          </a:xfrm>
          <a:prstGeom prst="rect">
            <a:avLst/>
          </a:prstGeom>
        </p:spPr>
      </p:pic>
    </p:spTree>
    <p:extLst>
      <p:ext uri="{BB962C8B-B14F-4D97-AF65-F5344CB8AC3E}">
        <p14:creationId xmlns:p14="http://schemas.microsoft.com/office/powerpoint/2010/main" val="3893580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f" panose="03000400000000000000" pitchFamily="66" charset="0"/>
              </a:rPr>
              <a:t>Times Tables / Multiplication Check</a:t>
            </a:r>
            <a:endParaRPr lang="en-GB" dirty="0">
              <a:latin typeface="NTPreCursivef"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 panose="03000400000000000000" pitchFamily="66" charset="0"/>
              </a:rPr>
              <a:t>Pupils in Year 4 are expected to know the following tables:</a:t>
            </a:r>
          </a:p>
          <a:p>
            <a:pPr marL="0" indent="0">
              <a:buNone/>
            </a:pPr>
            <a:r>
              <a:rPr lang="en-GB" sz="4800" dirty="0" smtClean="0">
                <a:latin typeface="NTPreCursivef" panose="03000400000000000000" pitchFamily="66" charset="0"/>
              </a:rPr>
              <a:t>X2    X5   X10   X3   X4</a:t>
            </a:r>
          </a:p>
          <a:p>
            <a:pPr marL="0" indent="0">
              <a:buNone/>
            </a:pPr>
            <a:r>
              <a:rPr lang="en-GB" sz="4800" dirty="0" smtClean="0">
                <a:latin typeface="NTPreCursivef" panose="03000400000000000000" pitchFamily="66" charset="0"/>
              </a:rPr>
              <a:t>X6    X7   X8    X9    X11    X12</a:t>
            </a:r>
            <a:r>
              <a:rPr lang="en-GB" dirty="0" smtClean="0">
                <a:latin typeface="NTPreCursivef" panose="03000400000000000000" pitchFamily="66" charset="0"/>
              </a:rPr>
              <a:t>    </a:t>
            </a:r>
            <a:endParaRPr lang="en-GB" dirty="0">
              <a:latin typeface="NTPreCursivef"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473" y="4913997"/>
            <a:ext cx="3619500" cy="1381125"/>
          </a:xfrm>
          <a:prstGeom prst="rect">
            <a:avLst/>
          </a:prstGeom>
        </p:spPr>
      </p:pic>
    </p:spTree>
    <p:extLst>
      <p:ext uri="{BB962C8B-B14F-4D97-AF65-F5344CB8AC3E}">
        <p14:creationId xmlns:p14="http://schemas.microsoft.com/office/powerpoint/2010/main" val="3901037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07" y="833811"/>
            <a:ext cx="9601196" cy="1303867"/>
          </a:xfrm>
        </p:spPr>
        <p:txBody>
          <a:bodyPr/>
          <a:lstStyle/>
          <a:p>
            <a:r>
              <a:rPr lang="en-GB" dirty="0" smtClean="0">
                <a:latin typeface="NTPreCursivef" panose="03000400000000000000" pitchFamily="66" charset="0"/>
              </a:rPr>
              <a:t>Times Tables / Multiplication Check</a:t>
            </a:r>
            <a:endParaRPr lang="en-GB" dirty="0">
              <a:latin typeface="NTPreCursivef" panose="03000400000000000000" pitchFamily="66" charset="0"/>
            </a:endParaRPr>
          </a:p>
        </p:txBody>
      </p:sp>
      <p:sp>
        <p:nvSpPr>
          <p:cNvPr id="3" name="Content Placeholder 2"/>
          <p:cNvSpPr>
            <a:spLocks noGrp="1"/>
          </p:cNvSpPr>
          <p:nvPr>
            <p:ph idx="1"/>
          </p:nvPr>
        </p:nvSpPr>
        <p:spPr/>
        <p:txBody>
          <a:bodyPr>
            <a:normAutofit fontScale="92500" lnSpcReduction="10000"/>
          </a:bodyPr>
          <a:lstStyle/>
          <a:p>
            <a:r>
              <a:rPr lang="en-GB" dirty="0">
                <a:latin typeface="NTPreCursive" panose="03000400000000000000" pitchFamily="66" charset="0"/>
              </a:rPr>
              <a:t>The purpose of the multiplication tables check (MTC) is to determine whether year 4 pupils can fluently recall multiplication </a:t>
            </a:r>
            <a:r>
              <a:rPr lang="en-GB" dirty="0" smtClean="0">
                <a:latin typeface="NTPreCursive" panose="03000400000000000000" pitchFamily="66" charset="0"/>
              </a:rPr>
              <a:t>tables.</a:t>
            </a:r>
          </a:p>
          <a:p>
            <a:r>
              <a:rPr lang="en-GB" dirty="0" smtClean="0">
                <a:latin typeface="NTPreCursive" panose="03000400000000000000" pitchFamily="66" charset="0"/>
              </a:rPr>
              <a:t>“By </a:t>
            </a:r>
            <a:r>
              <a:rPr lang="en-GB" dirty="0">
                <a:latin typeface="NTPreCursive" panose="03000400000000000000" pitchFamily="66" charset="0"/>
              </a:rPr>
              <a:t>the end of year 4, pupils should have memorised their multiplication tables up to and including the 12 multiplication table and show precision and fluency in their work</a:t>
            </a:r>
            <a:r>
              <a:rPr lang="en-GB" dirty="0" smtClean="0">
                <a:latin typeface="NTPreCursive" panose="03000400000000000000" pitchFamily="66" charset="0"/>
              </a:rPr>
              <a:t>.” 2014 National Curriculum.</a:t>
            </a:r>
          </a:p>
          <a:p>
            <a:r>
              <a:rPr lang="en-GB" dirty="0">
                <a:latin typeface="NTPreCursive" panose="03000400000000000000" pitchFamily="66" charset="0"/>
              </a:rPr>
              <a:t>Pupils should be taught to recall multiplication and division facts for multiplication tables up to 12 × </a:t>
            </a:r>
            <a:r>
              <a:rPr lang="en-GB" dirty="0" smtClean="0">
                <a:latin typeface="NTPreCursive" panose="03000400000000000000" pitchFamily="66" charset="0"/>
              </a:rPr>
              <a:t>12.</a:t>
            </a:r>
          </a:p>
          <a:p>
            <a:r>
              <a:rPr lang="en-GB" dirty="0" smtClean="0">
                <a:latin typeface="NTPreCursive" panose="03000400000000000000" pitchFamily="66" charset="0"/>
              </a:rPr>
              <a:t>However</a:t>
            </a:r>
            <a:r>
              <a:rPr lang="en-GB" dirty="0">
                <a:latin typeface="NTPreCursive" panose="03000400000000000000" pitchFamily="66" charset="0"/>
              </a:rPr>
              <a:t>, it will only assess the instant recall of multiplication facts – division facts will not be tested in the check.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787" y="833811"/>
            <a:ext cx="3619500" cy="1381125"/>
          </a:xfrm>
          <a:prstGeom prst="rect">
            <a:avLst/>
          </a:prstGeom>
        </p:spPr>
      </p:pic>
    </p:spTree>
    <p:extLst>
      <p:ext uri="{BB962C8B-B14F-4D97-AF65-F5344CB8AC3E}">
        <p14:creationId xmlns:p14="http://schemas.microsoft.com/office/powerpoint/2010/main" val="3467031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953725"/>
            <a:ext cx="9601196" cy="1303867"/>
          </a:xfrm>
        </p:spPr>
        <p:txBody>
          <a:bodyPr/>
          <a:lstStyle/>
          <a:p>
            <a:r>
              <a:rPr lang="en-GB" dirty="0" smtClean="0">
                <a:latin typeface="NTPreCursivef" panose="03000400000000000000" pitchFamily="66" charset="0"/>
              </a:rPr>
              <a:t>Times Tables / Multiplication Check</a:t>
            </a:r>
            <a:endParaRPr lang="en-GB" dirty="0">
              <a:latin typeface="NTPreCursivef" panose="03000400000000000000" pitchFamily="66" charset="0"/>
            </a:endParaRPr>
          </a:p>
        </p:txBody>
      </p:sp>
      <p:sp>
        <p:nvSpPr>
          <p:cNvPr id="3" name="Content Placeholder 2"/>
          <p:cNvSpPr>
            <a:spLocks noGrp="1"/>
          </p:cNvSpPr>
          <p:nvPr>
            <p:ph idx="1"/>
          </p:nvPr>
        </p:nvSpPr>
        <p:spPr/>
        <p:txBody>
          <a:bodyPr>
            <a:normAutofit fontScale="92500" lnSpcReduction="20000"/>
          </a:bodyPr>
          <a:lstStyle/>
          <a:p>
            <a:r>
              <a:rPr lang="en-GB" dirty="0">
                <a:latin typeface="NTPreCursive" panose="03000400000000000000" pitchFamily="66" charset="0"/>
              </a:rPr>
              <a:t>The MTC will be introduced in June 2020 (2019/20 academic year) subject to the approval of parliament. This means that children in England will be taking the test as a statutory requirement</a:t>
            </a:r>
            <a:r>
              <a:rPr lang="en-GB" dirty="0" smtClean="0">
                <a:latin typeface="NTPreCursive" panose="03000400000000000000" pitchFamily="66" charset="0"/>
              </a:rPr>
              <a:t>.</a:t>
            </a:r>
          </a:p>
          <a:p>
            <a:r>
              <a:rPr lang="en-GB" dirty="0">
                <a:latin typeface="NTPreCursive" panose="03000400000000000000" pitchFamily="66" charset="0"/>
              </a:rPr>
              <a:t>What will the multiplication tables check look like?</a:t>
            </a:r>
            <a:br>
              <a:rPr lang="en-GB" dirty="0">
                <a:latin typeface="NTPreCursive" panose="03000400000000000000" pitchFamily="66" charset="0"/>
              </a:rPr>
            </a:br>
            <a:r>
              <a:rPr lang="en-GB" dirty="0">
                <a:latin typeface="NTPreCursive" panose="03000400000000000000" pitchFamily="66" charset="0"/>
              </a:rPr>
              <a:t>•There will be 25 questions worth one mark each. The questions will be in no particular order.</a:t>
            </a:r>
            <a:br>
              <a:rPr lang="en-GB" dirty="0">
                <a:latin typeface="NTPreCursive" panose="03000400000000000000" pitchFamily="66" charset="0"/>
              </a:rPr>
            </a:br>
            <a:r>
              <a:rPr lang="en-GB" dirty="0">
                <a:latin typeface="NTPreCursive" panose="03000400000000000000" pitchFamily="66" charset="0"/>
              </a:rPr>
              <a:t>•Every question will follow the same format and will require the same type of response e.g. 4 x 8 = 32</a:t>
            </a:r>
            <a:br>
              <a:rPr lang="en-GB" dirty="0">
                <a:latin typeface="NTPreCursive" panose="03000400000000000000" pitchFamily="66" charset="0"/>
              </a:rPr>
            </a:br>
            <a:r>
              <a:rPr lang="en-GB" dirty="0">
                <a:latin typeface="NTPreCursive" panose="03000400000000000000" pitchFamily="66" charset="0"/>
              </a:rPr>
              <a:t>•Children will have a maximum of six seconds to answer each question – this is based on research undertaken by the Standards and Testing Agency (STA). There will be a three-second pause before the next question is displayed.</a:t>
            </a:r>
            <a:endParaRPr lang="en-GB" dirty="0" smtClean="0">
              <a:latin typeface="NTPreCursive" panose="03000400000000000000" pitchFamily="66" charset="0"/>
            </a:endParaRPr>
          </a:p>
          <a:p>
            <a:endParaRPr lang="en-GB" dirty="0">
              <a:latin typeface="NTPreCursivef"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598" y="876467"/>
            <a:ext cx="3619500" cy="1381125"/>
          </a:xfrm>
          <a:prstGeom prst="rect">
            <a:avLst/>
          </a:prstGeom>
        </p:spPr>
      </p:pic>
    </p:spTree>
    <p:extLst>
      <p:ext uri="{BB962C8B-B14F-4D97-AF65-F5344CB8AC3E}">
        <p14:creationId xmlns:p14="http://schemas.microsoft.com/office/powerpoint/2010/main" val="474742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084217"/>
            <a:ext cx="9601196" cy="4791651"/>
          </a:xfrm>
        </p:spPr>
        <p:txBody>
          <a:bodyPr>
            <a:normAutofit/>
          </a:bodyPr>
          <a:lstStyle/>
          <a:p>
            <a:r>
              <a:rPr lang="en-GB" dirty="0">
                <a:latin typeface="NTPreCursive" panose="03000400000000000000" pitchFamily="66" charset="0"/>
              </a:rPr>
              <a:t>•The emphasis will be on the "6, 7, 8, 9 and 12 multiplication tables", with two to four questions in every test taken from each of the 6, 7, 8, 9 and 12 multiplication tables, meaning that between 18 and 22 questions will focus on KS2 content</a:t>
            </a:r>
            <a:r>
              <a:rPr lang="en-GB" dirty="0" smtClean="0">
                <a:latin typeface="NTPreCursive" panose="03000400000000000000" pitchFamily="66" charset="0"/>
              </a:rPr>
              <a:t>.</a:t>
            </a:r>
          </a:p>
          <a:p>
            <a:pPr marL="0" indent="0">
              <a:buNone/>
            </a:pPr>
            <a:r>
              <a:rPr lang="en-GB" dirty="0">
                <a:latin typeface="NTPreCursive" panose="03000400000000000000" pitchFamily="66" charset="0"/>
              </a:rPr>
              <a:t/>
            </a:r>
            <a:br>
              <a:rPr lang="en-GB" dirty="0">
                <a:latin typeface="NTPreCursive" panose="03000400000000000000" pitchFamily="66" charset="0"/>
              </a:rPr>
            </a:br>
            <a:r>
              <a:rPr lang="en-GB" dirty="0">
                <a:latin typeface="NTPreCursive" panose="03000400000000000000" pitchFamily="66" charset="0"/>
              </a:rPr>
              <a:t>•There will be no question reversals in any test. For example, "3 × 8 would not appear in the same form as 8 × 3".</a:t>
            </a:r>
            <a:br>
              <a:rPr lang="en-GB" dirty="0">
                <a:latin typeface="NTPreCursive" panose="03000400000000000000" pitchFamily="66" charset="0"/>
              </a:rPr>
            </a:br>
            <a:r>
              <a:rPr lang="en-GB" dirty="0">
                <a:latin typeface="NTPreCursive" panose="03000400000000000000" pitchFamily="66" charset="0"/>
              </a:rPr>
              <a:t>•Children will be randomly assigned a test. The system will provide a range of tests, equal in difficulty, but with different questions in different orders. No test should have more than 30 per cent of the same questions as another test.</a:t>
            </a:r>
            <a:br>
              <a:rPr lang="en-GB" dirty="0">
                <a:latin typeface="NTPreCursive" panose="03000400000000000000" pitchFamily="66" charset="0"/>
              </a:rPr>
            </a:br>
            <a:r>
              <a:rPr lang="en-GB" dirty="0">
                <a:latin typeface="NTPreCursive" panose="03000400000000000000" pitchFamily="66" charset="0"/>
              </a:rPr>
              <a:t>•Children will be able to access a "practice area" in the run up to the test window in June. This is so children can become familiar with the format of the test.</a:t>
            </a:r>
          </a:p>
        </p:txBody>
      </p:sp>
    </p:spTree>
    <p:extLst>
      <p:ext uri="{BB962C8B-B14F-4D97-AF65-F5344CB8AC3E}">
        <p14:creationId xmlns:p14="http://schemas.microsoft.com/office/powerpoint/2010/main" val="1745196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7037" y="789712"/>
            <a:ext cx="4913508" cy="2214745"/>
          </a:xfrm>
          <a:prstGeom prst="rect">
            <a:avLst/>
          </a:prstGeom>
        </p:spPr>
      </p:pic>
      <p:pic>
        <p:nvPicPr>
          <p:cNvPr id="3" name="Picture 2"/>
          <p:cNvPicPr>
            <a:picLocks noChangeAspect="1"/>
          </p:cNvPicPr>
          <p:nvPr/>
        </p:nvPicPr>
        <p:blipFill>
          <a:blip r:embed="rId3"/>
          <a:stretch>
            <a:fillRect/>
          </a:stretch>
        </p:blipFill>
        <p:spPr>
          <a:xfrm>
            <a:off x="6387737" y="1374239"/>
            <a:ext cx="4345205" cy="4242963"/>
          </a:xfrm>
          <a:prstGeom prst="rect">
            <a:avLst/>
          </a:prstGeom>
        </p:spPr>
      </p:pic>
    </p:spTree>
    <p:extLst>
      <p:ext uri="{BB962C8B-B14F-4D97-AF65-F5344CB8AC3E}">
        <p14:creationId xmlns:p14="http://schemas.microsoft.com/office/powerpoint/2010/main" val="971744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Other Subjects</a:t>
            </a:r>
            <a:endParaRPr lang="en-GB" dirty="0">
              <a:latin typeface="NTPreCursive"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 panose="03000400000000000000" pitchFamily="66" charset="0"/>
              </a:rPr>
              <a:t>R.E. Science, Creative Curriculum, ICT, Music, P.E. and Spanish make up the rest of the curriculum and are taught in proportion to requirements of the National Curriculum.</a:t>
            </a:r>
          </a:p>
          <a:p>
            <a:r>
              <a:rPr lang="en-GB" dirty="0" smtClean="0">
                <a:latin typeface="NTPreCursive" panose="03000400000000000000" pitchFamily="66" charset="0"/>
              </a:rPr>
              <a:t>Enrichment allows the children to explore creativity on Friday afternoons from 1:30 – 3:30pm. </a:t>
            </a:r>
            <a:endParaRPr lang="en-GB" dirty="0">
              <a:latin typeface="NTPreCursive" panose="03000400000000000000"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560" y="4258495"/>
            <a:ext cx="2834640" cy="1888306"/>
          </a:xfrm>
          <a:prstGeom prst="rect">
            <a:avLst/>
          </a:prstGeom>
        </p:spPr>
      </p:pic>
    </p:spTree>
    <p:extLst>
      <p:ext uri="{BB962C8B-B14F-4D97-AF65-F5344CB8AC3E}">
        <p14:creationId xmlns:p14="http://schemas.microsoft.com/office/powerpoint/2010/main" val="2832132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046" y="1332411"/>
            <a:ext cx="8456428" cy="4363734"/>
          </a:xfrm>
          <a:prstGeom prst="rect">
            <a:avLst/>
          </a:prstGeom>
        </p:spPr>
      </p:pic>
    </p:spTree>
    <p:extLst>
      <p:ext uri="{BB962C8B-B14F-4D97-AF65-F5344CB8AC3E}">
        <p14:creationId xmlns:p14="http://schemas.microsoft.com/office/powerpoint/2010/main" val="2778549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216" y="703216"/>
            <a:ext cx="5384075" cy="5384075"/>
          </a:xfrm>
          <a:prstGeom prst="rect">
            <a:avLst/>
          </a:prstGeom>
        </p:spPr>
      </p:pic>
    </p:spTree>
    <p:extLst>
      <p:ext uri="{BB962C8B-B14F-4D97-AF65-F5344CB8AC3E}">
        <p14:creationId xmlns:p14="http://schemas.microsoft.com/office/powerpoint/2010/main" val="2743619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1094862"/>
          </a:xfrm>
        </p:spPr>
        <p:txBody>
          <a:bodyPr>
            <a:normAutofit/>
          </a:bodyPr>
          <a:lstStyle/>
          <a:p>
            <a:r>
              <a:rPr lang="en-GB" sz="4000" dirty="0" smtClean="0">
                <a:latin typeface="NTPreCursivefk" panose="03000400000000000000" pitchFamily="66" charset="0"/>
              </a:rPr>
              <a:t>English</a:t>
            </a:r>
            <a:endParaRPr lang="en-GB" sz="4000" dirty="0">
              <a:latin typeface="NTPreCursivefk" panose="03000400000000000000" pitchFamily="66" charset="0"/>
            </a:endParaRPr>
          </a:p>
        </p:txBody>
      </p:sp>
      <p:sp>
        <p:nvSpPr>
          <p:cNvPr id="3" name="Text Placeholder 2"/>
          <p:cNvSpPr>
            <a:spLocks noGrp="1"/>
          </p:cNvSpPr>
          <p:nvPr>
            <p:ph type="body" idx="1"/>
          </p:nvPr>
        </p:nvSpPr>
        <p:spPr>
          <a:xfrm>
            <a:off x="783771" y="2076994"/>
            <a:ext cx="10646229" cy="3798873"/>
          </a:xfrm>
        </p:spPr>
        <p:txBody>
          <a:bodyPr>
            <a:normAutofit fontScale="92500"/>
          </a:bodyPr>
          <a:lstStyle/>
          <a:p>
            <a:pPr marL="342900" indent="-342900" algn="l">
              <a:buFont typeface="Arial" panose="020B0604020202020204" pitchFamily="34" charset="0"/>
              <a:buChar char="•"/>
            </a:pPr>
            <a:r>
              <a:rPr lang="en-GB" sz="2400" dirty="0" smtClean="0">
                <a:latin typeface="NTPreCursivefk" panose="03000400000000000000" pitchFamily="66" charset="0"/>
              </a:rPr>
              <a:t>Taught daily for 1 hour ( 2 hours on a Thursday)</a:t>
            </a:r>
          </a:p>
          <a:p>
            <a:pPr marL="342900" indent="-342900" algn="l">
              <a:buFont typeface="Arial" panose="020B0604020202020204" pitchFamily="34" charset="0"/>
              <a:buChar char="•"/>
            </a:pPr>
            <a:r>
              <a:rPr lang="en-GB" sz="2400" dirty="0" smtClean="0">
                <a:latin typeface="NTPreCursivefk" panose="03000400000000000000" pitchFamily="66" charset="0"/>
              </a:rPr>
              <a:t>Morning session</a:t>
            </a:r>
          </a:p>
          <a:p>
            <a:pPr marL="342900" indent="-342900" algn="l">
              <a:buFont typeface="Arial" panose="020B0604020202020204" pitchFamily="34" charset="0"/>
              <a:buChar char="•"/>
            </a:pPr>
            <a:r>
              <a:rPr lang="en-GB" sz="2400" dirty="0" smtClean="0">
                <a:latin typeface="NTPreCursivefk" panose="03000400000000000000" pitchFamily="66" charset="0"/>
              </a:rPr>
              <a:t>Monday – Grammar, Tuesday – Spelling, Dictation/Proofreading and Handwriting, Wednesday – Guided Reading, Thursday – VCOP and Writing, Friday – Reading Comprehension</a:t>
            </a:r>
          </a:p>
          <a:p>
            <a:pPr marL="342900" indent="-342900" algn="l">
              <a:buFont typeface="Arial" panose="020B0604020202020204" pitchFamily="34" charset="0"/>
              <a:buChar char="•"/>
            </a:pPr>
            <a:r>
              <a:rPr lang="en-GB" sz="2400" dirty="0" smtClean="0">
                <a:latin typeface="NTPreCursivefk" panose="03000400000000000000" pitchFamily="66" charset="0"/>
              </a:rPr>
              <a:t>Structure: * S.D Settling Down Task (5 </a:t>
            </a:r>
            <a:r>
              <a:rPr lang="en-GB" sz="2400" dirty="0" err="1" smtClean="0">
                <a:latin typeface="NTPreCursivefk" panose="03000400000000000000" pitchFamily="66" charset="0"/>
              </a:rPr>
              <a:t>mins</a:t>
            </a:r>
            <a:r>
              <a:rPr lang="en-GB" sz="2400" dirty="0" smtClean="0">
                <a:latin typeface="NTPreCursivefk" panose="03000400000000000000" pitchFamily="66" charset="0"/>
              </a:rPr>
              <a:t>) </a:t>
            </a:r>
          </a:p>
          <a:p>
            <a:pPr algn="l"/>
            <a:r>
              <a:rPr lang="en-GB" sz="2400" dirty="0" smtClean="0">
                <a:latin typeface="NTPreCursivefk" panose="03000400000000000000" pitchFamily="66" charset="0"/>
              </a:rPr>
              <a:t>* Main Teaching: Input as a class (15mins) Tasks (30 </a:t>
            </a:r>
            <a:r>
              <a:rPr lang="en-GB" sz="2400" dirty="0" err="1" smtClean="0">
                <a:latin typeface="NTPreCursivefk" panose="03000400000000000000" pitchFamily="66" charset="0"/>
              </a:rPr>
              <a:t>mins</a:t>
            </a:r>
            <a:r>
              <a:rPr lang="en-GB" sz="2400" dirty="0" smtClean="0">
                <a:latin typeface="NTPreCursivefk" panose="03000400000000000000" pitchFamily="66" charset="0"/>
              </a:rPr>
              <a:t>). </a:t>
            </a:r>
            <a:r>
              <a:rPr lang="en-GB" sz="2400" dirty="0">
                <a:latin typeface="NTPreCursivefk" panose="03000400000000000000" pitchFamily="66" charset="0"/>
              </a:rPr>
              <a:t>Differentiated by </a:t>
            </a:r>
            <a:r>
              <a:rPr lang="en-GB" sz="2400" dirty="0" smtClean="0">
                <a:latin typeface="NTPreCursivefk" panose="03000400000000000000" pitchFamily="66" charset="0"/>
              </a:rPr>
              <a:t>task, resources</a:t>
            </a:r>
            <a:r>
              <a:rPr lang="en-GB" sz="2400" dirty="0">
                <a:latin typeface="NTPreCursivefk" panose="03000400000000000000" pitchFamily="66" charset="0"/>
              </a:rPr>
              <a:t>, adult </a:t>
            </a:r>
            <a:r>
              <a:rPr lang="en-GB" sz="2400" dirty="0" smtClean="0">
                <a:latin typeface="NTPreCursivefk" panose="03000400000000000000" pitchFamily="66" charset="0"/>
              </a:rPr>
              <a:t>support, independent/paired/group work.</a:t>
            </a:r>
          </a:p>
          <a:p>
            <a:pPr algn="l"/>
            <a:r>
              <a:rPr lang="en-GB" sz="2400" dirty="0" smtClean="0">
                <a:latin typeface="NTPreCursivefk" panose="03000400000000000000" pitchFamily="66" charset="0"/>
              </a:rPr>
              <a:t>* Plenary, Self Assessment/Peer Assessment, Tick objective (5-10 </a:t>
            </a:r>
            <a:r>
              <a:rPr lang="en-GB" sz="2400" dirty="0" err="1" smtClean="0">
                <a:latin typeface="NTPreCursivefk" panose="03000400000000000000" pitchFamily="66" charset="0"/>
              </a:rPr>
              <a:t>mins</a:t>
            </a:r>
            <a:r>
              <a:rPr lang="en-GB" sz="2400" dirty="0" smtClean="0">
                <a:latin typeface="NTPreCursivefk" panose="03000400000000000000" pitchFamily="66" charset="0"/>
              </a:rPr>
              <a:t>)</a:t>
            </a:r>
            <a:endParaRPr lang="en-GB" sz="2400" dirty="0">
              <a:latin typeface="NTPreCursivefk" panose="03000400000000000000" pitchFamily="66" charset="0"/>
            </a:endParaRPr>
          </a:p>
          <a:p>
            <a:pPr algn="l"/>
            <a:endParaRPr lang="en-GB" sz="2400" dirty="0">
              <a:latin typeface="NTPreCursivefk"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00" y="237988"/>
            <a:ext cx="4502336" cy="1055235"/>
          </a:xfrm>
          <a:prstGeom prst="rect">
            <a:avLst/>
          </a:prstGeom>
        </p:spPr>
      </p:pic>
    </p:spTree>
    <p:extLst>
      <p:ext uri="{BB962C8B-B14F-4D97-AF65-F5344CB8AC3E}">
        <p14:creationId xmlns:p14="http://schemas.microsoft.com/office/powerpoint/2010/main" val="2599660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809897"/>
            <a:ext cx="10593978" cy="4154984"/>
          </a:xfrm>
          <a:prstGeom prst="rect">
            <a:avLst/>
          </a:prstGeom>
          <a:noFill/>
        </p:spPr>
        <p:txBody>
          <a:bodyPr wrap="square" rtlCol="0">
            <a:spAutoFit/>
          </a:bodyPr>
          <a:lstStyle/>
          <a:p>
            <a:pPr algn="ctr"/>
            <a:r>
              <a:rPr lang="en-GB" sz="4000" dirty="0" smtClean="0">
                <a:latin typeface="NTPreCursivefk" panose="03000400000000000000" pitchFamily="66" charset="0"/>
              </a:rPr>
              <a:t>S.D Question examples</a:t>
            </a:r>
          </a:p>
          <a:p>
            <a:pPr algn="ctr"/>
            <a:endParaRPr lang="en-GB" sz="4000" dirty="0" smtClean="0">
              <a:latin typeface="NTPreCursivefk" panose="03000400000000000000" pitchFamily="66" charset="0"/>
            </a:endParaRPr>
          </a:p>
          <a:p>
            <a:pPr algn="ctr"/>
            <a:endParaRPr lang="en-GB" sz="4000" dirty="0">
              <a:latin typeface="NTPreCursivefk" panose="03000400000000000000" pitchFamily="66" charset="0"/>
            </a:endParaRPr>
          </a:p>
          <a:p>
            <a:pPr marL="342900" indent="-342900">
              <a:buFont typeface="Arial" panose="020B0604020202020204" pitchFamily="34" charset="0"/>
              <a:buChar char="•"/>
            </a:pPr>
            <a:r>
              <a:rPr lang="en-GB" sz="2400" dirty="0" smtClean="0">
                <a:latin typeface="NTPreCursivefk" panose="03000400000000000000" pitchFamily="66" charset="0"/>
              </a:rPr>
              <a:t>What is a – noun, verb, adjective, adverb?</a:t>
            </a:r>
          </a:p>
          <a:p>
            <a:pPr marL="342900" indent="-342900">
              <a:buFont typeface="Arial" panose="020B0604020202020204" pitchFamily="34" charset="0"/>
              <a:buChar char="•"/>
            </a:pPr>
            <a:r>
              <a:rPr lang="en-GB" sz="2400" dirty="0" smtClean="0">
                <a:latin typeface="NTPreCursivefk" panose="03000400000000000000" pitchFamily="66" charset="0"/>
              </a:rPr>
              <a:t>How many adjectives can you think of beginning with S?</a:t>
            </a:r>
          </a:p>
          <a:p>
            <a:pPr marL="342900" indent="-342900">
              <a:buFont typeface="Arial" panose="020B0604020202020204" pitchFamily="34" charset="0"/>
              <a:buChar char="•"/>
            </a:pPr>
            <a:r>
              <a:rPr lang="en-GB" sz="2400" dirty="0" smtClean="0">
                <a:latin typeface="NTPreCursivefk" panose="03000400000000000000" pitchFamily="66" charset="0"/>
              </a:rPr>
              <a:t>Choose the correct homophone for the picture.</a:t>
            </a:r>
          </a:p>
          <a:p>
            <a:pPr marL="342900" indent="-342900">
              <a:buFont typeface="Arial" panose="020B0604020202020204" pitchFamily="34" charset="0"/>
              <a:buChar char="•"/>
            </a:pPr>
            <a:r>
              <a:rPr lang="en-GB" sz="2400" dirty="0" smtClean="0">
                <a:latin typeface="NTPreCursivefk" panose="03000400000000000000" pitchFamily="66" charset="0"/>
              </a:rPr>
              <a:t>Can you re-write these sentences with the accurate punctuation?</a:t>
            </a:r>
          </a:p>
          <a:p>
            <a:pPr marL="342900" indent="-342900">
              <a:buFont typeface="Arial" panose="020B0604020202020204" pitchFamily="34" charset="0"/>
              <a:buChar char="•"/>
            </a:pPr>
            <a:r>
              <a:rPr lang="en-GB" sz="2400" dirty="0" smtClean="0">
                <a:latin typeface="NTPreCursivefk" panose="03000400000000000000" pitchFamily="66" charset="0"/>
              </a:rPr>
              <a:t>How do you know th</a:t>
            </a:r>
            <a:r>
              <a:rPr lang="en-GB" sz="2400" dirty="0">
                <a:latin typeface="NTPreCursivefk" panose="03000400000000000000" pitchFamily="66" charset="0"/>
              </a:rPr>
              <a:t>e</a:t>
            </a:r>
            <a:r>
              <a:rPr lang="en-GB" sz="2400" dirty="0" smtClean="0">
                <a:latin typeface="NTPreCursivefk" panose="03000400000000000000" pitchFamily="66" charset="0"/>
              </a:rPr>
              <a:t> house in the picture is haunted? What is the evidence?</a:t>
            </a:r>
          </a:p>
          <a:p>
            <a:endParaRPr lang="en-GB" sz="2400" dirty="0">
              <a:latin typeface="NTPreCursivefk" panose="03000400000000000000" pitchFamily="66" charset="0"/>
            </a:endParaRPr>
          </a:p>
        </p:txBody>
      </p:sp>
    </p:spTree>
    <p:extLst>
      <p:ext uri="{BB962C8B-B14F-4D97-AF65-F5344CB8AC3E}">
        <p14:creationId xmlns:p14="http://schemas.microsoft.com/office/powerpoint/2010/main" val="846817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840" y="836023"/>
            <a:ext cx="10319657" cy="1754326"/>
          </a:xfrm>
          <a:prstGeom prst="rect">
            <a:avLst/>
          </a:prstGeom>
          <a:noFill/>
        </p:spPr>
        <p:txBody>
          <a:bodyPr wrap="square" rtlCol="0">
            <a:spAutoFit/>
          </a:bodyPr>
          <a:lstStyle/>
          <a:p>
            <a:pPr algn="ctr"/>
            <a:r>
              <a:rPr lang="en-GB" sz="4000" dirty="0" smtClean="0">
                <a:latin typeface="NTPreCursivefk" panose="03000400000000000000" pitchFamily="66" charset="0"/>
              </a:rPr>
              <a:t>Grammar</a:t>
            </a:r>
          </a:p>
          <a:p>
            <a:pPr algn="ctr"/>
            <a:endParaRPr lang="en-GB" sz="4000" dirty="0">
              <a:latin typeface="NTPreCursivefk" panose="03000400000000000000" pitchFamily="66" charset="0"/>
            </a:endParaRPr>
          </a:p>
          <a:p>
            <a:endParaRPr lang="en-GB" sz="2800" dirty="0">
              <a:latin typeface="NTPreCursivefk" panose="03000400000000000000" pitchFamily="66" charset="0"/>
            </a:endParaRPr>
          </a:p>
        </p:txBody>
      </p:sp>
      <p:pic>
        <p:nvPicPr>
          <p:cNvPr id="3" name="Picture 2"/>
          <p:cNvPicPr>
            <a:picLocks noChangeAspect="1"/>
          </p:cNvPicPr>
          <p:nvPr/>
        </p:nvPicPr>
        <p:blipFill>
          <a:blip r:embed="rId2"/>
          <a:stretch>
            <a:fillRect/>
          </a:stretch>
        </p:blipFill>
        <p:spPr>
          <a:xfrm>
            <a:off x="1476103" y="1541417"/>
            <a:ext cx="9614263" cy="4508596"/>
          </a:xfrm>
          <a:prstGeom prst="rect">
            <a:avLst/>
          </a:prstGeom>
        </p:spPr>
      </p:pic>
    </p:spTree>
    <p:extLst>
      <p:ext uri="{BB962C8B-B14F-4D97-AF65-F5344CB8AC3E}">
        <p14:creationId xmlns:p14="http://schemas.microsoft.com/office/powerpoint/2010/main" val="1532247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2" y="548580"/>
            <a:ext cx="10398034" cy="5847755"/>
          </a:xfrm>
          <a:prstGeom prst="rect">
            <a:avLst/>
          </a:prstGeom>
          <a:noFill/>
        </p:spPr>
        <p:txBody>
          <a:bodyPr wrap="square" rtlCol="0">
            <a:spAutoFit/>
          </a:bodyPr>
          <a:lstStyle/>
          <a:p>
            <a:pPr algn="ctr"/>
            <a:r>
              <a:rPr lang="en-GB" sz="3600" dirty="0" smtClean="0">
                <a:latin typeface="NTPreCursivefk" panose="03000400000000000000" pitchFamily="66" charset="0"/>
              </a:rPr>
              <a:t>Year 4 Grammar</a:t>
            </a:r>
          </a:p>
          <a:p>
            <a:pPr marL="571500" indent="-571500">
              <a:buFont typeface="Arial" panose="020B0604020202020204" pitchFamily="34" charset="0"/>
              <a:buChar char="•"/>
            </a:pPr>
            <a:r>
              <a:rPr lang="en-GB" sz="2600" b="1" dirty="0" smtClean="0">
                <a:latin typeface="NTPreCursivefk" panose="03000400000000000000" pitchFamily="66" charset="0"/>
              </a:rPr>
              <a:t>Word Structure </a:t>
            </a:r>
            <a:r>
              <a:rPr lang="en-GB" sz="2600" dirty="0" smtClean="0">
                <a:latin typeface="NTPreCursivefk" panose="03000400000000000000" pitchFamily="66" charset="0"/>
              </a:rPr>
              <a:t>– Plural and Possessive. Standard English form of verb inflections instead of local spoken forms (</a:t>
            </a:r>
            <a:r>
              <a:rPr lang="en-GB" sz="2600" dirty="0" err="1" smtClean="0">
                <a:latin typeface="NTPreCursivefk" panose="03000400000000000000" pitchFamily="66" charset="0"/>
              </a:rPr>
              <a:t>eg</a:t>
            </a:r>
            <a:r>
              <a:rPr lang="en-GB" sz="2600" dirty="0" smtClean="0">
                <a:latin typeface="NTPreCursivefk" panose="03000400000000000000" pitchFamily="66" charset="0"/>
              </a:rPr>
              <a:t>. </a:t>
            </a:r>
            <a:r>
              <a:rPr lang="en-GB" sz="2600" i="1" dirty="0" smtClean="0">
                <a:latin typeface="NTPreCursivefk" panose="03000400000000000000" pitchFamily="66" charset="0"/>
              </a:rPr>
              <a:t>We were </a:t>
            </a:r>
            <a:r>
              <a:rPr lang="en-GB" sz="2600" dirty="0" smtClean="0">
                <a:latin typeface="NTPreCursivefk" panose="03000400000000000000" pitchFamily="66" charset="0"/>
              </a:rPr>
              <a:t>instead of </a:t>
            </a:r>
            <a:r>
              <a:rPr lang="en-GB" sz="2600" i="1" dirty="0" smtClean="0">
                <a:latin typeface="NTPreCursivefk" panose="03000400000000000000" pitchFamily="66" charset="0"/>
              </a:rPr>
              <a:t>we was</a:t>
            </a:r>
            <a:r>
              <a:rPr lang="en-GB" sz="2600" dirty="0" smtClean="0">
                <a:latin typeface="NTPreCursivefk" panose="03000400000000000000" pitchFamily="66" charset="0"/>
              </a:rPr>
              <a:t>, or </a:t>
            </a:r>
            <a:r>
              <a:rPr lang="en-GB" sz="2600" i="1" dirty="0" smtClean="0">
                <a:latin typeface="NTPreCursivefk" panose="03000400000000000000" pitchFamily="66" charset="0"/>
              </a:rPr>
              <a:t>I did </a:t>
            </a:r>
            <a:r>
              <a:rPr lang="en-GB" sz="2600" dirty="0" smtClean="0">
                <a:latin typeface="NTPreCursivefk" panose="03000400000000000000" pitchFamily="66" charset="0"/>
              </a:rPr>
              <a:t>instead of </a:t>
            </a:r>
            <a:r>
              <a:rPr lang="en-GB" sz="2600" i="1" dirty="0" smtClean="0">
                <a:latin typeface="NTPreCursivefk" panose="03000400000000000000" pitchFamily="66" charset="0"/>
              </a:rPr>
              <a:t>I done</a:t>
            </a:r>
            <a:r>
              <a:rPr lang="en-GB" sz="2600" dirty="0" smtClean="0">
                <a:latin typeface="NTPreCursivefk" panose="03000400000000000000" pitchFamily="66" charset="0"/>
              </a:rPr>
              <a:t>.</a:t>
            </a:r>
          </a:p>
          <a:p>
            <a:pPr marL="571500" indent="-571500">
              <a:buFont typeface="Arial" panose="020B0604020202020204" pitchFamily="34" charset="0"/>
              <a:buChar char="•"/>
            </a:pPr>
            <a:r>
              <a:rPr lang="en-GB" sz="2600" b="1" dirty="0" smtClean="0">
                <a:latin typeface="NTPreCursivefk" panose="03000400000000000000" pitchFamily="66" charset="0"/>
              </a:rPr>
              <a:t>Sentence Structure </a:t>
            </a:r>
            <a:r>
              <a:rPr lang="en-GB" sz="2600" dirty="0" smtClean="0">
                <a:latin typeface="NTPreCursivefk" panose="03000400000000000000" pitchFamily="66" charset="0"/>
              </a:rPr>
              <a:t>– Noun phrases expanded by the addition of modifying adjectives, nouns and preposition phrases (e.g. The teacher – expanded to – the strict maths teacher with curly hair). Fronted adverbials e.g. Later that day, I heard the bad news.</a:t>
            </a:r>
          </a:p>
          <a:p>
            <a:pPr marL="571500" indent="-571500">
              <a:buFont typeface="Arial" panose="020B0604020202020204" pitchFamily="34" charset="0"/>
              <a:buChar char="•"/>
            </a:pPr>
            <a:r>
              <a:rPr lang="en-GB" sz="2600" b="1" dirty="0" smtClean="0">
                <a:latin typeface="NTPreCursivefk" panose="03000400000000000000" pitchFamily="66" charset="0"/>
              </a:rPr>
              <a:t>Text Structure </a:t>
            </a:r>
            <a:r>
              <a:rPr lang="en-GB" sz="2600" dirty="0" smtClean="0">
                <a:latin typeface="NTPreCursivefk" panose="03000400000000000000" pitchFamily="66" charset="0"/>
              </a:rPr>
              <a:t>– Use of paragraphs to organise ideas around a theme. Appropriate use of pronoun or noun within and across sentences to avoid repetition.</a:t>
            </a:r>
          </a:p>
          <a:p>
            <a:pPr marL="571500" indent="-571500">
              <a:buFont typeface="Arial" panose="020B0604020202020204" pitchFamily="34" charset="0"/>
              <a:buChar char="•"/>
            </a:pPr>
            <a:r>
              <a:rPr lang="en-GB" sz="2600" b="1" dirty="0" smtClean="0">
                <a:latin typeface="NTPreCursivefk" panose="03000400000000000000" pitchFamily="66" charset="0"/>
              </a:rPr>
              <a:t>Punctuation</a:t>
            </a:r>
            <a:r>
              <a:rPr lang="en-GB" sz="2600" dirty="0" smtClean="0">
                <a:latin typeface="NTPreCursivefk" panose="03000400000000000000" pitchFamily="66" charset="0"/>
              </a:rPr>
              <a:t> – Inverted commas and other punctuation to indicate direct speech e.g. The conductor shouted, “Sit down!” Apostrophes to mark plural possession e.g. the girl’s name, the girls’ names.. Use of commas after fronted adverbials.</a:t>
            </a:r>
          </a:p>
          <a:p>
            <a:pPr marL="571500" indent="-571500">
              <a:buFont typeface="Arial" panose="020B0604020202020204" pitchFamily="34" charset="0"/>
              <a:buChar char="•"/>
            </a:pPr>
            <a:r>
              <a:rPr lang="en-GB" sz="2600" b="1" dirty="0" smtClean="0">
                <a:latin typeface="NTPreCursivefk" panose="03000400000000000000" pitchFamily="66" charset="0"/>
              </a:rPr>
              <a:t>Terminology</a:t>
            </a:r>
            <a:r>
              <a:rPr lang="en-GB" sz="2600" dirty="0" smtClean="0">
                <a:latin typeface="NTPreCursivefk" panose="03000400000000000000" pitchFamily="66" charset="0"/>
              </a:rPr>
              <a:t> – determiner, pronoun, possessive pronoun, adverbial</a:t>
            </a:r>
            <a:endParaRPr lang="en-GB" sz="2600" dirty="0">
              <a:latin typeface="NTPreCursivefk" panose="03000400000000000000" pitchFamily="66" charset="0"/>
            </a:endParaRPr>
          </a:p>
        </p:txBody>
      </p:sp>
    </p:spTree>
    <p:extLst>
      <p:ext uri="{BB962C8B-B14F-4D97-AF65-F5344CB8AC3E}">
        <p14:creationId xmlns:p14="http://schemas.microsoft.com/office/powerpoint/2010/main" val="2080916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667" y="255688"/>
            <a:ext cx="4652837" cy="6432494"/>
          </a:xfrm>
          <a:prstGeom prst="rect">
            <a:avLst/>
          </a:prstGeom>
        </p:spPr>
      </p:pic>
      <p:sp>
        <p:nvSpPr>
          <p:cNvPr id="3" name="TextBox 2"/>
          <p:cNvSpPr txBox="1"/>
          <p:nvPr/>
        </p:nvSpPr>
        <p:spPr>
          <a:xfrm>
            <a:off x="6675120" y="1110343"/>
            <a:ext cx="4376057" cy="4401205"/>
          </a:xfrm>
          <a:prstGeom prst="rect">
            <a:avLst/>
          </a:prstGeom>
          <a:noFill/>
        </p:spPr>
        <p:txBody>
          <a:bodyPr wrap="square" rtlCol="0">
            <a:spAutoFit/>
          </a:bodyPr>
          <a:lstStyle/>
          <a:p>
            <a:r>
              <a:rPr lang="en-GB" sz="4000" dirty="0" smtClean="0">
                <a:latin typeface="NTPreCursivefk" panose="03000400000000000000" pitchFamily="66" charset="0"/>
              </a:rPr>
              <a:t>Focus</a:t>
            </a:r>
          </a:p>
          <a:p>
            <a:r>
              <a:rPr lang="en-GB" sz="4000" dirty="0" smtClean="0">
                <a:latin typeface="NTPreCursivefk" panose="03000400000000000000" pitchFamily="66" charset="0"/>
              </a:rPr>
              <a:t>Practice</a:t>
            </a:r>
          </a:p>
          <a:p>
            <a:r>
              <a:rPr lang="en-GB" sz="4000" dirty="0" smtClean="0">
                <a:latin typeface="NTPreCursivefk" panose="03000400000000000000" pitchFamily="66" charset="0"/>
              </a:rPr>
              <a:t>Extension</a:t>
            </a:r>
          </a:p>
          <a:p>
            <a:endParaRPr lang="en-GB" sz="4000" dirty="0">
              <a:latin typeface="NTPreCursivefk" panose="03000400000000000000" pitchFamily="66" charset="0"/>
            </a:endParaRPr>
          </a:p>
          <a:p>
            <a:r>
              <a:rPr lang="en-GB" sz="4000" dirty="0" smtClean="0">
                <a:latin typeface="NTPreCursivefk" panose="03000400000000000000" pitchFamily="66" charset="0"/>
              </a:rPr>
              <a:t>Further support and extension worksheet available.</a:t>
            </a:r>
            <a:endParaRPr lang="en-GB" sz="4000" dirty="0">
              <a:latin typeface="NTPreCursivefk" panose="03000400000000000000" pitchFamily="66" charset="0"/>
            </a:endParaRPr>
          </a:p>
        </p:txBody>
      </p:sp>
    </p:spTree>
    <p:extLst>
      <p:ext uri="{BB962C8B-B14F-4D97-AF65-F5344CB8AC3E}">
        <p14:creationId xmlns:p14="http://schemas.microsoft.com/office/powerpoint/2010/main" val="2026638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2" y="470263"/>
            <a:ext cx="10332720" cy="1938992"/>
          </a:xfrm>
          <a:prstGeom prst="rect">
            <a:avLst/>
          </a:prstGeom>
          <a:noFill/>
        </p:spPr>
        <p:txBody>
          <a:bodyPr wrap="square" rtlCol="0">
            <a:spAutoFit/>
          </a:bodyPr>
          <a:lstStyle/>
          <a:p>
            <a:pPr algn="ctr"/>
            <a:r>
              <a:rPr lang="en-GB" sz="4000" dirty="0" smtClean="0">
                <a:latin typeface="NTPreCursivefk" panose="03000400000000000000" pitchFamily="66" charset="0"/>
              </a:rPr>
              <a:t>Spelling</a:t>
            </a:r>
          </a:p>
          <a:p>
            <a:pPr algn="ctr"/>
            <a:endParaRPr lang="en-GB" sz="4000" dirty="0">
              <a:latin typeface="NTPreCursivefk" panose="03000400000000000000" pitchFamily="66" charset="0"/>
            </a:endParaRPr>
          </a:p>
          <a:p>
            <a:endParaRPr lang="en-GB" sz="4000" dirty="0">
              <a:latin typeface="NTPreCursivefk" panose="03000400000000000000"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52" y="1084218"/>
            <a:ext cx="10332720" cy="5603988"/>
          </a:xfrm>
          <a:prstGeom prst="rect">
            <a:avLst/>
          </a:prstGeom>
        </p:spPr>
      </p:pic>
    </p:spTree>
    <p:extLst>
      <p:ext uri="{BB962C8B-B14F-4D97-AF65-F5344CB8AC3E}">
        <p14:creationId xmlns:p14="http://schemas.microsoft.com/office/powerpoint/2010/main" val="1134903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800" y="956310"/>
            <a:ext cx="3371850" cy="4762500"/>
          </a:xfrm>
          <a:prstGeom prst="rect">
            <a:avLst/>
          </a:prstGeom>
        </p:spPr>
      </p:pic>
      <p:sp>
        <p:nvSpPr>
          <p:cNvPr id="3" name="TextBox 2"/>
          <p:cNvSpPr txBox="1"/>
          <p:nvPr/>
        </p:nvSpPr>
        <p:spPr>
          <a:xfrm>
            <a:off x="5094514" y="1175657"/>
            <a:ext cx="5708469" cy="4401205"/>
          </a:xfrm>
          <a:prstGeom prst="rect">
            <a:avLst/>
          </a:prstGeom>
          <a:noFill/>
        </p:spPr>
        <p:txBody>
          <a:bodyPr wrap="square" rtlCol="0">
            <a:spAutoFit/>
          </a:bodyPr>
          <a:lstStyle/>
          <a:p>
            <a:r>
              <a:rPr lang="en-GB" sz="4000" dirty="0" smtClean="0">
                <a:latin typeface="NTPreCursivefk" panose="03000400000000000000" pitchFamily="66" charset="0"/>
              </a:rPr>
              <a:t>Children will be tested on spellings within sentences.</a:t>
            </a:r>
          </a:p>
          <a:p>
            <a:r>
              <a:rPr lang="en-GB" sz="4000" dirty="0" smtClean="0">
                <a:latin typeface="NTPreCursivefk" panose="03000400000000000000" pitchFamily="66" charset="0"/>
              </a:rPr>
              <a:t>It is expected that these spellings are being used in their writing.</a:t>
            </a:r>
          </a:p>
          <a:p>
            <a:r>
              <a:rPr lang="en-GB" sz="4000" dirty="0" smtClean="0">
                <a:latin typeface="NTPreCursivefk" panose="03000400000000000000" pitchFamily="66" charset="0"/>
              </a:rPr>
              <a:t>They have the full spelling list in the back of their English books.</a:t>
            </a:r>
            <a:endParaRPr lang="en-GB" sz="4000" dirty="0">
              <a:latin typeface="NTPreCursivefk" panose="03000400000000000000" pitchFamily="66" charset="0"/>
            </a:endParaRPr>
          </a:p>
        </p:txBody>
      </p:sp>
    </p:spTree>
    <p:extLst>
      <p:ext uri="{BB962C8B-B14F-4D97-AF65-F5344CB8AC3E}">
        <p14:creationId xmlns:p14="http://schemas.microsoft.com/office/powerpoint/2010/main" val="3645490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149" y="966651"/>
            <a:ext cx="10411097" cy="1938992"/>
          </a:xfrm>
          <a:prstGeom prst="rect">
            <a:avLst/>
          </a:prstGeom>
          <a:noFill/>
        </p:spPr>
        <p:txBody>
          <a:bodyPr wrap="square" rtlCol="0">
            <a:spAutoFit/>
          </a:bodyPr>
          <a:lstStyle/>
          <a:p>
            <a:pPr algn="ctr"/>
            <a:r>
              <a:rPr lang="en-GB" sz="4000" dirty="0" smtClean="0">
                <a:latin typeface="NTPreCursivefk" panose="03000400000000000000" pitchFamily="66" charset="0"/>
              </a:rPr>
              <a:t>Dictation</a:t>
            </a:r>
          </a:p>
          <a:p>
            <a:endParaRPr lang="en-GB" sz="4000" dirty="0">
              <a:latin typeface="NTPreCursivefk" panose="03000400000000000000" pitchFamily="66" charset="0"/>
            </a:endParaRPr>
          </a:p>
          <a:p>
            <a:endParaRPr lang="en-GB" sz="4000" dirty="0">
              <a:latin typeface="NTPreCursivefk" panose="03000400000000000000"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9" y="1798183"/>
            <a:ext cx="6000750" cy="3000375"/>
          </a:xfrm>
          <a:prstGeom prst="rect">
            <a:avLst/>
          </a:prstGeom>
        </p:spPr>
      </p:pic>
      <p:sp>
        <p:nvSpPr>
          <p:cNvPr id="4" name="TextBox 3"/>
          <p:cNvSpPr txBox="1"/>
          <p:nvPr/>
        </p:nvSpPr>
        <p:spPr>
          <a:xfrm>
            <a:off x="6975566" y="1936147"/>
            <a:ext cx="4297680" cy="3816429"/>
          </a:xfrm>
          <a:prstGeom prst="rect">
            <a:avLst/>
          </a:prstGeom>
          <a:noFill/>
        </p:spPr>
        <p:txBody>
          <a:bodyPr wrap="square" rtlCol="0">
            <a:spAutoFit/>
          </a:bodyPr>
          <a:lstStyle/>
          <a:p>
            <a:r>
              <a:rPr lang="en-GB" sz="2800" dirty="0" smtClean="0">
                <a:latin typeface="NTPreCursivefk" panose="03000400000000000000" pitchFamily="66" charset="0"/>
              </a:rPr>
              <a:t>2 or 3 sentences are read slowly a few words at a time.</a:t>
            </a:r>
          </a:p>
          <a:p>
            <a:r>
              <a:rPr lang="en-GB" sz="2800" dirty="0" smtClean="0">
                <a:latin typeface="NTPreCursivefk" panose="03000400000000000000" pitchFamily="66" charset="0"/>
              </a:rPr>
              <a:t>Children are to write what they hear checking they’ve got every word and that spelling and punctuation is accurate.</a:t>
            </a:r>
          </a:p>
          <a:p>
            <a:r>
              <a:rPr lang="en-GB" sz="2800" dirty="0" smtClean="0">
                <a:latin typeface="NTPreCursivefk" panose="03000400000000000000" pitchFamily="66" charset="0"/>
              </a:rPr>
              <a:t>Dictations include Year 3 and 4 Statutory Spellings.</a:t>
            </a:r>
          </a:p>
          <a:p>
            <a:endParaRPr lang="en-GB" dirty="0"/>
          </a:p>
        </p:txBody>
      </p:sp>
    </p:spTree>
    <p:extLst>
      <p:ext uri="{BB962C8B-B14F-4D97-AF65-F5344CB8AC3E}">
        <p14:creationId xmlns:p14="http://schemas.microsoft.com/office/powerpoint/2010/main" val="3197560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Homework</a:t>
            </a:r>
            <a:endParaRPr lang="en-GB" dirty="0">
              <a:latin typeface="NTPreCursive" panose="03000400000000000000" pitchFamily="66" charset="0"/>
            </a:endParaRPr>
          </a:p>
        </p:txBody>
      </p:sp>
      <p:sp>
        <p:nvSpPr>
          <p:cNvPr id="3" name="Content Placeholder 2"/>
          <p:cNvSpPr>
            <a:spLocks noGrp="1"/>
          </p:cNvSpPr>
          <p:nvPr>
            <p:ph idx="1"/>
          </p:nvPr>
        </p:nvSpPr>
        <p:spPr>
          <a:xfrm>
            <a:off x="1295401" y="2556931"/>
            <a:ext cx="9601196" cy="3713239"/>
          </a:xfrm>
        </p:spPr>
        <p:txBody>
          <a:bodyPr>
            <a:normAutofit fontScale="92500" lnSpcReduction="20000"/>
          </a:bodyPr>
          <a:lstStyle/>
          <a:p>
            <a:r>
              <a:rPr lang="en-GB" dirty="0" smtClean="0">
                <a:latin typeface="NTPreCursive" panose="03000400000000000000" pitchFamily="66" charset="0"/>
              </a:rPr>
              <a:t>Children are expected to complete H/W tasks on a weekly basis, to support pupil’s learning in school.</a:t>
            </a:r>
          </a:p>
          <a:p>
            <a:r>
              <a:rPr lang="en-GB" dirty="0" smtClean="0">
                <a:latin typeface="NTPreCursive" panose="03000400000000000000" pitchFamily="66" charset="0"/>
              </a:rPr>
              <a:t>This takes the form of:</a:t>
            </a:r>
          </a:p>
          <a:p>
            <a:pPr marL="0" indent="0">
              <a:buNone/>
            </a:pPr>
            <a:r>
              <a:rPr lang="en-GB" dirty="0" smtClean="0">
                <a:latin typeface="NTPreCursive" panose="03000400000000000000" pitchFamily="66" charset="0"/>
              </a:rPr>
              <a:t>Blue Book (English) 3 week rota of a written task, a grammar task and a comprehension task. Children will tick their name off when they bring in their Blue Book.</a:t>
            </a:r>
          </a:p>
          <a:p>
            <a:pPr marL="0" indent="0">
              <a:buNone/>
            </a:pPr>
            <a:r>
              <a:rPr lang="en-GB" dirty="0" smtClean="0">
                <a:latin typeface="NTPreCursive" panose="03000400000000000000" pitchFamily="66" charset="0"/>
              </a:rPr>
              <a:t>Reading (Daily) – 3.10 – 3.30</a:t>
            </a:r>
          </a:p>
          <a:p>
            <a:pPr marL="0" indent="0">
              <a:buNone/>
            </a:pPr>
            <a:r>
              <a:rPr lang="en-GB" dirty="0" smtClean="0">
                <a:latin typeface="NTPreCursive" panose="03000400000000000000" pitchFamily="66" charset="0"/>
              </a:rPr>
              <a:t>Maths – My Maths Task – linked to current topic in Maths. If children are unable to complete My Maths at home due to no laptop etc. please let us know so we can arrange for them to do it at school.</a:t>
            </a:r>
          </a:p>
          <a:p>
            <a:pPr marL="0" indent="0">
              <a:buNone/>
            </a:pPr>
            <a:r>
              <a:rPr lang="en-GB" dirty="0" smtClean="0">
                <a:latin typeface="NTPreCursive" panose="03000400000000000000" pitchFamily="66" charset="0"/>
              </a:rPr>
              <a:t>Weekly Spelling</a:t>
            </a:r>
            <a:endParaRPr lang="en-GB" dirty="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392" y="873906"/>
            <a:ext cx="3936928" cy="783927"/>
          </a:xfrm>
          <a:prstGeom prst="rect">
            <a:avLst/>
          </a:prstGeom>
        </p:spPr>
      </p:pic>
    </p:spTree>
    <p:extLst>
      <p:ext uri="{BB962C8B-B14F-4D97-AF65-F5344CB8AC3E}">
        <p14:creationId xmlns:p14="http://schemas.microsoft.com/office/powerpoint/2010/main" val="1056706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526" y="836023"/>
            <a:ext cx="10202091" cy="3908762"/>
          </a:xfrm>
          <a:prstGeom prst="rect">
            <a:avLst/>
          </a:prstGeom>
          <a:noFill/>
        </p:spPr>
        <p:txBody>
          <a:bodyPr wrap="square" rtlCol="0">
            <a:spAutoFit/>
          </a:bodyPr>
          <a:lstStyle/>
          <a:p>
            <a:pPr algn="ctr"/>
            <a:r>
              <a:rPr lang="en-GB" sz="4000" dirty="0" smtClean="0">
                <a:latin typeface="NTPreCursivefk" panose="03000400000000000000" pitchFamily="66" charset="0"/>
              </a:rPr>
              <a:t>Handwriting</a:t>
            </a:r>
          </a:p>
          <a:p>
            <a:endParaRPr lang="en-GB" sz="4000" dirty="0" smtClean="0">
              <a:latin typeface="NTPreCursivefk" panose="03000400000000000000" pitchFamily="66" charset="0"/>
            </a:endParaRPr>
          </a:p>
          <a:p>
            <a:r>
              <a:rPr lang="en-GB" sz="2800" dirty="0" smtClean="0">
                <a:latin typeface="NTPreCursivefk" panose="03000400000000000000" pitchFamily="66" charset="0"/>
              </a:rPr>
              <a:t>From Year 4 children are able to achieve their pen licence.</a:t>
            </a:r>
          </a:p>
          <a:p>
            <a:endParaRPr lang="en-GB" sz="2800" dirty="0" smtClean="0">
              <a:latin typeface="NTPreCursivefk" panose="03000400000000000000" pitchFamily="66" charset="0"/>
            </a:endParaRPr>
          </a:p>
          <a:p>
            <a:r>
              <a:rPr lang="en-GB" sz="2800" dirty="0" smtClean="0">
                <a:latin typeface="NTPreCursivefk" panose="03000400000000000000" pitchFamily="66" charset="0"/>
              </a:rPr>
              <a:t>Handwriting must be joined in the appropriate place, this is consistent throughout writing. </a:t>
            </a:r>
            <a:r>
              <a:rPr lang="en-GB" sz="2800" dirty="0">
                <a:latin typeface="NTPreCursivefk" panose="03000400000000000000" pitchFamily="66" charset="0"/>
              </a:rPr>
              <a:t>L</a:t>
            </a:r>
            <a:r>
              <a:rPr lang="en-GB" sz="2800" dirty="0" smtClean="0">
                <a:latin typeface="NTPreCursivefk" panose="03000400000000000000" pitchFamily="66" charset="0"/>
              </a:rPr>
              <a:t>etters are appropriately formed and correct size.</a:t>
            </a:r>
          </a:p>
          <a:p>
            <a:endParaRPr lang="en-GB" sz="2800" dirty="0">
              <a:latin typeface="NTPreCursivefk" panose="03000400000000000000" pitchFamily="66" charset="0"/>
            </a:endParaRPr>
          </a:p>
          <a:p>
            <a:r>
              <a:rPr lang="en-GB" sz="2800" dirty="0" smtClean="0">
                <a:latin typeface="NTPreCursivefk" panose="03000400000000000000" pitchFamily="66" charset="0"/>
              </a:rPr>
              <a:t>‘Good handwriting’ is not just for English books. It is to be seen in all subject books.</a:t>
            </a:r>
            <a:endParaRPr lang="en-GB" sz="2800" dirty="0">
              <a:latin typeface="NTPreCursivefk" panose="03000400000000000000" pitchFamily="66" charset="0"/>
            </a:endParaRPr>
          </a:p>
        </p:txBody>
      </p:sp>
    </p:spTree>
    <p:extLst>
      <p:ext uri="{BB962C8B-B14F-4D97-AF65-F5344CB8AC3E}">
        <p14:creationId xmlns:p14="http://schemas.microsoft.com/office/powerpoint/2010/main" val="3102958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138" y="1090364"/>
            <a:ext cx="11071621" cy="3970318"/>
          </a:xfrm>
          <a:prstGeom prst="rect">
            <a:avLst/>
          </a:prstGeom>
          <a:noFill/>
        </p:spPr>
        <p:txBody>
          <a:bodyPr wrap="none" rtlCol="0">
            <a:spAutoFit/>
          </a:bodyPr>
          <a:lstStyle/>
          <a:p>
            <a:pPr algn="ctr"/>
            <a:r>
              <a:rPr lang="en-GB" sz="3600" dirty="0" smtClean="0">
                <a:solidFill>
                  <a:srgbClr val="FF0000"/>
                </a:solidFill>
                <a:latin typeface="NTPreCursivefk" panose="03000400000000000000" pitchFamily="66" charset="0"/>
              </a:rPr>
              <a:t>Library</a:t>
            </a:r>
          </a:p>
          <a:p>
            <a:endParaRPr lang="en-GB" sz="3600" dirty="0">
              <a:latin typeface="NTPreCursivefk" panose="03000400000000000000" pitchFamily="66" charset="0"/>
            </a:endParaRPr>
          </a:p>
          <a:p>
            <a:r>
              <a:rPr lang="en-GB" sz="3600" dirty="0" smtClean="0">
                <a:latin typeface="NTPreCursivefk" panose="03000400000000000000" pitchFamily="66" charset="0"/>
              </a:rPr>
              <a:t>Children will visit the library once a week.</a:t>
            </a:r>
          </a:p>
          <a:p>
            <a:r>
              <a:rPr lang="en-GB" sz="3600" dirty="0" smtClean="0">
                <a:latin typeface="NTPreCursivefk" panose="03000400000000000000" pitchFamily="66" charset="0"/>
              </a:rPr>
              <a:t>They have up to 3 weeks to change their books. </a:t>
            </a:r>
          </a:p>
          <a:p>
            <a:r>
              <a:rPr lang="en-GB" sz="3600" dirty="0" smtClean="0">
                <a:latin typeface="NTPreCursivefk" panose="03000400000000000000" pitchFamily="66" charset="0"/>
              </a:rPr>
              <a:t>They can take 2 books out on their coloured band. </a:t>
            </a:r>
          </a:p>
          <a:p>
            <a:r>
              <a:rPr lang="en-GB" sz="3600" dirty="0" smtClean="0">
                <a:latin typeface="NTPreCursivefk" panose="03000400000000000000" pitchFamily="66" charset="0"/>
              </a:rPr>
              <a:t>The teacher will decide when they can move up a band.</a:t>
            </a:r>
          </a:p>
          <a:p>
            <a:r>
              <a:rPr lang="en-GB" sz="3600" dirty="0" smtClean="0">
                <a:solidFill>
                  <a:srgbClr val="FF0000"/>
                </a:solidFill>
                <a:latin typeface="NTPreCursivefk" panose="03000400000000000000" pitchFamily="66" charset="0"/>
              </a:rPr>
              <a:t>Their library barcodes are in the front of their homework diaries.</a:t>
            </a:r>
            <a:endParaRPr lang="en-GB" sz="3600" dirty="0">
              <a:solidFill>
                <a:srgbClr val="FF0000"/>
              </a:solidFill>
              <a:latin typeface="NTPreCursivefk" panose="03000400000000000000"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1228" y="250857"/>
            <a:ext cx="2323012" cy="2932157"/>
          </a:xfrm>
          <a:prstGeom prst="rect">
            <a:avLst/>
          </a:prstGeom>
        </p:spPr>
      </p:pic>
    </p:spTree>
    <p:extLst>
      <p:ext uri="{BB962C8B-B14F-4D97-AF65-F5344CB8AC3E}">
        <p14:creationId xmlns:p14="http://schemas.microsoft.com/office/powerpoint/2010/main" val="1144384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217" y="927463"/>
            <a:ext cx="10110652" cy="5016758"/>
          </a:xfrm>
          <a:prstGeom prst="rect">
            <a:avLst/>
          </a:prstGeom>
          <a:noFill/>
        </p:spPr>
        <p:txBody>
          <a:bodyPr wrap="square" rtlCol="0">
            <a:spAutoFit/>
          </a:bodyPr>
          <a:lstStyle/>
          <a:p>
            <a:pPr algn="ctr"/>
            <a:r>
              <a:rPr lang="en-GB" sz="4000" dirty="0" smtClean="0">
                <a:latin typeface="NTPreCursivefk" panose="03000400000000000000" pitchFamily="66" charset="0"/>
              </a:rPr>
              <a:t>Guided Reading</a:t>
            </a:r>
          </a:p>
          <a:p>
            <a:pPr algn="ctr"/>
            <a:endParaRPr lang="en-GB" sz="2800" dirty="0" smtClean="0">
              <a:latin typeface="NTPreCursivefk" panose="03000400000000000000" pitchFamily="66" charset="0"/>
            </a:endParaRPr>
          </a:p>
          <a:p>
            <a:pPr algn="ctr"/>
            <a:r>
              <a:rPr lang="en-GB" sz="2800" dirty="0" smtClean="0">
                <a:latin typeface="NTPreCursivefk" panose="03000400000000000000" pitchFamily="66" charset="0"/>
              </a:rPr>
              <a:t>Throughout the year, children will read and infer a variety of texts. Fiction, non-fiction, poetry in the form of books, text books and video clips.</a:t>
            </a:r>
          </a:p>
          <a:p>
            <a:pPr algn="ctr"/>
            <a:endParaRPr lang="en-GB" sz="2800" dirty="0">
              <a:latin typeface="NTPreCursivefk" panose="03000400000000000000" pitchFamily="66" charset="0"/>
            </a:endParaRPr>
          </a:p>
          <a:p>
            <a:pPr algn="ctr"/>
            <a:r>
              <a:rPr lang="en-GB" sz="2800" dirty="0" smtClean="0">
                <a:latin typeface="NTPreCursivefk" panose="03000400000000000000" pitchFamily="66" charset="0"/>
              </a:rPr>
              <a:t>Children are split into 3 groups and will spend the whole hour reading, discussing and interpreting the texts. Children will recall, summarise, infer, predict and explain.</a:t>
            </a:r>
          </a:p>
          <a:p>
            <a:pPr algn="ctr"/>
            <a:endParaRPr lang="en-GB" sz="2800" dirty="0">
              <a:latin typeface="NTPreCursivefk" panose="03000400000000000000" pitchFamily="66" charset="0"/>
            </a:endParaRPr>
          </a:p>
          <a:p>
            <a:pPr algn="ctr"/>
            <a:r>
              <a:rPr lang="en-GB" sz="2800" dirty="0" smtClean="0">
                <a:latin typeface="NTPreCursivefk" panose="03000400000000000000" pitchFamily="66" charset="0"/>
              </a:rPr>
              <a:t>The reading session focuses on 1 or 2 objectives at a time. The questions asked will be linked to these objectives.</a:t>
            </a:r>
            <a:endParaRPr lang="en-GB" sz="4000" dirty="0">
              <a:latin typeface="NTPreCursivefk" panose="03000400000000000000" pitchFamily="66" charset="0"/>
            </a:endParaRPr>
          </a:p>
        </p:txBody>
      </p:sp>
    </p:spTree>
    <p:extLst>
      <p:ext uri="{BB962C8B-B14F-4D97-AF65-F5344CB8AC3E}">
        <p14:creationId xmlns:p14="http://schemas.microsoft.com/office/powerpoint/2010/main" val="3536469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718457"/>
            <a:ext cx="10228218" cy="5816977"/>
          </a:xfrm>
          <a:prstGeom prst="rect">
            <a:avLst/>
          </a:prstGeom>
          <a:noFill/>
        </p:spPr>
        <p:txBody>
          <a:bodyPr wrap="square" rtlCol="0">
            <a:spAutoFit/>
          </a:bodyPr>
          <a:lstStyle/>
          <a:p>
            <a:pPr algn="ctr"/>
            <a:r>
              <a:rPr lang="en-GB" sz="4000" dirty="0" smtClean="0">
                <a:latin typeface="NTPreCursivefk" panose="03000400000000000000" pitchFamily="66" charset="0"/>
              </a:rPr>
              <a:t>VCOP</a:t>
            </a:r>
          </a:p>
          <a:p>
            <a:pPr algn="ctr"/>
            <a:endParaRPr lang="en-GB" sz="4000" dirty="0">
              <a:latin typeface="NTPreCursivefk" panose="03000400000000000000" pitchFamily="66" charset="0"/>
            </a:endParaRPr>
          </a:p>
          <a:p>
            <a:r>
              <a:rPr lang="en-GB" sz="2800" dirty="0" smtClean="0">
                <a:latin typeface="NTPreCursivefk" panose="03000400000000000000" pitchFamily="66" charset="0"/>
              </a:rPr>
              <a:t>V – Vocabulary</a:t>
            </a:r>
          </a:p>
          <a:p>
            <a:r>
              <a:rPr lang="en-GB" sz="2800" dirty="0" smtClean="0">
                <a:latin typeface="NTPreCursivefk" panose="03000400000000000000" pitchFamily="66" charset="0"/>
              </a:rPr>
              <a:t>C – Conjunctions</a:t>
            </a:r>
          </a:p>
          <a:p>
            <a:r>
              <a:rPr lang="en-GB" sz="2800" dirty="0" smtClean="0">
                <a:latin typeface="NTPreCursivefk" panose="03000400000000000000" pitchFamily="66" charset="0"/>
              </a:rPr>
              <a:t>O – Openers (Fronted adverbials)</a:t>
            </a:r>
          </a:p>
          <a:p>
            <a:r>
              <a:rPr lang="en-GB" sz="2800" dirty="0" smtClean="0">
                <a:latin typeface="NTPreCursivefk" panose="03000400000000000000" pitchFamily="66" charset="0"/>
              </a:rPr>
              <a:t>P – Punctuation</a:t>
            </a:r>
          </a:p>
          <a:p>
            <a:endParaRPr lang="en-GB" sz="2800" dirty="0">
              <a:latin typeface="NTPreCursivefk" panose="03000400000000000000" pitchFamily="66" charset="0"/>
            </a:endParaRPr>
          </a:p>
          <a:p>
            <a:r>
              <a:rPr lang="en-GB" sz="2800" dirty="0" smtClean="0">
                <a:latin typeface="NTPreCursivefk" panose="03000400000000000000" pitchFamily="66" charset="0"/>
              </a:rPr>
              <a:t>This session is the build up to the children’s writing. VCOP will be addressed through games and short activities. Children use vocabulary and sentences created in this session in their writing.</a:t>
            </a:r>
          </a:p>
          <a:p>
            <a:endParaRPr lang="en-GB" sz="2800" dirty="0" smtClean="0">
              <a:latin typeface="NTPreCursivefk" panose="03000400000000000000" pitchFamily="66" charset="0"/>
            </a:endParaRPr>
          </a:p>
          <a:p>
            <a:endParaRPr lang="en-GB" sz="4000" dirty="0">
              <a:latin typeface="NTPreCursivefk" panose="03000400000000000000" pitchFamily="66" charset="0"/>
            </a:endParaRPr>
          </a:p>
        </p:txBody>
      </p:sp>
    </p:spTree>
    <p:extLst>
      <p:ext uri="{BB962C8B-B14F-4D97-AF65-F5344CB8AC3E}">
        <p14:creationId xmlns:p14="http://schemas.microsoft.com/office/powerpoint/2010/main" val="1372929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149" y="718457"/>
            <a:ext cx="10371908" cy="5447645"/>
          </a:xfrm>
          <a:prstGeom prst="rect">
            <a:avLst/>
          </a:prstGeom>
          <a:noFill/>
        </p:spPr>
        <p:txBody>
          <a:bodyPr wrap="square" rtlCol="0">
            <a:spAutoFit/>
          </a:bodyPr>
          <a:lstStyle/>
          <a:p>
            <a:pPr algn="ctr"/>
            <a:r>
              <a:rPr lang="en-GB" sz="4000" dirty="0" smtClean="0">
                <a:latin typeface="NTPreCursivefk" panose="03000400000000000000" pitchFamily="66" charset="0"/>
              </a:rPr>
              <a:t>Writing</a:t>
            </a:r>
            <a:endParaRPr lang="en-GB" sz="4000" dirty="0">
              <a:latin typeface="NTPreCursivefk" panose="03000400000000000000" pitchFamily="66" charset="0"/>
            </a:endParaRPr>
          </a:p>
          <a:p>
            <a:r>
              <a:rPr lang="en-GB" sz="2800" dirty="0" smtClean="0">
                <a:latin typeface="NTPreCursivefk" panose="03000400000000000000" pitchFamily="66" charset="0"/>
              </a:rPr>
              <a:t>Children will complete an extended piece of writing. This may be independent, in pairs, shared or guided. </a:t>
            </a:r>
          </a:p>
          <a:p>
            <a:endParaRPr lang="en-GB" sz="2800" dirty="0">
              <a:latin typeface="NTPreCursivefk" panose="03000400000000000000" pitchFamily="66" charset="0"/>
            </a:endParaRPr>
          </a:p>
          <a:p>
            <a:r>
              <a:rPr lang="en-GB" sz="2800" dirty="0" smtClean="0">
                <a:latin typeface="NTPreCursivefk" panose="03000400000000000000" pitchFamily="66" charset="0"/>
              </a:rPr>
              <a:t>A modelled write will be produced with the children to give them a starting point. In this, the class works together to up level and improve.</a:t>
            </a:r>
          </a:p>
          <a:p>
            <a:endParaRPr lang="en-GB" sz="2800" dirty="0">
              <a:latin typeface="NTPreCursivefk" panose="03000400000000000000" pitchFamily="66" charset="0"/>
            </a:endParaRPr>
          </a:p>
          <a:p>
            <a:r>
              <a:rPr lang="en-GB" sz="2800" dirty="0" smtClean="0">
                <a:latin typeface="NTPreCursivefk" panose="03000400000000000000" pitchFamily="66" charset="0"/>
              </a:rPr>
              <a:t>Each child has to decide which aspects from the Y4 checklist they need to include in that week’s style of writing and must try to include these throughout. Children also need to acknowledge their two targets and ensure they are using these in their writing. Children will self assess their work against their chosen WILF, highlighting each aspect. </a:t>
            </a:r>
            <a:endParaRPr lang="en-GB" sz="2800" dirty="0">
              <a:latin typeface="NTPreCursivefk" panose="03000400000000000000" pitchFamily="66" charset="0"/>
            </a:endParaRPr>
          </a:p>
        </p:txBody>
      </p:sp>
    </p:spTree>
    <p:extLst>
      <p:ext uri="{BB962C8B-B14F-4D97-AF65-F5344CB8AC3E}">
        <p14:creationId xmlns:p14="http://schemas.microsoft.com/office/powerpoint/2010/main" val="2606338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404949"/>
            <a:ext cx="10319657" cy="6986528"/>
          </a:xfrm>
          <a:prstGeom prst="rect">
            <a:avLst/>
          </a:prstGeom>
          <a:noFill/>
        </p:spPr>
        <p:txBody>
          <a:bodyPr wrap="square" rtlCol="0">
            <a:spAutoFit/>
          </a:bodyPr>
          <a:lstStyle/>
          <a:p>
            <a:pPr algn="ctr"/>
            <a:r>
              <a:rPr lang="en-GB" sz="4000" dirty="0" smtClean="0">
                <a:latin typeface="NTPreCursivefk" panose="03000400000000000000" pitchFamily="66" charset="0"/>
              </a:rPr>
              <a:t>Targets</a:t>
            </a:r>
          </a:p>
          <a:p>
            <a:endParaRPr lang="en-GB" sz="2800" dirty="0" smtClean="0">
              <a:latin typeface="NTPreCursivefk" panose="03000400000000000000" pitchFamily="66" charset="0"/>
            </a:endParaRPr>
          </a:p>
          <a:p>
            <a:r>
              <a:rPr lang="en-GB" sz="2400" dirty="0" smtClean="0">
                <a:latin typeface="NTPreCursivefk" panose="03000400000000000000" pitchFamily="66" charset="0"/>
              </a:rPr>
              <a:t>Children are given two writing targets each half term. </a:t>
            </a:r>
          </a:p>
          <a:p>
            <a:endParaRPr lang="en-GB" sz="2400" dirty="0" smtClean="0">
              <a:latin typeface="NTPreCursivefk" panose="03000400000000000000" pitchFamily="66" charset="0"/>
            </a:endParaRPr>
          </a:p>
          <a:p>
            <a:r>
              <a:rPr lang="en-GB" sz="2400" dirty="0" smtClean="0">
                <a:latin typeface="NTPreCursivefk" panose="03000400000000000000" pitchFamily="66" charset="0"/>
              </a:rPr>
              <a:t>It is expected that they then use these targets in every piece of extended writing in any subject including writing homework. </a:t>
            </a:r>
          </a:p>
          <a:p>
            <a:endParaRPr lang="en-GB" sz="2400" dirty="0" smtClean="0">
              <a:latin typeface="NTPreCursivefk" panose="03000400000000000000" pitchFamily="66" charset="0"/>
            </a:endParaRPr>
          </a:p>
          <a:p>
            <a:r>
              <a:rPr lang="en-GB" sz="2400" dirty="0" smtClean="0">
                <a:latin typeface="NTPreCursivefk" panose="03000400000000000000" pitchFamily="66" charset="0"/>
              </a:rPr>
              <a:t>If it is evident that children have improved that skill and are now using it confidently, the target will change in the next half term. If children need further practice, they will keep that target for a further half term.</a:t>
            </a:r>
          </a:p>
          <a:p>
            <a:endParaRPr lang="en-GB" sz="2400" dirty="0">
              <a:latin typeface="NTPreCursivefk" panose="03000400000000000000" pitchFamily="66" charset="0"/>
            </a:endParaRPr>
          </a:p>
          <a:p>
            <a:r>
              <a:rPr lang="en-GB" sz="2400" dirty="0" smtClean="0">
                <a:latin typeface="NTPreCursivefk" panose="03000400000000000000" pitchFamily="66" charset="0"/>
              </a:rPr>
              <a:t>When it is writing homework, children need to try to include their targets where possible. </a:t>
            </a:r>
            <a:r>
              <a:rPr lang="en-GB" sz="2400" dirty="0">
                <a:latin typeface="NTPreCursivefk" panose="03000400000000000000" pitchFamily="66" charset="0"/>
              </a:rPr>
              <a:t>Writing homework is aimed to be an extended writing task to give the children an opportunity to independently write at length. Before </a:t>
            </a:r>
            <a:r>
              <a:rPr lang="en-GB" sz="2400" dirty="0" smtClean="0">
                <a:latin typeface="NTPreCursivefk" panose="03000400000000000000" pitchFamily="66" charset="0"/>
              </a:rPr>
              <a:t>giving in writing homework, they need to highlight/underline their T1 and T2.</a:t>
            </a:r>
          </a:p>
          <a:p>
            <a:endParaRPr lang="en-GB" sz="2800" dirty="0" smtClean="0">
              <a:latin typeface="NTPreCursivefk" panose="03000400000000000000" pitchFamily="66" charset="0"/>
            </a:endParaRPr>
          </a:p>
          <a:p>
            <a:endParaRPr lang="en-GB" sz="4000" dirty="0">
              <a:latin typeface="NTPreCursivefk" panose="03000400000000000000" pitchFamily="66" charset="0"/>
            </a:endParaRPr>
          </a:p>
        </p:txBody>
      </p:sp>
    </p:spTree>
    <p:extLst>
      <p:ext uri="{BB962C8B-B14F-4D97-AF65-F5344CB8AC3E}">
        <p14:creationId xmlns:p14="http://schemas.microsoft.com/office/powerpoint/2010/main" val="2300135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66651"/>
            <a:ext cx="10398034" cy="1938992"/>
          </a:xfrm>
          <a:prstGeom prst="rect">
            <a:avLst/>
          </a:prstGeom>
          <a:noFill/>
        </p:spPr>
        <p:txBody>
          <a:bodyPr wrap="square" rtlCol="0">
            <a:spAutoFit/>
          </a:bodyPr>
          <a:lstStyle/>
          <a:p>
            <a:pPr algn="ctr"/>
            <a:r>
              <a:rPr lang="en-GB" sz="4000" dirty="0" smtClean="0">
                <a:latin typeface="NTPreCursivefk" panose="03000400000000000000" pitchFamily="66" charset="0"/>
              </a:rPr>
              <a:t>Reading Comprehension</a:t>
            </a:r>
          </a:p>
          <a:p>
            <a:endParaRPr lang="en-GB" sz="4000" dirty="0">
              <a:latin typeface="NTPreCursivefk" panose="03000400000000000000" pitchFamily="66" charset="0"/>
            </a:endParaRPr>
          </a:p>
          <a:p>
            <a:endParaRPr lang="en-GB" sz="4000" dirty="0">
              <a:latin typeface="NTPreCursivefk" panose="03000400000000000000"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54480"/>
            <a:ext cx="3794481" cy="5175250"/>
          </a:xfrm>
          <a:prstGeom prst="rect">
            <a:avLst/>
          </a:prstGeom>
        </p:spPr>
      </p:pic>
      <p:sp>
        <p:nvSpPr>
          <p:cNvPr id="4" name="TextBox 3"/>
          <p:cNvSpPr txBox="1"/>
          <p:nvPr/>
        </p:nvSpPr>
        <p:spPr>
          <a:xfrm>
            <a:off x="5363251" y="1912865"/>
            <a:ext cx="5447212" cy="3970318"/>
          </a:xfrm>
          <a:prstGeom prst="rect">
            <a:avLst/>
          </a:prstGeom>
          <a:noFill/>
        </p:spPr>
        <p:txBody>
          <a:bodyPr wrap="square" rtlCol="0">
            <a:spAutoFit/>
          </a:bodyPr>
          <a:lstStyle/>
          <a:p>
            <a:r>
              <a:rPr lang="en-GB" sz="3600" dirty="0" smtClean="0">
                <a:latin typeface="NTPreCursivefk" panose="03000400000000000000" pitchFamily="66" charset="0"/>
              </a:rPr>
              <a:t>Understanding the test</a:t>
            </a:r>
          </a:p>
          <a:p>
            <a:r>
              <a:rPr lang="en-GB" sz="3600" dirty="0" smtClean="0">
                <a:latin typeface="NTPreCursivefk" panose="03000400000000000000" pitchFamily="66" charset="0"/>
              </a:rPr>
              <a:t>Looking at language</a:t>
            </a:r>
          </a:p>
          <a:p>
            <a:r>
              <a:rPr lang="en-GB" sz="3600" dirty="0" smtClean="0">
                <a:latin typeface="NTPreCursivefk" panose="03000400000000000000" pitchFamily="66" charset="0"/>
              </a:rPr>
              <a:t>Exploring the characters</a:t>
            </a:r>
          </a:p>
          <a:p>
            <a:r>
              <a:rPr lang="en-GB" sz="3600" dirty="0" smtClean="0">
                <a:latin typeface="NTPreCursivefk" panose="03000400000000000000" pitchFamily="66" charset="0"/>
              </a:rPr>
              <a:t>Taking it further</a:t>
            </a:r>
          </a:p>
          <a:p>
            <a:endParaRPr lang="en-GB" sz="3600" dirty="0">
              <a:latin typeface="NTPreCursivefk" panose="03000400000000000000" pitchFamily="66" charset="0"/>
            </a:endParaRPr>
          </a:p>
          <a:p>
            <a:r>
              <a:rPr lang="en-GB" sz="3600" dirty="0" smtClean="0">
                <a:latin typeface="NTPreCursivefk" panose="03000400000000000000" pitchFamily="66" charset="0"/>
              </a:rPr>
              <a:t>Further support and extension work sheets available.</a:t>
            </a:r>
            <a:endParaRPr lang="en-GB" sz="3600" dirty="0">
              <a:latin typeface="NTPreCursivefk" panose="03000400000000000000" pitchFamily="66" charset="0"/>
            </a:endParaRPr>
          </a:p>
        </p:txBody>
      </p:sp>
    </p:spTree>
    <p:extLst>
      <p:ext uri="{BB962C8B-B14F-4D97-AF65-F5344CB8AC3E}">
        <p14:creationId xmlns:p14="http://schemas.microsoft.com/office/powerpoint/2010/main" val="1655239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211" y="653143"/>
            <a:ext cx="10319657" cy="5201424"/>
          </a:xfrm>
          <a:prstGeom prst="rect">
            <a:avLst/>
          </a:prstGeom>
          <a:noFill/>
        </p:spPr>
        <p:txBody>
          <a:bodyPr wrap="square" rtlCol="0">
            <a:spAutoFit/>
          </a:bodyPr>
          <a:lstStyle/>
          <a:p>
            <a:pPr algn="ctr"/>
            <a:r>
              <a:rPr lang="en-GB" sz="4000" dirty="0" smtClean="0">
                <a:latin typeface="NTPreCursivefk" panose="03000400000000000000" pitchFamily="66" charset="0"/>
              </a:rPr>
              <a:t>Assessment</a:t>
            </a:r>
          </a:p>
          <a:p>
            <a:pPr algn="ctr"/>
            <a:r>
              <a:rPr lang="en-GB" sz="4000" dirty="0" smtClean="0">
                <a:latin typeface="NTPreCursivefk" panose="03000400000000000000" pitchFamily="66" charset="0"/>
              </a:rPr>
              <a:t>Formative and Summative</a:t>
            </a:r>
          </a:p>
          <a:p>
            <a:r>
              <a:rPr lang="en-GB" sz="2800" dirty="0" smtClean="0">
                <a:latin typeface="NTPreCursivefk" panose="03000400000000000000" pitchFamily="66" charset="0"/>
              </a:rPr>
              <a:t>Teacher’s assess children daily to form the basis of planning and consecutive lessons.</a:t>
            </a:r>
          </a:p>
          <a:p>
            <a:endParaRPr lang="en-GB" sz="2800" dirty="0" smtClean="0">
              <a:latin typeface="NTPreCursivefk" panose="03000400000000000000" pitchFamily="66" charset="0"/>
            </a:endParaRPr>
          </a:p>
          <a:p>
            <a:r>
              <a:rPr lang="en-GB" sz="2800" dirty="0" smtClean="0">
                <a:latin typeface="NTPreCursivefk" panose="03000400000000000000" pitchFamily="66" charset="0"/>
              </a:rPr>
              <a:t>At the end of each half term, teachers moderate and assess the children on the objectives covered and asses against the Chris Quigley milestones. </a:t>
            </a:r>
          </a:p>
          <a:p>
            <a:endParaRPr lang="en-GB" sz="2800" dirty="0" smtClean="0">
              <a:latin typeface="NTPreCursivefk" panose="03000400000000000000" pitchFamily="66" charset="0"/>
            </a:endParaRPr>
          </a:p>
          <a:p>
            <a:r>
              <a:rPr lang="en-GB" sz="2800" dirty="0" smtClean="0">
                <a:latin typeface="NTPreCursivefk" panose="03000400000000000000" pitchFamily="66" charset="0"/>
              </a:rPr>
              <a:t>Once a term, children are assessed in formal tests for writing, reading comprehension, grammar and spelling, maths arithmetic and reasoning. Results are recorded and given back to the children.</a:t>
            </a:r>
            <a:endParaRPr lang="en-GB" sz="2800" dirty="0">
              <a:latin typeface="NTPreCursivefk" panose="03000400000000000000" pitchFamily="66" charset="0"/>
            </a:endParaRPr>
          </a:p>
        </p:txBody>
      </p:sp>
    </p:spTree>
    <p:extLst>
      <p:ext uri="{BB962C8B-B14F-4D97-AF65-F5344CB8AC3E}">
        <p14:creationId xmlns:p14="http://schemas.microsoft.com/office/powerpoint/2010/main" val="423802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25045"/>
          </a:xfrm>
        </p:spPr>
        <p:txBody>
          <a:bodyPr/>
          <a:lstStyle/>
          <a:p>
            <a:r>
              <a:rPr lang="en-GB" dirty="0" smtClean="0">
                <a:latin typeface="NTPreCursive" panose="03000400000000000000" pitchFamily="66" charset="0"/>
              </a:rPr>
              <a:t>Pupil Expectations</a:t>
            </a:r>
            <a:endParaRPr lang="en-GB" dirty="0">
              <a:latin typeface="NTPreCursive" panose="03000400000000000000" pitchFamily="66" charset="0"/>
            </a:endParaRPr>
          </a:p>
        </p:txBody>
      </p:sp>
      <p:sp>
        <p:nvSpPr>
          <p:cNvPr id="3" name="Content Placeholder 2"/>
          <p:cNvSpPr>
            <a:spLocks noGrp="1"/>
          </p:cNvSpPr>
          <p:nvPr>
            <p:ph idx="1"/>
          </p:nvPr>
        </p:nvSpPr>
        <p:spPr>
          <a:xfrm>
            <a:off x="1295402" y="2481943"/>
            <a:ext cx="9601196" cy="3531106"/>
          </a:xfrm>
        </p:spPr>
        <p:txBody>
          <a:bodyPr>
            <a:normAutofit/>
          </a:bodyPr>
          <a:lstStyle/>
          <a:p>
            <a:r>
              <a:rPr lang="en-GB" dirty="0" smtClean="0">
                <a:latin typeface="NTPreCursive" panose="03000400000000000000" pitchFamily="66" charset="0"/>
              </a:rPr>
              <a:t>Spelling test and taught new spellings – Friday. Spelling journals need to be in on this day.</a:t>
            </a:r>
            <a:endParaRPr lang="en-GB" dirty="0">
              <a:solidFill>
                <a:srgbClr val="0070C0"/>
              </a:solidFill>
              <a:latin typeface="NTPreCursive" panose="03000400000000000000" pitchFamily="66" charset="0"/>
            </a:endParaRPr>
          </a:p>
          <a:p>
            <a:r>
              <a:rPr lang="en-GB" dirty="0" smtClean="0">
                <a:solidFill>
                  <a:schemeClr val="tx1"/>
                </a:solidFill>
                <a:latin typeface="NTPreCursive" panose="03000400000000000000" pitchFamily="66" charset="0"/>
              </a:rPr>
              <a:t>Blue Book – take home on Friday complete and hand in by following Wednesday</a:t>
            </a:r>
          </a:p>
          <a:p>
            <a:r>
              <a:rPr lang="en-GB" dirty="0" smtClean="0">
                <a:solidFill>
                  <a:schemeClr val="tx1"/>
                </a:solidFill>
                <a:latin typeface="NTPreCursive" panose="03000400000000000000" pitchFamily="66" charset="0"/>
              </a:rPr>
              <a:t>My Maths – Set on Friday - complete by following Wednesday.</a:t>
            </a:r>
          </a:p>
          <a:p>
            <a:r>
              <a:rPr lang="en-GB" dirty="0" smtClean="0">
                <a:solidFill>
                  <a:schemeClr val="tx1"/>
                </a:solidFill>
                <a:latin typeface="NTPreCursive" panose="03000400000000000000" pitchFamily="66" charset="0"/>
              </a:rPr>
              <a:t>Homework diaries should be in school every day.</a:t>
            </a:r>
            <a:endParaRPr lang="en-GB" dirty="0" smtClean="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432" y="5806724"/>
            <a:ext cx="5279568" cy="1051276"/>
          </a:xfrm>
          <a:prstGeom prst="rect">
            <a:avLst/>
          </a:prstGeom>
        </p:spPr>
      </p:pic>
    </p:spTree>
    <p:extLst>
      <p:ext uri="{BB962C8B-B14F-4D97-AF65-F5344CB8AC3E}">
        <p14:creationId xmlns:p14="http://schemas.microsoft.com/office/powerpoint/2010/main" val="1322425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Homework/ Reading Diary</a:t>
            </a:r>
            <a:endParaRPr lang="en-GB" dirty="0">
              <a:latin typeface="NTPreCursive" panose="03000400000000000000" pitchFamily="66" charset="0"/>
            </a:endParaRPr>
          </a:p>
        </p:txBody>
      </p:sp>
      <p:sp>
        <p:nvSpPr>
          <p:cNvPr id="3" name="Content Placeholder 2"/>
          <p:cNvSpPr>
            <a:spLocks noGrp="1"/>
          </p:cNvSpPr>
          <p:nvPr>
            <p:ph idx="1"/>
          </p:nvPr>
        </p:nvSpPr>
        <p:spPr>
          <a:xfrm>
            <a:off x="1295401" y="2556932"/>
            <a:ext cx="9601196" cy="3595674"/>
          </a:xfrm>
        </p:spPr>
        <p:txBody>
          <a:bodyPr>
            <a:normAutofit fontScale="92500" lnSpcReduction="20000"/>
          </a:bodyPr>
          <a:lstStyle/>
          <a:p>
            <a:r>
              <a:rPr lang="en-GB" dirty="0" smtClean="0">
                <a:latin typeface="NTPreCursive" panose="03000400000000000000" pitchFamily="66" charset="0"/>
              </a:rPr>
              <a:t>Teachers check and stamp the diary on a Monday morning. This is another form of communication for parents to write messages about your child’s learning or homework.</a:t>
            </a:r>
          </a:p>
          <a:p>
            <a:r>
              <a:rPr lang="en-GB" dirty="0" smtClean="0">
                <a:latin typeface="NTPreCursive" panose="03000400000000000000" pitchFamily="66" charset="0"/>
              </a:rPr>
              <a:t>This is a good way of keeping the line of communication open as we realise that it is not always easy to speak to the teacher before or after school. </a:t>
            </a:r>
            <a:endParaRPr lang="en-GB" dirty="0">
              <a:latin typeface="NTPreCursive" panose="03000400000000000000" pitchFamily="66" charset="0"/>
            </a:endParaRPr>
          </a:p>
          <a:p>
            <a:r>
              <a:rPr lang="en-GB" dirty="0" smtClean="0">
                <a:latin typeface="NTPreCursive" panose="03000400000000000000" pitchFamily="66" charset="0"/>
              </a:rPr>
              <a:t>Please check your child’s diary each evening to see the types of questions that they are working on in Maths. There will be a simple Maths question linked to learning.</a:t>
            </a:r>
          </a:p>
          <a:p>
            <a:r>
              <a:rPr lang="en-GB" dirty="0" smtClean="0">
                <a:latin typeface="NTPreCursive" panose="03000400000000000000" pitchFamily="66" charset="0"/>
              </a:rPr>
              <a:t>Please sign you child’s diary each week so we know you’ve seen any messages and events for the week.</a:t>
            </a:r>
          </a:p>
          <a:p>
            <a:r>
              <a:rPr lang="en-GB" dirty="0" smtClean="0">
                <a:latin typeface="NTPreCursive" panose="03000400000000000000" pitchFamily="66" charset="0"/>
              </a:rPr>
              <a:t>Please sign your child’s diary whenever you have read with them. This helps us to see that children are getting that vitally important time at home. </a:t>
            </a:r>
          </a:p>
          <a:p>
            <a:endParaRPr lang="en-GB" dirty="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803" y="703222"/>
            <a:ext cx="2426342" cy="1739531"/>
          </a:xfrm>
          <a:prstGeom prst="rect">
            <a:avLst/>
          </a:prstGeom>
        </p:spPr>
      </p:pic>
    </p:spTree>
    <p:extLst>
      <p:ext uri="{BB962C8B-B14F-4D97-AF65-F5344CB8AC3E}">
        <p14:creationId xmlns:p14="http://schemas.microsoft.com/office/powerpoint/2010/main" val="257726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62" y="1021321"/>
            <a:ext cx="9601196" cy="1303867"/>
          </a:xfrm>
        </p:spPr>
        <p:txBody>
          <a:bodyPr/>
          <a:lstStyle/>
          <a:p>
            <a:r>
              <a:rPr lang="en-GB" dirty="0" smtClean="0">
                <a:latin typeface="NTPreCursive" panose="03000400000000000000" pitchFamily="66" charset="0"/>
              </a:rPr>
              <a:t>Reading in school</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a:bodyPr>
          <a:lstStyle/>
          <a:p>
            <a:r>
              <a:rPr lang="en-GB" dirty="0" smtClean="0">
                <a:latin typeface="NTPreCursive" panose="03000400000000000000" pitchFamily="66" charset="0"/>
              </a:rPr>
              <a:t>This year, our main school focus is reading.</a:t>
            </a:r>
          </a:p>
          <a:p>
            <a:r>
              <a:rPr lang="en-GB" dirty="0" smtClean="0">
                <a:latin typeface="NTPreCursive" panose="03000400000000000000" pitchFamily="66" charset="0"/>
              </a:rPr>
              <a:t>.Every day (except Thursday due to assembly), we stop other work to read at 3.10pm. Once day will be for paired reading, one may involve a trip to the library and the others will focus on our class novel.</a:t>
            </a:r>
          </a:p>
          <a:p>
            <a:r>
              <a:rPr lang="en-GB" dirty="0" smtClean="0">
                <a:latin typeface="NTPreCursive" panose="03000400000000000000" pitchFamily="66" charset="0"/>
              </a:rPr>
              <a:t>We will be organising book swaps, author visits and various other exciting activities and events to inspire a love of reading in our children. </a:t>
            </a:r>
          </a:p>
          <a:p>
            <a:r>
              <a:rPr lang="en-GB" dirty="0" err="1" smtClean="0">
                <a:latin typeface="NTPreCursive" panose="03000400000000000000" pitchFamily="66" charset="0"/>
              </a:rPr>
              <a:t>Booktober</a:t>
            </a:r>
            <a:r>
              <a:rPr lang="en-GB" dirty="0" smtClean="0">
                <a:latin typeface="NTPreCursive" panose="03000400000000000000" pitchFamily="66" charset="0"/>
              </a:rPr>
              <a:t>.</a:t>
            </a:r>
          </a:p>
          <a:p>
            <a:endParaRPr lang="en-GB" dirty="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803" y="703222"/>
            <a:ext cx="2426342" cy="1739531"/>
          </a:xfrm>
          <a:prstGeom prst="rect">
            <a:avLst/>
          </a:prstGeom>
        </p:spPr>
      </p:pic>
    </p:spTree>
    <p:extLst>
      <p:ext uri="{BB962C8B-B14F-4D97-AF65-F5344CB8AC3E}">
        <p14:creationId xmlns:p14="http://schemas.microsoft.com/office/powerpoint/2010/main" val="134035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62" y="1021321"/>
            <a:ext cx="9601196" cy="1303867"/>
          </a:xfrm>
        </p:spPr>
        <p:txBody>
          <a:bodyPr/>
          <a:lstStyle/>
          <a:p>
            <a:r>
              <a:rPr lang="en-GB" dirty="0" smtClean="0">
                <a:latin typeface="NTPreCursive" panose="03000400000000000000" pitchFamily="66" charset="0"/>
              </a:rPr>
              <a:t>Reading at home</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fontScale="92500"/>
          </a:bodyPr>
          <a:lstStyle/>
          <a:p>
            <a:r>
              <a:rPr lang="en-GB" dirty="0" smtClean="0">
                <a:latin typeface="NTPreCursive" panose="03000400000000000000" pitchFamily="66" charset="0"/>
              </a:rPr>
              <a:t>We cannot stress how important it is to read daily with your child. </a:t>
            </a:r>
          </a:p>
          <a:p>
            <a:r>
              <a:rPr lang="en-GB" dirty="0" smtClean="0">
                <a:latin typeface="NTPreCursive" panose="03000400000000000000" pitchFamily="66" charset="0"/>
              </a:rPr>
              <a:t>Reading has a myriad of benefits; it helps children with their mental health, emotional intelligence, vocabulary, knowledge of the world and imagination to name but a few</a:t>
            </a:r>
          </a:p>
          <a:p>
            <a:r>
              <a:rPr lang="en-GB" dirty="0" smtClean="0">
                <a:latin typeface="NTPreCursive" panose="03000400000000000000" pitchFamily="66" charset="0"/>
              </a:rPr>
              <a:t>It is what’s known as a ‘keystone habit’ in that it’s part of an elite set of habits where a focus on reading will caused a chain reaction and have an impact on several areas of learning.</a:t>
            </a:r>
          </a:p>
          <a:p>
            <a:r>
              <a:rPr lang="en-GB" dirty="0" smtClean="0">
                <a:latin typeface="NTPreCursive" panose="03000400000000000000" pitchFamily="66" charset="0"/>
              </a:rPr>
              <a:t>It is a fantastic way to spend quality time together.</a:t>
            </a:r>
          </a:p>
          <a:p>
            <a:r>
              <a:rPr lang="en-GB" dirty="0" smtClean="0">
                <a:latin typeface="NTPreCursive" panose="03000400000000000000" pitchFamily="66" charset="0"/>
              </a:rPr>
              <a:t>Furthermore, reading attainment is highly correlated with enjoyment. </a:t>
            </a:r>
          </a:p>
          <a:p>
            <a:endParaRPr lang="en-GB" dirty="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803" y="703222"/>
            <a:ext cx="2426342" cy="1739531"/>
          </a:xfrm>
          <a:prstGeom prst="rect">
            <a:avLst/>
          </a:prstGeom>
        </p:spPr>
      </p:pic>
    </p:spTree>
    <p:extLst>
      <p:ext uri="{BB962C8B-B14F-4D97-AF65-F5344CB8AC3E}">
        <p14:creationId xmlns:p14="http://schemas.microsoft.com/office/powerpoint/2010/main" val="1157605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Reading together</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a:bodyPr>
          <a:lstStyle/>
          <a:p>
            <a:r>
              <a:rPr lang="en-GB" dirty="0" smtClean="0">
                <a:latin typeface="NTPreCursive" panose="03000400000000000000" pitchFamily="66" charset="0"/>
              </a:rPr>
              <a:t>Reading together gives children vital access to a much wider set of life experiences and vocabulary than reading alone. </a:t>
            </a:r>
          </a:p>
          <a:p>
            <a:r>
              <a:rPr lang="en-GB" dirty="0" smtClean="0">
                <a:latin typeface="NTPreCursive" panose="03000400000000000000" pitchFamily="66" charset="0"/>
              </a:rPr>
              <a:t>Whenever children are reading with an adult and happily chatting about what they are reading, they are learning so much more than if they were reading independently. </a:t>
            </a:r>
          </a:p>
          <a:p>
            <a:r>
              <a:rPr lang="en-GB" dirty="0" smtClean="0">
                <a:latin typeface="NTPreCursive" panose="03000400000000000000" pitchFamily="66" charset="0"/>
              </a:rPr>
              <a:t>It’s a fantastic way to strengthen communication with your child. Real conversations rarely begin with “How was school?” but may well emerge when reading and talking about a story you’re reading. </a:t>
            </a:r>
          </a:p>
          <a:p>
            <a:endParaRPr lang="en-GB" dirty="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803" y="703222"/>
            <a:ext cx="2426342" cy="1739531"/>
          </a:xfrm>
          <a:prstGeom prst="rect">
            <a:avLst/>
          </a:prstGeom>
        </p:spPr>
      </p:pic>
    </p:spTree>
    <p:extLst>
      <p:ext uri="{BB962C8B-B14F-4D97-AF65-F5344CB8AC3E}">
        <p14:creationId xmlns:p14="http://schemas.microsoft.com/office/powerpoint/2010/main" val="145207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801</TotalTime>
  <Words>2789</Words>
  <Application>Microsoft Office PowerPoint</Application>
  <PresentationFormat>Widescreen</PresentationFormat>
  <Paragraphs>220</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Garamond</vt:lpstr>
      <vt:lpstr>NTPreCursive</vt:lpstr>
      <vt:lpstr>NTPreCursivef</vt:lpstr>
      <vt:lpstr>NTPreCursivefk</vt:lpstr>
      <vt:lpstr>Organic</vt:lpstr>
      <vt:lpstr>Curriculum Meeting</vt:lpstr>
      <vt:lpstr>Year 4 Timetable English and Maths</vt:lpstr>
      <vt:lpstr>Other Subjects</vt:lpstr>
      <vt:lpstr>Homework</vt:lpstr>
      <vt:lpstr>Pupil Expectations</vt:lpstr>
      <vt:lpstr>Homework/ Reading Diary</vt:lpstr>
      <vt:lpstr>Reading in school</vt:lpstr>
      <vt:lpstr>Reading at home</vt:lpstr>
      <vt:lpstr>Reading together</vt:lpstr>
      <vt:lpstr>Top tips for reading together</vt:lpstr>
      <vt:lpstr>Celebrations</vt:lpstr>
      <vt:lpstr>Rewards/Sanctions</vt:lpstr>
      <vt:lpstr>PowerPoint Presentation</vt:lpstr>
      <vt:lpstr>Snacks</vt:lpstr>
      <vt:lpstr>P.E.</vt:lpstr>
      <vt:lpstr>Maths </vt:lpstr>
      <vt:lpstr>S.D. Questions</vt:lpstr>
      <vt:lpstr>Homework question</vt:lpstr>
      <vt:lpstr>Calculations policy</vt:lpstr>
      <vt:lpstr>Year 4</vt:lpstr>
      <vt:lpstr>PowerPoint Presentation</vt:lpstr>
      <vt:lpstr>PowerPoint Presentation</vt:lpstr>
      <vt:lpstr>Year 4 Mastery Overview </vt:lpstr>
      <vt:lpstr>Assessment Formative/Summative</vt:lpstr>
      <vt:lpstr>Times Tables / Multiplication Check</vt:lpstr>
      <vt:lpstr>Times Tables / Multiplication Check</vt:lpstr>
      <vt:lpstr>Times Tables / Multiplication Check</vt:lpstr>
      <vt:lpstr>PowerPoint Presentation</vt:lpstr>
      <vt:lpstr>PowerPoint Presentation</vt:lpstr>
      <vt:lpstr>PowerPoint Presentation</vt:lpstr>
      <vt:lpstr>PowerPoint Presentation</vt: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Meeting</dc:title>
  <dc:creator>Paula Wardropper</dc:creator>
  <cp:lastModifiedBy>Office 2016</cp:lastModifiedBy>
  <cp:revision>73</cp:revision>
  <cp:lastPrinted>2019-09-10T15:22:58Z</cp:lastPrinted>
  <dcterms:created xsi:type="dcterms:W3CDTF">2017-09-24T15:20:18Z</dcterms:created>
  <dcterms:modified xsi:type="dcterms:W3CDTF">2019-09-10T16:52:47Z</dcterms:modified>
</cp:coreProperties>
</file>