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77" r:id="rId24"/>
    <p:sldId id="282" r:id="rId25"/>
    <p:sldId id="283"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73A0F8-D15E-4039-A699-0F45E9A9E678}"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425296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A0F8-D15E-4039-A699-0F45E9A9E678}"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18410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A0F8-D15E-4039-A699-0F45E9A9E678}"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330558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A0F8-D15E-4039-A699-0F45E9A9E678}"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358476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73A0F8-D15E-4039-A699-0F45E9A9E678}"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5459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73A0F8-D15E-4039-A699-0F45E9A9E678}"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9705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73A0F8-D15E-4039-A699-0F45E9A9E678}" type="datetimeFigureOut">
              <a:rPr lang="en-GB" smtClean="0"/>
              <a:t>10/10/2019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68804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73A0F8-D15E-4039-A699-0F45E9A9E678}" type="datetimeFigureOut">
              <a:rPr lang="en-GB" smtClean="0"/>
              <a:t>10/10/2019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11865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A0F8-D15E-4039-A699-0F45E9A9E678}" type="datetimeFigureOut">
              <a:rPr lang="en-GB" smtClean="0"/>
              <a:t>10/10/2019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61815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73A0F8-D15E-4039-A699-0F45E9A9E678}"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217632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73A0F8-D15E-4039-A699-0F45E9A9E678}"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41604-2A2B-4FE5-9092-0768BCB3F4C5}" type="slidenum">
              <a:rPr lang="en-GB" smtClean="0"/>
              <a:t>‹#›</a:t>
            </a:fld>
            <a:endParaRPr lang="en-GB"/>
          </a:p>
        </p:txBody>
      </p:sp>
    </p:spTree>
    <p:extLst>
      <p:ext uri="{BB962C8B-B14F-4D97-AF65-F5344CB8AC3E}">
        <p14:creationId xmlns:p14="http://schemas.microsoft.com/office/powerpoint/2010/main" val="4192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3A0F8-D15E-4039-A699-0F45E9A9E678}" type="datetimeFigureOut">
              <a:rPr lang="en-GB" smtClean="0"/>
              <a:t>10/10/2019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41604-2A2B-4FE5-9092-0768BCB3F4C5}" type="slidenum">
              <a:rPr lang="en-GB" smtClean="0"/>
              <a:t>‹#›</a:t>
            </a:fld>
            <a:endParaRPr lang="en-GB"/>
          </a:p>
        </p:txBody>
      </p:sp>
    </p:spTree>
    <p:extLst>
      <p:ext uri="{BB962C8B-B14F-4D97-AF65-F5344CB8AC3E}">
        <p14:creationId xmlns:p14="http://schemas.microsoft.com/office/powerpoint/2010/main" val="429022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2318206" cy="1892300"/>
          </a:xfrm>
          <a:prstGeom prst="rect">
            <a:avLst/>
          </a:prstGeom>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873794" y="4965700"/>
            <a:ext cx="2318206" cy="1892300"/>
          </a:xfrm>
          <a:prstGeom prst="rect">
            <a:avLst/>
          </a:prstGeom>
        </p:spPr>
      </p:pic>
      <p:sp>
        <p:nvSpPr>
          <p:cNvPr id="6" name="TextBox 5"/>
          <p:cNvSpPr txBox="1"/>
          <p:nvPr/>
        </p:nvSpPr>
        <p:spPr>
          <a:xfrm>
            <a:off x="528098" y="1549380"/>
            <a:ext cx="10504799" cy="3416320"/>
          </a:xfrm>
          <a:prstGeom prst="rect">
            <a:avLst/>
          </a:prstGeom>
          <a:noFill/>
        </p:spPr>
        <p:txBody>
          <a:bodyPr wrap="none" rtlCol="0">
            <a:spAutoFit/>
          </a:bodyPr>
          <a:lstStyle/>
          <a:p>
            <a:pPr algn="ctr"/>
            <a:r>
              <a:rPr lang="en-GB" sz="7200" dirty="0" smtClean="0">
                <a:latin typeface="Sassoon Infant Std" panose="020B0503020103030203" pitchFamily="34" charset="0"/>
              </a:rPr>
              <a:t>Year One.</a:t>
            </a:r>
          </a:p>
          <a:p>
            <a:pPr algn="ctr"/>
            <a:r>
              <a:rPr lang="en-GB" sz="7200" dirty="0" smtClean="0">
                <a:latin typeface="Sassoon Infant Std" panose="020B0503020103030203" pitchFamily="34" charset="0"/>
              </a:rPr>
              <a:t>Curriculum and Information</a:t>
            </a:r>
          </a:p>
          <a:p>
            <a:pPr algn="ctr"/>
            <a:r>
              <a:rPr lang="en-GB" sz="7200" dirty="0">
                <a:latin typeface="Sassoon Infant Std" panose="020B0503020103030203" pitchFamily="34" charset="0"/>
              </a:rPr>
              <a:t>E</a:t>
            </a:r>
            <a:r>
              <a:rPr lang="en-GB" sz="7200" dirty="0" smtClean="0">
                <a:latin typeface="Sassoon Infant Std" panose="020B0503020103030203" pitchFamily="34" charset="0"/>
              </a:rPr>
              <a:t>vening 2019.</a:t>
            </a:r>
            <a:endParaRPr lang="en-GB" sz="7200" dirty="0">
              <a:latin typeface="Sassoon Infant Std" panose="020B0503020103030203" pitchFamily="34" charset="0"/>
            </a:endParaRPr>
          </a:p>
        </p:txBody>
      </p:sp>
    </p:spTree>
    <p:extLst>
      <p:ext uri="{BB962C8B-B14F-4D97-AF65-F5344CB8AC3E}">
        <p14:creationId xmlns:p14="http://schemas.microsoft.com/office/powerpoint/2010/main" val="104505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365125"/>
            <a:ext cx="11808822" cy="1325563"/>
          </a:xfrm>
        </p:spPr>
        <p:txBody>
          <a:bodyPr>
            <a:noAutofit/>
          </a:bodyPr>
          <a:lstStyle/>
          <a:p>
            <a:r>
              <a:rPr lang="en-GB" sz="6000" u="sng" dirty="0" smtClean="0">
                <a:latin typeface="Sassoon Infant Std" panose="020B0503020103030203" pitchFamily="34" charset="0"/>
              </a:rPr>
              <a:t>Maths in Year 1- how is it taught?</a:t>
            </a:r>
            <a:endParaRPr lang="en-GB" sz="6000" u="sng" dirty="0">
              <a:latin typeface="Sassoon Infant Std" panose="020B0503020103030203" pitchFamily="34" charset="0"/>
            </a:endParaRPr>
          </a:p>
        </p:txBody>
      </p:sp>
      <p:sp>
        <p:nvSpPr>
          <p:cNvPr id="3" name="Content Placeholder 2"/>
          <p:cNvSpPr>
            <a:spLocks noGrp="1"/>
          </p:cNvSpPr>
          <p:nvPr>
            <p:ph idx="1"/>
          </p:nvPr>
        </p:nvSpPr>
        <p:spPr>
          <a:xfrm>
            <a:off x="838200" y="2193130"/>
            <a:ext cx="10515600" cy="4360069"/>
          </a:xfrm>
        </p:spPr>
        <p:txBody>
          <a:bodyPr>
            <a:normAutofit fontScale="85000" lnSpcReduction="10000"/>
          </a:bodyPr>
          <a:lstStyle/>
          <a:p>
            <a:pPr marL="0" indent="0">
              <a:buNone/>
            </a:pPr>
            <a:r>
              <a:rPr lang="en-GB" sz="4400" dirty="0" smtClean="0">
                <a:latin typeface="Sassoon Infant Std" panose="020B0503020103030203" pitchFamily="34" charset="0"/>
              </a:rPr>
              <a:t>In the Autumn term, maths is taught similarly to Reception to aid transition.. </a:t>
            </a:r>
          </a:p>
          <a:p>
            <a:r>
              <a:rPr lang="en-GB" sz="4400" dirty="0" smtClean="0">
                <a:latin typeface="Sassoon Infant Std" panose="020B0503020103030203" pitchFamily="34" charset="0"/>
              </a:rPr>
              <a:t>Small group work</a:t>
            </a:r>
          </a:p>
          <a:p>
            <a:r>
              <a:rPr lang="en-GB" sz="4400" dirty="0" smtClean="0">
                <a:latin typeface="Sassoon Infant Std" panose="020B0503020103030203" pitchFamily="34" charset="0"/>
              </a:rPr>
              <a:t>Practical (use of concrete objects)</a:t>
            </a:r>
          </a:p>
          <a:p>
            <a:r>
              <a:rPr lang="en-GB" sz="4400" dirty="0" smtClean="0">
                <a:latin typeface="Sassoon Infant Std" panose="020B0503020103030203" pitchFamily="34" charset="0"/>
              </a:rPr>
              <a:t>Problem solving</a:t>
            </a:r>
          </a:p>
          <a:p>
            <a:r>
              <a:rPr lang="en-GB" sz="4400" dirty="0" smtClean="0">
                <a:latin typeface="Sassoon Infant Std" panose="020B0503020103030203" pitchFamily="34" charset="0"/>
              </a:rPr>
              <a:t>Appropriate challenges</a:t>
            </a:r>
          </a:p>
          <a:p>
            <a:pPr marL="0" indent="0">
              <a:buNone/>
            </a:pPr>
            <a:r>
              <a:rPr lang="en-GB" sz="4400" dirty="0" smtClean="0">
                <a:solidFill>
                  <a:srgbClr val="FF0000"/>
                </a:solidFill>
                <a:latin typeface="Sassoon Infant Std" panose="020B0503020103030203" pitchFamily="34" charset="0"/>
              </a:rPr>
              <a:t>Once the children are ready, children will be taught as a whole class and activities differentiated.</a:t>
            </a:r>
            <a:endParaRPr lang="en-GB" sz="4400" dirty="0">
              <a:solidFill>
                <a:srgbClr val="FF0000"/>
              </a:solidFill>
              <a:latin typeface="Sassoon Infant Std" panose="020B0503020103030203" pitchFamily="34" charset="0"/>
            </a:endParaRPr>
          </a:p>
        </p:txBody>
      </p:sp>
      <p:sp>
        <p:nvSpPr>
          <p:cNvPr id="4" name="AutoShape 2" descr="Image result for maths clipart"/>
          <p:cNvSpPr>
            <a:spLocks noChangeAspect="1" noChangeArrowheads="1"/>
          </p:cNvSpPr>
          <p:nvPr/>
        </p:nvSpPr>
        <p:spPr bwMode="auto">
          <a:xfrm>
            <a:off x="7886700" y="4109244"/>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9254549" y="2808487"/>
            <a:ext cx="2776342" cy="2601514"/>
          </a:xfrm>
          <a:prstGeom prst="rect">
            <a:avLst/>
          </a:prstGeom>
        </p:spPr>
      </p:pic>
    </p:spTree>
    <p:extLst>
      <p:ext uri="{BB962C8B-B14F-4D97-AF65-F5344CB8AC3E}">
        <p14:creationId xmlns:p14="http://schemas.microsoft.com/office/powerpoint/2010/main" val="289405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3955" y="2332982"/>
            <a:ext cx="3562350" cy="3617460"/>
          </a:xfrm>
          <a:prstGeom prst="rect">
            <a:avLst/>
          </a:prstGeom>
        </p:spPr>
      </p:pic>
      <p:pic>
        <p:nvPicPr>
          <p:cNvPr id="4" name="Picture 3"/>
          <p:cNvPicPr>
            <a:picLocks noChangeAspect="1"/>
          </p:cNvPicPr>
          <p:nvPr/>
        </p:nvPicPr>
        <p:blipFill>
          <a:blip r:embed="rId3"/>
          <a:stretch>
            <a:fillRect/>
          </a:stretch>
        </p:blipFill>
        <p:spPr>
          <a:xfrm>
            <a:off x="4064453" y="2275463"/>
            <a:ext cx="3609975" cy="3733800"/>
          </a:xfrm>
          <a:prstGeom prst="rect">
            <a:avLst/>
          </a:prstGeom>
        </p:spPr>
      </p:pic>
      <p:pic>
        <p:nvPicPr>
          <p:cNvPr id="5" name="Picture 4"/>
          <p:cNvPicPr>
            <a:picLocks noChangeAspect="1"/>
          </p:cNvPicPr>
          <p:nvPr/>
        </p:nvPicPr>
        <p:blipFill>
          <a:blip r:embed="rId4"/>
          <a:stretch>
            <a:fillRect/>
          </a:stretch>
        </p:blipFill>
        <p:spPr>
          <a:xfrm>
            <a:off x="222069" y="2274162"/>
            <a:ext cx="3200400" cy="3735101"/>
          </a:xfrm>
          <a:prstGeom prst="rect">
            <a:avLst/>
          </a:prstGeom>
        </p:spPr>
      </p:pic>
      <p:sp>
        <p:nvSpPr>
          <p:cNvPr id="6" name="TextBox 5"/>
          <p:cNvSpPr txBox="1"/>
          <p:nvPr/>
        </p:nvSpPr>
        <p:spPr>
          <a:xfrm>
            <a:off x="378823" y="1690688"/>
            <a:ext cx="2939143" cy="584775"/>
          </a:xfrm>
          <a:prstGeom prst="rect">
            <a:avLst/>
          </a:prstGeom>
          <a:noFill/>
        </p:spPr>
        <p:txBody>
          <a:bodyPr wrap="square" rtlCol="0">
            <a:spAutoFit/>
          </a:bodyPr>
          <a:lstStyle/>
          <a:p>
            <a:r>
              <a:rPr lang="en-GB" sz="3200" dirty="0" smtClean="0">
                <a:latin typeface="Sassoon Infant Std" panose="020B0503020103030203" pitchFamily="34" charset="0"/>
              </a:rPr>
              <a:t>Use of 0-20 dice</a:t>
            </a:r>
            <a:endParaRPr lang="en-GB" sz="3200" dirty="0">
              <a:latin typeface="Sassoon Infant Std" panose="020B0503020103030203" pitchFamily="34" charset="0"/>
            </a:endParaRPr>
          </a:p>
        </p:txBody>
      </p:sp>
      <p:sp>
        <p:nvSpPr>
          <p:cNvPr id="7" name="TextBox 6"/>
          <p:cNvSpPr txBox="1"/>
          <p:nvPr/>
        </p:nvSpPr>
        <p:spPr>
          <a:xfrm>
            <a:off x="4306389" y="1748207"/>
            <a:ext cx="2939143" cy="584775"/>
          </a:xfrm>
          <a:prstGeom prst="rect">
            <a:avLst/>
          </a:prstGeom>
          <a:noFill/>
        </p:spPr>
        <p:txBody>
          <a:bodyPr wrap="square" rtlCol="0">
            <a:spAutoFit/>
          </a:bodyPr>
          <a:lstStyle/>
          <a:p>
            <a:r>
              <a:rPr lang="en-GB" sz="3200" dirty="0" smtClean="0">
                <a:latin typeface="Sassoon Infant Std" panose="020B0503020103030203" pitchFamily="34" charset="0"/>
              </a:rPr>
              <a:t>Use of 0-10 dice</a:t>
            </a:r>
            <a:endParaRPr lang="en-GB" sz="3200" dirty="0">
              <a:latin typeface="Sassoon Infant Std" panose="020B0503020103030203" pitchFamily="34" charset="0"/>
            </a:endParaRPr>
          </a:p>
        </p:txBody>
      </p:sp>
      <p:sp>
        <p:nvSpPr>
          <p:cNvPr id="8" name="Rectangle 7"/>
          <p:cNvSpPr/>
          <p:nvPr/>
        </p:nvSpPr>
        <p:spPr>
          <a:xfrm>
            <a:off x="2164056" y="6004907"/>
            <a:ext cx="7319554" cy="84473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Sassoon Infant Std" panose="020B0503020103030203" pitchFamily="34" charset="0"/>
              </a:rPr>
              <a:t>All children are challenged to their own appropriate level</a:t>
            </a:r>
            <a:endParaRPr lang="en-GB" sz="2400" dirty="0">
              <a:solidFill>
                <a:schemeClr val="tx1"/>
              </a:solidFill>
              <a:latin typeface="Sassoon Infant Std" panose="020B0503020103030203" pitchFamily="34" charset="0"/>
            </a:endParaRPr>
          </a:p>
        </p:txBody>
      </p:sp>
      <p:sp>
        <p:nvSpPr>
          <p:cNvPr id="9" name="Rectangle 8"/>
          <p:cNvSpPr/>
          <p:nvPr/>
        </p:nvSpPr>
        <p:spPr>
          <a:xfrm>
            <a:off x="354874" y="360977"/>
            <a:ext cx="7319554" cy="69198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latin typeface="Sassoon Infant Std" panose="020B0503020103030203" pitchFamily="34" charset="0"/>
              </a:rPr>
              <a:t>Obj</a:t>
            </a:r>
            <a:r>
              <a:rPr lang="en-GB" sz="2400" dirty="0" smtClean="0">
                <a:solidFill>
                  <a:schemeClr val="tx1"/>
                </a:solidFill>
                <a:latin typeface="Sassoon Infant Std" panose="020B0503020103030203" pitchFamily="34" charset="0"/>
              </a:rPr>
              <a:t>: To add and subtract one and two digit numbers.</a:t>
            </a:r>
            <a:endParaRPr lang="en-GB" sz="2400" dirty="0">
              <a:solidFill>
                <a:schemeClr val="tx1"/>
              </a:solidFill>
              <a:latin typeface="Sassoon Infant Std" panose="020B0503020103030203" pitchFamily="34" charset="0"/>
            </a:endParaRPr>
          </a:p>
        </p:txBody>
      </p:sp>
      <p:cxnSp>
        <p:nvCxnSpPr>
          <p:cNvPr id="11" name="Straight Connector 10"/>
          <p:cNvCxnSpPr/>
          <p:nvPr/>
        </p:nvCxnSpPr>
        <p:spPr>
          <a:xfrm>
            <a:off x="0" y="1528354"/>
            <a:ext cx="12192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965071" y="1533092"/>
            <a:ext cx="31313" cy="4471815"/>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738142" y="1523998"/>
            <a:ext cx="4355" cy="4480909"/>
          </a:xfrm>
          <a:prstGeom prst="line">
            <a:avLst/>
          </a:prstGeom>
          <a:ln w="28575"/>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96384" y="1711361"/>
            <a:ext cx="4037492" cy="461665"/>
          </a:xfrm>
          <a:prstGeom prst="rect">
            <a:avLst/>
          </a:prstGeom>
          <a:noFill/>
        </p:spPr>
        <p:txBody>
          <a:bodyPr wrap="square" rtlCol="0">
            <a:spAutoFit/>
          </a:bodyPr>
          <a:lstStyle/>
          <a:p>
            <a:r>
              <a:rPr lang="en-GB" sz="2400" dirty="0" smtClean="0">
                <a:latin typeface="Sassoon Infant Std" panose="020B0503020103030203" pitchFamily="34" charset="0"/>
              </a:rPr>
              <a:t>Use of a </a:t>
            </a:r>
            <a:r>
              <a:rPr lang="en-GB" sz="2400" dirty="0" err="1" smtClean="0">
                <a:latin typeface="Sassoon Infant Std" panose="020B0503020103030203" pitchFamily="34" charset="0"/>
              </a:rPr>
              <a:t>numberline</a:t>
            </a:r>
            <a:r>
              <a:rPr lang="en-GB" sz="2400" dirty="0" smtClean="0">
                <a:latin typeface="Sassoon Infant Std" panose="020B0503020103030203" pitchFamily="34" charset="0"/>
              </a:rPr>
              <a:t> or objects.</a:t>
            </a:r>
            <a:endParaRPr lang="en-GB" sz="2400" dirty="0">
              <a:latin typeface="Sassoon Infant Std" panose="020B0503020103030203" pitchFamily="34" charset="0"/>
            </a:endParaRPr>
          </a:p>
        </p:txBody>
      </p:sp>
    </p:spTree>
    <p:extLst>
      <p:ext uri="{BB962C8B-B14F-4D97-AF65-F5344CB8AC3E}">
        <p14:creationId xmlns:p14="http://schemas.microsoft.com/office/powerpoint/2010/main" val="329691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66400"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u="sng" dirty="0" smtClean="0">
                <a:latin typeface="Sassoon Infant Std" panose="020B0503020103030203" pitchFamily="34" charset="0"/>
              </a:rPr>
              <a:t>Maths in Year 1- coverage.</a:t>
            </a:r>
            <a:endParaRPr lang="en-GB" sz="7200" u="sng" dirty="0">
              <a:latin typeface="Sassoon Infant Std" panose="020B0503020103030203" pitchFamily="34" charset="0"/>
            </a:endParaRPr>
          </a:p>
        </p:txBody>
      </p:sp>
      <p:sp>
        <p:nvSpPr>
          <p:cNvPr id="3" name="Content Placeholder 2"/>
          <p:cNvSpPr txBox="1">
            <a:spLocks/>
          </p:cNvSpPr>
          <p:nvPr/>
        </p:nvSpPr>
        <p:spPr>
          <a:xfrm>
            <a:off x="838200" y="2147888"/>
            <a:ext cx="10515600" cy="435133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400" dirty="0" smtClean="0">
                <a:latin typeface="Sassoon Infant Std" panose="020B0503020103030203" pitchFamily="34" charset="0"/>
              </a:rPr>
              <a:t>Maths is split into 7 areas.</a:t>
            </a:r>
          </a:p>
          <a:p>
            <a:pPr marL="0" indent="0">
              <a:buFont typeface="Arial" panose="020B0604020202020204" pitchFamily="34" charset="0"/>
              <a:buNone/>
            </a:pPr>
            <a:endParaRPr lang="en-GB" sz="6400" dirty="0" smtClean="0">
              <a:latin typeface="Sassoon Infant Std" panose="020B0503020103030203" pitchFamily="34" charset="0"/>
            </a:endParaRPr>
          </a:p>
          <a:p>
            <a:r>
              <a:rPr lang="en-GB" sz="4400" dirty="0" smtClean="0">
                <a:latin typeface="Sassoon Infant Std" panose="020B0503020103030203" pitchFamily="34" charset="0"/>
              </a:rPr>
              <a:t>Number: Number and place value</a:t>
            </a:r>
          </a:p>
          <a:p>
            <a:r>
              <a:rPr lang="en-GB" sz="4400" dirty="0" smtClean="0">
                <a:latin typeface="Sassoon Infant Std" panose="020B0503020103030203" pitchFamily="34" charset="0"/>
              </a:rPr>
              <a:t>Number: Addition and subtraction</a:t>
            </a:r>
          </a:p>
          <a:p>
            <a:r>
              <a:rPr lang="en-GB" sz="4400" dirty="0" smtClean="0">
                <a:latin typeface="Sassoon Infant Std" panose="020B0503020103030203" pitchFamily="34" charset="0"/>
              </a:rPr>
              <a:t>Number: Multiplication and division</a:t>
            </a:r>
          </a:p>
          <a:p>
            <a:r>
              <a:rPr lang="en-GB" sz="4400" dirty="0" smtClean="0">
                <a:latin typeface="Sassoon Infant Std" panose="020B0503020103030203" pitchFamily="34" charset="0"/>
              </a:rPr>
              <a:t>Number: Fractions </a:t>
            </a:r>
          </a:p>
          <a:p>
            <a:r>
              <a:rPr lang="en-GB" sz="4400" dirty="0" smtClean="0">
                <a:latin typeface="Sassoon Infant Std" panose="020B0503020103030203" pitchFamily="34" charset="0"/>
              </a:rPr>
              <a:t>Measurement</a:t>
            </a:r>
          </a:p>
          <a:p>
            <a:r>
              <a:rPr lang="en-GB" sz="4400" dirty="0" smtClean="0">
                <a:latin typeface="Sassoon Infant Std" panose="020B0503020103030203" pitchFamily="34" charset="0"/>
              </a:rPr>
              <a:t>Geometry: Properties of shapes</a:t>
            </a:r>
          </a:p>
          <a:p>
            <a:r>
              <a:rPr lang="en-GB" sz="4400" dirty="0" smtClean="0">
                <a:latin typeface="Sassoon Infant Std" panose="020B0503020103030203" pitchFamily="34" charset="0"/>
              </a:rPr>
              <a:t>Geometry: Position and direction</a:t>
            </a:r>
            <a:endParaRPr lang="en-GB" sz="4400" dirty="0">
              <a:latin typeface="Sassoon Infant Std" panose="020B0503020103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7187" y="3033630"/>
            <a:ext cx="5177613" cy="3249603"/>
          </a:xfrm>
          <a:prstGeom prst="rect">
            <a:avLst/>
          </a:prstGeom>
        </p:spPr>
      </p:pic>
    </p:spTree>
    <p:extLst>
      <p:ext uri="{BB962C8B-B14F-4D97-AF65-F5344CB8AC3E}">
        <p14:creationId xmlns:p14="http://schemas.microsoft.com/office/powerpoint/2010/main" val="331565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8200" y="214788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44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0" y="0"/>
            <a:ext cx="12192000" cy="7170726"/>
          </a:xfrm>
          <a:prstGeom prst="rect">
            <a:avLst/>
          </a:prstGeom>
        </p:spPr>
      </p:pic>
    </p:spTree>
    <p:extLst>
      <p:ext uri="{BB962C8B-B14F-4D97-AF65-F5344CB8AC3E}">
        <p14:creationId xmlns:p14="http://schemas.microsoft.com/office/powerpoint/2010/main" val="286798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88" y="-1"/>
            <a:ext cx="12498388" cy="7170487"/>
          </a:xfrm>
          <a:prstGeom prst="rect">
            <a:avLst/>
          </a:prstGeom>
        </p:spPr>
      </p:pic>
    </p:spTree>
    <p:extLst>
      <p:ext uri="{BB962C8B-B14F-4D97-AF65-F5344CB8AC3E}">
        <p14:creationId xmlns:p14="http://schemas.microsoft.com/office/powerpoint/2010/main" val="2725921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8800" y="447494"/>
            <a:ext cx="11633200"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u="sng" dirty="0" smtClean="0">
                <a:latin typeface="Sassoon Infant Std" panose="020B0503020103030203" pitchFamily="34" charset="0"/>
              </a:rPr>
              <a:t>Maths in Year 1- outcomes and expectations.</a:t>
            </a:r>
          </a:p>
          <a:p>
            <a:endParaRPr lang="en-GB" sz="4000" dirty="0" smtClean="0">
              <a:latin typeface="Sassoon Infant Std" panose="020B0503020103030203" pitchFamily="34" charset="0"/>
            </a:endParaRPr>
          </a:p>
          <a:p>
            <a:endParaRPr lang="en-GB" sz="4000" dirty="0" smtClean="0">
              <a:latin typeface="Sassoon Infant Std" panose="020B0503020103030203" pitchFamily="34" charset="0"/>
            </a:endParaRPr>
          </a:p>
          <a:p>
            <a:r>
              <a:rPr lang="en-GB" sz="4000" dirty="0" smtClean="0">
                <a:latin typeface="Sassoon Infant Std" panose="020B0503020103030203" pitchFamily="34" charset="0"/>
              </a:rPr>
              <a:t>On your handout are the learning objectives that are covered in Maths from the </a:t>
            </a:r>
            <a:r>
              <a:rPr lang="en-GB" sz="4000" b="1" u="sng" dirty="0" smtClean="0">
                <a:latin typeface="Sassoon Infant Std" panose="020B0503020103030203" pitchFamily="34" charset="0"/>
              </a:rPr>
              <a:t>Year 1 programme of study</a:t>
            </a:r>
            <a:r>
              <a:rPr lang="en-GB" sz="4000" dirty="0" smtClean="0">
                <a:latin typeface="Sassoon Infant Std" panose="020B0503020103030203" pitchFamily="34" charset="0"/>
              </a:rPr>
              <a:t>.</a:t>
            </a:r>
            <a:endParaRPr lang="en-GB" sz="4000" dirty="0">
              <a:latin typeface="Sassoon Infant Std" panose="020B0503020103030203" pitchFamily="34" charset="0"/>
            </a:endParaRPr>
          </a:p>
          <a:p>
            <a:endParaRPr lang="en-GB" sz="4000" dirty="0">
              <a:latin typeface="Sassoon Infant Std" panose="020B0503020103030203" pitchFamily="34" charset="0"/>
            </a:endParaRPr>
          </a:p>
          <a:p>
            <a:r>
              <a:rPr lang="en-GB" sz="4000" dirty="0" smtClean="0">
                <a:latin typeface="Sassoon Infant Std" panose="020B0503020103030203" pitchFamily="34" charset="0"/>
              </a:rPr>
              <a:t>Ultimately, the expectation is that all children are treated as an individual and that they make their own individual progress</a:t>
            </a:r>
            <a:r>
              <a:rPr lang="en-GB" sz="4800" dirty="0" smtClean="0">
                <a:latin typeface="Sassoon Infant Std" panose="020B0503020103030203" pitchFamily="34" charset="0"/>
              </a:rPr>
              <a:t>. </a:t>
            </a:r>
            <a:endParaRPr lang="en-GB" sz="4800" dirty="0">
              <a:latin typeface="Sassoon Infant Std" panose="020B0503020103030203" pitchFamily="34" charset="0"/>
            </a:endParaRPr>
          </a:p>
        </p:txBody>
      </p:sp>
    </p:spTree>
    <p:extLst>
      <p:ext uri="{BB962C8B-B14F-4D97-AF65-F5344CB8AC3E}">
        <p14:creationId xmlns:p14="http://schemas.microsoft.com/office/powerpoint/2010/main" val="90595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0194" y="2431915"/>
            <a:ext cx="9144000"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9900" dirty="0" smtClean="0">
                <a:latin typeface="Sassoon Infant Std" panose="020B0503020103030203" pitchFamily="34" charset="0"/>
              </a:rPr>
              <a:t>English</a:t>
            </a:r>
            <a:endParaRPr lang="en-GB" sz="19900" dirty="0">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270419" y="-1"/>
            <a:ext cx="2841081" cy="2655661"/>
          </a:xfrm>
          <a:prstGeom prst="rect">
            <a:avLst/>
          </a:prstGeom>
        </p:spPr>
      </p:pic>
      <p:pic>
        <p:nvPicPr>
          <p:cNvPr id="4" name="Picture 3"/>
          <p:cNvPicPr>
            <a:picLocks noChangeAspect="1"/>
          </p:cNvPicPr>
          <p:nvPr/>
        </p:nvPicPr>
        <p:blipFill>
          <a:blip r:embed="rId3"/>
          <a:stretch>
            <a:fillRect/>
          </a:stretch>
        </p:blipFill>
        <p:spPr>
          <a:xfrm>
            <a:off x="8942387" y="89381"/>
            <a:ext cx="2703513" cy="2566279"/>
          </a:xfrm>
          <a:prstGeom prst="rect">
            <a:avLst/>
          </a:prstGeom>
        </p:spPr>
      </p:pic>
      <p:pic>
        <p:nvPicPr>
          <p:cNvPr id="5" name="Picture 4"/>
          <p:cNvPicPr>
            <a:picLocks noChangeAspect="1"/>
          </p:cNvPicPr>
          <p:nvPr/>
        </p:nvPicPr>
        <p:blipFill>
          <a:blip r:embed="rId4"/>
          <a:stretch>
            <a:fillRect/>
          </a:stretch>
        </p:blipFill>
        <p:spPr>
          <a:xfrm>
            <a:off x="234950" y="4686165"/>
            <a:ext cx="2876550" cy="2114550"/>
          </a:xfrm>
          <a:prstGeom prst="rect">
            <a:avLst/>
          </a:prstGeom>
        </p:spPr>
      </p:pic>
      <p:pic>
        <p:nvPicPr>
          <p:cNvPr id="7" name="Picture 6"/>
          <p:cNvPicPr>
            <a:picLocks noChangeAspect="1"/>
          </p:cNvPicPr>
          <p:nvPr/>
        </p:nvPicPr>
        <p:blipFill>
          <a:blip r:embed="rId5"/>
          <a:stretch>
            <a:fillRect/>
          </a:stretch>
        </p:blipFill>
        <p:spPr>
          <a:xfrm>
            <a:off x="8706122" y="4819515"/>
            <a:ext cx="3432444" cy="1860685"/>
          </a:xfrm>
          <a:prstGeom prst="rect">
            <a:avLst/>
          </a:prstGeom>
        </p:spPr>
      </p:pic>
    </p:spTree>
    <p:extLst>
      <p:ext uri="{BB962C8B-B14F-4D97-AF65-F5344CB8AC3E}">
        <p14:creationId xmlns:p14="http://schemas.microsoft.com/office/powerpoint/2010/main" val="2115222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66595"/>
            <a:ext cx="11808822" cy="1325563"/>
          </a:xfrm>
        </p:spPr>
        <p:txBody>
          <a:bodyPr>
            <a:noAutofit/>
          </a:bodyPr>
          <a:lstStyle/>
          <a:p>
            <a:r>
              <a:rPr lang="en-GB" sz="6000" u="sng" dirty="0" smtClean="0">
                <a:latin typeface="Sassoon Infant Std" panose="020B0503020103030203" pitchFamily="34" charset="0"/>
              </a:rPr>
              <a:t>English in Year 1- how is it taught?</a:t>
            </a:r>
            <a:endParaRPr lang="en-GB" sz="6000" u="sng" dirty="0">
              <a:latin typeface="Sassoon Infant Std" panose="020B0503020103030203" pitchFamily="34" charset="0"/>
            </a:endParaRPr>
          </a:p>
        </p:txBody>
      </p:sp>
      <p:sp>
        <p:nvSpPr>
          <p:cNvPr id="3" name="Content Placeholder 2"/>
          <p:cNvSpPr>
            <a:spLocks noGrp="1"/>
          </p:cNvSpPr>
          <p:nvPr>
            <p:ph idx="1"/>
          </p:nvPr>
        </p:nvSpPr>
        <p:spPr>
          <a:xfrm>
            <a:off x="222069" y="2114753"/>
            <a:ext cx="11323321" cy="4351338"/>
          </a:xfrm>
        </p:spPr>
        <p:txBody>
          <a:bodyPr>
            <a:normAutofit fontScale="77500" lnSpcReduction="20000"/>
          </a:bodyPr>
          <a:lstStyle/>
          <a:p>
            <a:pPr marL="0" indent="0">
              <a:buNone/>
            </a:pPr>
            <a:r>
              <a:rPr lang="en-GB" sz="4400" dirty="0" smtClean="0">
                <a:latin typeface="Sassoon Infant Std" panose="020B0503020103030203" pitchFamily="34" charset="0"/>
              </a:rPr>
              <a:t>In the Autumn term, English is taught similarly to Reception to aid transition.</a:t>
            </a:r>
          </a:p>
          <a:p>
            <a:pPr marL="0" indent="0">
              <a:buNone/>
            </a:pPr>
            <a:endParaRPr lang="en-GB" sz="4400" dirty="0" smtClean="0">
              <a:latin typeface="Sassoon Infant Std" panose="020B0503020103030203" pitchFamily="34" charset="0"/>
            </a:endParaRPr>
          </a:p>
          <a:p>
            <a:r>
              <a:rPr lang="en-GB" sz="4400" dirty="0" smtClean="0">
                <a:latin typeface="Sassoon Infant Std" panose="020B0503020103030203" pitchFamily="34" charset="0"/>
              </a:rPr>
              <a:t>Small group work for guided writing</a:t>
            </a:r>
            <a:endParaRPr lang="en-GB" sz="4400" dirty="0">
              <a:latin typeface="Sassoon Infant Std" panose="020B0503020103030203" pitchFamily="34" charset="0"/>
            </a:endParaRPr>
          </a:p>
          <a:p>
            <a:r>
              <a:rPr lang="en-GB" sz="4400" dirty="0" smtClean="0">
                <a:latin typeface="Sassoon Infant Std" panose="020B0503020103030203" pitchFamily="34" charset="0"/>
              </a:rPr>
              <a:t>Emphasis on using phonic sound mats to develop </a:t>
            </a:r>
          </a:p>
          <a:p>
            <a:pPr marL="0" indent="0">
              <a:buNone/>
            </a:pPr>
            <a:r>
              <a:rPr lang="en-GB" sz="4400" dirty="0">
                <a:latin typeface="Sassoon Infant Std" panose="020B0503020103030203" pitchFamily="34" charset="0"/>
              </a:rPr>
              <a:t> </a:t>
            </a:r>
            <a:r>
              <a:rPr lang="en-GB" sz="4400" dirty="0" smtClean="0">
                <a:latin typeface="Sassoon Infant Std" panose="020B0503020103030203" pitchFamily="34" charset="0"/>
              </a:rPr>
              <a:t> independence in writing</a:t>
            </a:r>
          </a:p>
          <a:p>
            <a:r>
              <a:rPr lang="en-GB" sz="4400" dirty="0" smtClean="0">
                <a:latin typeface="Sassoon Infant Std" panose="020B0503020103030203" pitchFamily="34" charset="0"/>
              </a:rPr>
              <a:t>1:1 reading with both teacher and TA weekly</a:t>
            </a:r>
          </a:p>
          <a:p>
            <a:pPr marL="0" indent="0">
              <a:buNone/>
            </a:pPr>
            <a:r>
              <a:rPr lang="en-GB" sz="4400" dirty="0" smtClean="0">
                <a:solidFill>
                  <a:srgbClr val="FF0000"/>
                </a:solidFill>
                <a:latin typeface="Sassoon Infant Std" panose="020B0503020103030203" pitchFamily="34" charset="0"/>
              </a:rPr>
              <a:t>Once the children are ready, children will be taught as a whole class and activities differentiated.</a:t>
            </a:r>
          </a:p>
          <a:p>
            <a:pPr marL="0" indent="0">
              <a:buNone/>
            </a:pPr>
            <a:endParaRPr lang="en-GB" sz="4400" dirty="0" smtClean="0">
              <a:latin typeface="Sassoon Infant Std" panose="020B0503020103030203" pitchFamily="34" charset="0"/>
            </a:endParaRPr>
          </a:p>
          <a:p>
            <a:pPr marL="0" indent="0">
              <a:buNone/>
            </a:pPr>
            <a:endParaRPr lang="en-GB" sz="4400" dirty="0" smtClean="0">
              <a:latin typeface="Sassoon Infant Std" panose="020B0503020103030203" pitchFamily="34" charset="0"/>
            </a:endParaRPr>
          </a:p>
          <a:p>
            <a:endParaRPr lang="en-GB" sz="4400" dirty="0" smtClean="0">
              <a:latin typeface="Sassoon Infant Std" panose="020B0503020103030203" pitchFamily="34" charset="0"/>
            </a:endParaRPr>
          </a:p>
        </p:txBody>
      </p:sp>
      <p:sp>
        <p:nvSpPr>
          <p:cNvPr id="4" name="AutoShape 2" descr="Image result for maths clipart"/>
          <p:cNvSpPr>
            <a:spLocks noChangeAspect="1" noChangeArrowheads="1"/>
          </p:cNvSpPr>
          <p:nvPr/>
        </p:nvSpPr>
        <p:spPr bwMode="auto">
          <a:xfrm>
            <a:off x="7886700" y="4109244"/>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9296400" y="3000575"/>
            <a:ext cx="2649040" cy="1804146"/>
          </a:xfrm>
          <a:prstGeom prst="rect">
            <a:avLst/>
          </a:prstGeom>
        </p:spPr>
      </p:pic>
    </p:spTree>
    <p:extLst>
      <p:ext uri="{BB962C8B-B14F-4D97-AF65-F5344CB8AC3E}">
        <p14:creationId xmlns:p14="http://schemas.microsoft.com/office/powerpoint/2010/main" val="3119991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2069" y="66595"/>
            <a:ext cx="11808822" cy="1325563"/>
          </a:xfrm>
        </p:spPr>
        <p:txBody>
          <a:bodyPr>
            <a:noAutofit/>
          </a:bodyPr>
          <a:lstStyle/>
          <a:p>
            <a:r>
              <a:rPr lang="en-GB" sz="6000" u="sng" dirty="0" smtClean="0">
                <a:latin typeface="Sassoon Infant Std" panose="020B0503020103030203" pitchFamily="34" charset="0"/>
              </a:rPr>
              <a:t>English in Year 1- how is it taught?</a:t>
            </a:r>
            <a:endParaRPr lang="en-GB" sz="6000" u="sng" dirty="0">
              <a:latin typeface="Sassoon Infant Std" panose="020B0503020103030203" pitchFamily="34" charset="0"/>
            </a:endParaRPr>
          </a:p>
        </p:txBody>
      </p:sp>
      <p:sp>
        <p:nvSpPr>
          <p:cNvPr id="6" name="Content Placeholder 2"/>
          <p:cNvSpPr>
            <a:spLocks noGrp="1"/>
          </p:cNvSpPr>
          <p:nvPr>
            <p:ph idx="1"/>
          </p:nvPr>
        </p:nvSpPr>
        <p:spPr>
          <a:xfrm>
            <a:off x="222069" y="1776549"/>
            <a:ext cx="11323321" cy="4846297"/>
          </a:xfrm>
        </p:spPr>
        <p:txBody>
          <a:bodyPr>
            <a:normAutofit fontScale="70000" lnSpcReduction="20000"/>
          </a:bodyPr>
          <a:lstStyle/>
          <a:p>
            <a:pPr marL="0" indent="0">
              <a:buNone/>
            </a:pPr>
            <a:r>
              <a:rPr lang="en-GB" sz="4400" dirty="0" smtClean="0">
                <a:latin typeface="Sassoon Infant Std" panose="020B0503020103030203" pitchFamily="34" charset="0"/>
              </a:rPr>
              <a:t>English is split into 8 main areas:</a:t>
            </a:r>
          </a:p>
          <a:p>
            <a:pPr marL="0" indent="0">
              <a:buNone/>
            </a:pPr>
            <a:endParaRPr lang="en-GB" sz="4400" dirty="0" smtClean="0">
              <a:latin typeface="Sassoon Infant Std" panose="020B0503020103030203" pitchFamily="34" charset="0"/>
            </a:endParaRPr>
          </a:p>
          <a:p>
            <a:r>
              <a:rPr lang="en-GB" sz="4400" dirty="0" smtClean="0">
                <a:latin typeface="Sassoon Infant Std" panose="020B0503020103030203" pitchFamily="34" charset="0"/>
              </a:rPr>
              <a:t>Writing </a:t>
            </a:r>
          </a:p>
          <a:p>
            <a:r>
              <a:rPr lang="en-GB" sz="4400" dirty="0" smtClean="0">
                <a:latin typeface="Sassoon Infant Std" panose="020B0503020103030203" pitchFamily="34" charset="0"/>
              </a:rPr>
              <a:t>Reading 1:1 with both teacher and TA weekly</a:t>
            </a:r>
          </a:p>
          <a:p>
            <a:r>
              <a:rPr lang="en-GB" sz="4400" dirty="0" smtClean="0">
                <a:latin typeface="Sassoon Infant Std" panose="020B0503020103030203" pitchFamily="34" charset="0"/>
              </a:rPr>
              <a:t>Guided reading</a:t>
            </a:r>
          </a:p>
          <a:p>
            <a:r>
              <a:rPr lang="en-GB" sz="4400" dirty="0" smtClean="0">
                <a:latin typeface="Sassoon Infant Std" panose="020B0503020103030203" pitchFamily="34" charset="0"/>
              </a:rPr>
              <a:t>Communication</a:t>
            </a:r>
          </a:p>
          <a:p>
            <a:r>
              <a:rPr lang="en-GB" sz="4400" dirty="0" smtClean="0">
                <a:latin typeface="Sassoon Infant Std" panose="020B0503020103030203" pitchFamily="34" charset="0"/>
              </a:rPr>
              <a:t>Phonics </a:t>
            </a:r>
          </a:p>
          <a:p>
            <a:r>
              <a:rPr lang="en-GB" sz="4400" dirty="0" smtClean="0">
                <a:latin typeface="Sassoon Infant Std" panose="020B0503020103030203" pitchFamily="34" charset="0"/>
              </a:rPr>
              <a:t>Spellings</a:t>
            </a:r>
          </a:p>
          <a:p>
            <a:r>
              <a:rPr lang="en-GB" sz="4400" dirty="0" smtClean="0">
                <a:latin typeface="Sassoon Infant Std" panose="020B0503020103030203" pitchFamily="34" charset="0"/>
              </a:rPr>
              <a:t>Handwriting</a:t>
            </a:r>
          </a:p>
          <a:p>
            <a:r>
              <a:rPr lang="en-GB" sz="4400" dirty="0" smtClean="0">
                <a:latin typeface="Sassoon Infant Std" panose="020B0503020103030203" pitchFamily="34" charset="0"/>
              </a:rPr>
              <a:t>SPAG</a:t>
            </a:r>
          </a:p>
          <a:p>
            <a:endParaRPr lang="en-GB" sz="4400" dirty="0" smtClean="0">
              <a:latin typeface="Sassoon Infant Std" panose="020B0503020103030203" pitchFamily="34" charset="0"/>
            </a:endParaRPr>
          </a:p>
        </p:txBody>
      </p:sp>
      <p:pic>
        <p:nvPicPr>
          <p:cNvPr id="7" name="Picture 6"/>
          <p:cNvPicPr>
            <a:picLocks noChangeAspect="1"/>
          </p:cNvPicPr>
          <p:nvPr/>
        </p:nvPicPr>
        <p:blipFill>
          <a:blip r:embed="rId2"/>
          <a:stretch>
            <a:fillRect/>
          </a:stretch>
        </p:blipFill>
        <p:spPr>
          <a:xfrm>
            <a:off x="8132580" y="4199696"/>
            <a:ext cx="3412810" cy="2462853"/>
          </a:xfrm>
          <a:prstGeom prst="rect">
            <a:avLst/>
          </a:prstGeom>
        </p:spPr>
      </p:pic>
    </p:spTree>
    <p:extLst>
      <p:ext uri="{BB962C8B-B14F-4D97-AF65-F5344CB8AC3E}">
        <p14:creationId xmlns:p14="http://schemas.microsoft.com/office/powerpoint/2010/main" val="105118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404314"/>
            <a:ext cx="10515600" cy="1325563"/>
          </a:xfrm>
        </p:spPr>
        <p:txBody>
          <a:bodyPr>
            <a:normAutofit/>
          </a:bodyPr>
          <a:lstStyle/>
          <a:p>
            <a:r>
              <a:rPr lang="en-GB" sz="7200" u="sng" dirty="0" smtClean="0">
                <a:latin typeface="Sassoon Infant Std" panose="020B0503020103030203" pitchFamily="34" charset="0"/>
              </a:rPr>
              <a:t>Phonics.</a:t>
            </a:r>
            <a:endParaRPr lang="en-GB" sz="7200" u="sng" dirty="0">
              <a:latin typeface="Sassoon Infant Std" panose="020B0503020103030203" pitchFamily="34" charset="0"/>
            </a:endParaRPr>
          </a:p>
        </p:txBody>
      </p:sp>
      <p:sp>
        <p:nvSpPr>
          <p:cNvPr id="3" name="Content Placeholder 2"/>
          <p:cNvSpPr>
            <a:spLocks noGrp="1"/>
          </p:cNvSpPr>
          <p:nvPr>
            <p:ph idx="1"/>
          </p:nvPr>
        </p:nvSpPr>
        <p:spPr>
          <a:xfrm>
            <a:off x="642258" y="2506662"/>
            <a:ext cx="10515600" cy="4351338"/>
          </a:xfrm>
        </p:spPr>
        <p:txBody>
          <a:bodyPr>
            <a:normAutofit lnSpcReduction="10000"/>
          </a:bodyPr>
          <a:lstStyle/>
          <a:p>
            <a:pPr marL="0" indent="0">
              <a:buNone/>
            </a:pPr>
            <a:r>
              <a:rPr lang="en-GB" sz="3600" dirty="0" smtClean="0">
                <a:latin typeface="Sassoon Infant Std" panose="020B0503020103030203" pitchFamily="34" charset="0"/>
              </a:rPr>
              <a:t>Phonics is taught across the year group in 5 ability groups. These are fluid and children move up or down depending on their ability and needs. Throughout the year, children will sit practice phonics checks to ensure they are making progress and any gaps in their knowledge can be picked up early. </a:t>
            </a:r>
          </a:p>
          <a:p>
            <a:pPr marL="0" indent="0">
              <a:buNone/>
            </a:pPr>
            <a:endParaRPr lang="en-GB" sz="3600" dirty="0">
              <a:latin typeface="Sassoon Infant Std" panose="020B0503020103030203" pitchFamily="34" charset="0"/>
            </a:endParaRPr>
          </a:p>
          <a:p>
            <a:pPr marL="0" indent="0">
              <a:buNone/>
            </a:pPr>
            <a:r>
              <a:rPr lang="en-GB" sz="3600" dirty="0" smtClean="0">
                <a:latin typeface="Sassoon Infant Std" panose="020B0503020103030203" pitchFamily="34" charset="0"/>
              </a:rPr>
              <a:t>Phonics groups are the same as spelling groups and are taught by the same adult.</a:t>
            </a:r>
            <a:endParaRPr lang="en-GB" sz="3600"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6094412" y="86383"/>
            <a:ext cx="4929188" cy="2261756"/>
          </a:xfrm>
          <a:prstGeom prst="rect">
            <a:avLst/>
          </a:prstGeom>
        </p:spPr>
      </p:pic>
    </p:spTree>
    <p:extLst>
      <p:ext uri="{BB962C8B-B14F-4D97-AF65-F5344CB8AC3E}">
        <p14:creationId xmlns:p14="http://schemas.microsoft.com/office/powerpoint/2010/main" val="237235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631" y="876280"/>
            <a:ext cx="7756932" cy="5078313"/>
          </a:xfrm>
          <a:prstGeom prst="rect">
            <a:avLst/>
          </a:prstGeom>
          <a:noFill/>
        </p:spPr>
        <p:txBody>
          <a:bodyPr wrap="none" rtlCol="0">
            <a:spAutoFit/>
          </a:bodyPr>
          <a:lstStyle/>
          <a:p>
            <a:pPr marL="571500" indent="-571500">
              <a:buFont typeface="Arial" panose="020B0604020202020204" pitchFamily="34" charset="0"/>
              <a:buChar char="•"/>
            </a:pPr>
            <a:r>
              <a:rPr lang="en-GB" sz="5400" dirty="0" smtClean="0">
                <a:latin typeface="Sassoon Infant Std" panose="020B0503020103030203" pitchFamily="34" charset="0"/>
              </a:rPr>
              <a:t>Overview of Year 1</a:t>
            </a:r>
          </a:p>
          <a:p>
            <a:pPr marL="571500" indent="-571500">
              <a:buFont typeface="Arial" panose="020B0604020202020204" pitchFamily="34" charset="0"/>
              <a:buChar char="•"/>
            </a:pPr>
            <a:r>
              <a:rPr lang="en-GB" sz="5400" dirty="0" smtClean="0">
                <a:latin typeface="Sassoon Infant Std" panose="020B0503020103030203" pitchFamily="34" charset="0"/>
              </a:rPr>
              <a:t>Routines of a typical day</a:t>
            </a:r>
          </a:p>
          <a:p>
            <a:pPr marL="571500" indent="-571500">
              <a:buFont typeface="Arial" panose="020B0604020202020204" pitchFamily="34" charset="0"/>
              <a:buChar char="•"/>
            </a:pPr>
            <a:r>
              <a:rPr lang="en-GB" sz="5400" dirty="0" smtClean="0">
                <a:latin typeface="Sassoon Infant Std" panose="020B0503020103030203" pitchFamily="34" charset="0"/>
              </a:rPr>
              <a:t>Topics covered</a:t>
            </a:r>
          </a:p>
          <a:p>
            <a:pPr marL="571500" indent="-571500">
              <a:buFont typeface="Arial" panose="020B0604020202020204" pitchFamily="34" charset="0"/>
              <a:buChar char="•"/>
            </a:pPr>
            <a:r>
              <a:rPr lang="en-GB" sz="5400" dirty="0" smtClean="0">
                <a:latin typeface="Sassoon Infant Std" panose="020B0503020103030203" pitchFamily="34" charset="0"/>
              </a:rPr>
              <a:t>Timetable</a:t>
            </a:r>
          </a:p>
          <a:p>
            <a:pPr marL="571500" indent="-571500">
              <a:buFont typeface="Arial" panose="020B0604020202020204" pitchFamily="34" charset="0"/>
              <a:buChar char="•"/>
            </a:pPr>
            <a:r>
              <a:rPr lang="en-GB" sz="5400" dirty="0" smtClean="0">
                <a:latin typeface="Sassoon Infant Std" panose="020B0503020103030203" pitchFamily="34" charset="0"/>
              </a:rPr>
              <a:t>Maths</a:t>
            </a:r>
          </a:p>
          <a:p>
            <a:pPr marL="571500" indent="-571500">
              <a:buFont typeface="Arial" panose="020B0604020202020204" pitchFamily="34" charset="0"/>
              <a:buChar char="•"/>
            </a:pPr>
            <a:r>
              <a:rPr lang="en-GB" sz="5400" dirty="0" smtClean="0">
                <a:latin typeface="Sassoon Infant Std" panose="020B0503020103030203" pitchFamily="34" charset="0"/>
              </a:rPr>
              <a:t>English</a:t>
            </a:r>
            <a:endParaRPr lang="en-GB" sz="5400" dirty="0">
              <a:latin typeface="Sassoon Infant Std" panose="020B0503020103030203" pitchFamily="34" charset="0"/>
            </a:endParaRP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203563" y="1980626"/>
            <a:ext cx="3733800" cy="3810145"/>
          </a:xfrm>
          <a:prstGeom prst="rect">
            <a:avLst/>
          </a:prstGeom>
        </p:spPr>
      </p:pic>
    </p:spTree>
    <p:extLst>
      <p:ext uri="{BB962C8B-B14F-4D97-AF65-F5344CB8AC3E}">
        <p14:creationId xmlns:p14="http://schemas.microsoft.com/office/powerpoint/2010/main" val="324578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u="sng" dirty="0" smtClean="0">
                <a:latin typeface="Sassoon Infant Std" panose="020B0503020103030203" pitchFamily="34" charset="0"/>
              </a:rPr>
              <a:t>Guided Reading.</a:t>
            </a:r>
            <a:endParaRPr lang="en-GB" sz="6600" u="sng" dirty="0">
              <a:latin typeface="Sassoon Infant Std" panose="020B0503020103030203" pitchFamily="34" charset="0"/>
            </a:endParaRPr>
          </a:p>
        </p:txBody>
      </p:sp>
      <p:sp>
        <p:nvSpPr>
          <p:cNvPr id="3" name="Content Placeholder 2"/>
          <p:cNvSpPr>
            <a:spLocks noGrp="1"/>
          </p:cNvSpPr>
          <p:nvPr>
            <p:ph idx="1"/>
          </p:nvPr>
        </p:nvSpPr>
        <p:spPr>
          <a:xfrm>
            <a:off x="838200" y="2701925"/>
            <a:ext cx="10515600" cy="3140075"/>
          </a:xfrm>
        </p:spPr>
        <p:txBody>
          <a:bodyPr>
            <a:normAutofit/>
          </a:bodyPr>
          <a:lstStyle/>
          <a:p>
            <a:pPr marL="0" indent="0">
              <a:buNone/>
            </a:pPr>
            <a:r>
              <a:rPr lang="en-GB" sz="4400" dirty="0" smtClean="0">
                <a:latin typeface="Sassoon Infant Std" panose="020B0503020103030203" pitchFamily="34" charset="0"/>
              </a:rPr>
              <a:t>Children are split into 4 ability groups to read </a:t>
            </a:r>
            <a:r>
              <a:rPr lang="en-GB" sz="4400" dirty="0">
                <a:latin typeface="Sassoon Infant Std" panose="020B0503020103030203" pitchFamily="34" charset="0"/>
              </a:rPr>
              <a:t>a</a:t>
            </a:r>
            <a:r>
              <a:rPr lang="en-GB" sz="4400" dirty="0" smtClean="0">
                <a:latin typeface="Sassoon Infant Std" panose="020B0503020103030203" pitchFamily="34" charset="0"/>
              </a:rPr>
              <a:t> text that is appropriate to their ability (lighthouse books scheme). They also have a comprehension task to complete independently linked with the book.</a:t>
            </a:r>
            <a:endParaRPr lang="en-GB" sz="44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7640637" y="316707"/>
            <a:ext cx="3408363" cy="2007394"/>
          </a:xfrm>
          <a:prstGeom prst="rect">
            <a:avLst/>
          </a:prstGeom>
        </p:spPr>
      </p:pic>
    </p:spTree>
    <p:extLst>
      <p:ext uri="{BB962C8B-B14F-4D97-AF65-F5344CB8AC3E}">
        <p14:creationId xmlns:p14="http://schemas.microsoft.com/office/powerpoint/2010/main" val="132669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u="sng" dirty="0" smtClean="0">
                <a:latin typeface="Sassoon Infant Std" panose="020B0503020103030203" pitchFamily="34" charset="0"/>
              </a:rPr>
              <a:t>Spellings.</a:t>
            </a:r>
            <a:endParaRPr lang="en-GB" sz="7200" u="sng" dirty="0">
              <a:latin typeface="Sassoon Infant Std" panose="020B0503020103030203"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GB" sz="3600" dirty="0" smtClean="0">
              <a:latin typeface="Sassoon Infant Std" panose="020B0503020103030203" pitchFamily="34" charset="0"/>
            </a:endParaRPr>
          </a:p>
          <a:p>
            <a:r>
              <a:rPr lang="en-GB" sz="3600" dirty="0" smtClean="0">
                <a:latin typeface="Sassoon Infant Std" panose="020B0503020103030203" pitchFamily="34" charset="0"/>
              </a:rPr>
              <a:t>Emphasis starts on high frequency words.</a:t>
            </a:r>
          </a:p>
          <a:p>
            <a:r>
              <a:rPr lang="en-GB" sz="3600" dirty="0" smtClean="0">
                <a:latin typeface="Sassoon Infant Std" panose="020B0503020103030203" pitchFamily="34" charset="0"/>
              </a:rPr>
              <a:t>Yellow books</a:t>
            </a:r>
          </a:p>
          <a:p>
            <a:r>
              <a:rPr lang="en-GB" sz="3600" dirty="0" smtClean="0">
                <a:latin typeface="Sassoon Infant Std" panose="020B0503020103030203" pitchFamily="34" charset="0"/>
              </a:rPr>
              <a:t>Once the children are ready and can confidently and independently apply high frequency words correctly into their writing, </a:t>
            </a:r>
            <a:r>
              <a:rPr lang="en-GB" sz="3600" smtClean="0">
                <a:latin typeface="Sassoon Infant Std" panose="020B0503020103030203" pitchFamily="34" charset="0"/>
              </a:rPr>
              <a:t>they will </a:t>
            </a:r>
            <a:r>
              <a:rPr lang="en-GB" sz="3600" dirty="0" smtClean="0">
                <a:latin typeface="Sassoon Infant Std" panose="020B0503020103030203" pitchFamily="34" charset="0"/>
              </a:rPr>
              <a:t>move on to spelling rules linked to different areas </a:t>
            </a:r>
            <a:r>
              <a:rPr lang="en-GB" sz="3600" dirty="0" err="1" smtClean="0">
                <a:latin typeface="Sassoon Infant Std" panose="020B0503020103030203" pitchFamily="34" charset="0"/>
              </a:rPr>
              <a:t>e.g</a:t>
            </a:r>
            <a:r>
              <a:rPr lang="en-GB" sz="3600" dirty="0" smtClean="0">
                <a:latin typeface="Sassoon Infant Std" panose="020B0503020103030203" pitchFamily="34" charset="0"/>
              </a:rPr>
              <a:t> phonics, suffixes, prefixes and rules such as ‘</a:t>
            </a:r>
            <a:r>
              <a:rPr lang="en-GB" sz="3600" dirty="0" err="1" smtClean="0">
                <a:latin typeface="Sassoon Infant Std" panose="020B0503020103030203" pitchFamily="34" charset="0"/>
              </a:rPr>
              <a:t>tch</a:t>
            </a:r>
            <a:r>
              <a:rPr lang="en-GB" sz="3600" dirty="0" smtClean="0">
                <a:latin typeface="Sassoon Infant Std" panose="020B0503020103030203" pitchFamily="34" charset="0"/>
              </a:rPr>
              <a:t>’ words</a:t>
            </a:r>
            <a:endParaRPr lang="en-GB" sz="36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8743950" y="114300"/>
            <a:ext cx="2813050" cy="2610510"/>
          </a:xfrm>
          <a:prstGeom prst="rect">
            <a:avLst/>
          </a:prstGeom>
        </p:spPr>
      </p:pic>
    </p:spTree>
    <p:extLst>
      <p:ext uri="{BB962C8B-B14F-4D97-AF65-F5344CB8AC3E}">
        <p14:creationId xmlns:p14="http://schemas.microsoft.com/office/powerpoint/2010/main" val="173164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87325"/>
            <a:ext cx="10515600" cy="1325563"/>
          </a:xfrm>
        </p:spPr>
        <p:txBody>
          <a:bodyPr>
            <a:normAutofit/>
          </a:bodyPr>
          <a:lstStyle/>
          <a:p>
            <a:r>
              <a:rPr lang="en-GB" sz="7200" u="sng" dirty="0" smtClean="0">
                <a:latin typeface="Sassoon Infant Std" panose="020B0503020103030203" pitchFamily="34" charset="0"/>
              </a:rPr>
              <a:t>Handwriting.</a:t>
            </a:r>
            <a:endParaRPr lang="en-GB" sz="7200" u="sng" dirty="0">
              <a:latin typeface="Sassoon Infant Std" panose="020B0503020103030203" pitchFamily="34" charset="0"/>
            </a:endParaRPr>
          </a:p>
        </p:txBody>
      </p:sp>
      <p:sp>
        <p:nvSpPr>
          <p:cNvPr id="3" name="Content Placeholder 2"/>
          <p:cNvSpPr>
            <a:spLocks noGrp="1"/>
          </p:cNvSpPr>
          <p:nvPr>
            <p:ph idx="1"/>
          </p:nvPr>
        </p:nvSpPr>
        <p:spPr>
          <a:xfrm>
            <a:off x="482600" y="1489076"/>
            <a:ext cx="10515600" cy="4351338"/>
          </a:xfrm>
        </p:spPr>
        <p:txBody>
          <a:bodyPr>
            <a:noAutofit/>
          </a:bodyPr>
          <a:lstStyle/>
          <a:p>
            <a:pPr marL="0" indent="0">
              <a:buNone/>
            </a:pPr>
            <a:endParaRPr lang="en-GB" sz="4000" dirty="0">
              <a:latin typeface="Sassoon Infant Std" panose="020B0503020103030203" pitchFamily="34" charset="0"/>
            </a:endParaRPr>
          </a:p>
          <a:p>
            <a:pPr marL="0" indent="0">
              <a:buNone/>
            </a:pPr>
            <a:r>
              <a:rPr lang="en-GB" sz="4400" dirty="0" smtClean="0">
                <a:latin typeface="Sassoon Infant Std" panose="020B0503020103030203" pitchFamily="34" charset="0"/>
              </a:rPr>
              <a:t>Letter formation is taught in 4 letter families.</a:t>
            </a:r>
          </a:p>
          <a:p>
            <a:pPr marL="0" indent="0">
              <a:buNone/>
            </a:pPr>
            <a:r>
              <a:rPr lang="en-GB" sz="4400" dirty="0" smtClean="0">
                <a:latin typeface="Sassoon Infant Std" panose="020B0503020103030203" pitchFamily="34" charset="0"/>
              </a:rPr>
              <a:t> </a:t>
            </a:r>
          </a:p>
          <a:p>
            <a:r>
              <a:rPr lang="en-GB" sz="4400" dirty="0" smtClean="0">
                <a:latin typeface="Sassoon Infant Std" panose="020B0503020103030203" pitchFamily="34" charset="0"/>
              </a:rPr>
              <a:t>Curly caterpillar letters</a:t>
            </a:r>
          </a:p>
          <a:p>
            <a:r>
              <a:rPr lang="en-GB" sz="4400" dirty="0">
                <a:latin typeface="Sassoon Infant Std" panose="020B0503020103030203" pitchFamily="34" charset="0"/>
              </a:rPr>
              <a:t>L</a:t>
            </a:r>
            <a:r>
              <a:rPr lang="en-GB" sz="4400" dirty="0" smtClean="0">
                <a:latin typeface="Sassoon Infant Std" panose="020B0503020103030203" pitchFamily="34" charset="0"/>
              </a:rPr>
              <a:t>adder letters</a:t>
            </a:r>
          </a:p>
          <a:p>
            <a:r>
              <a:rPr lang="en-GB" sz="4400" dirty="0" smtClean="0">
                <a:latin typeface="Sassoon Infant Std" panose="020B0503020103030203" pitchFamily="34" charset="0"/>
              </a:rPr>
              <a:t>One </a:t>
            </a:r>
            <a:r>
              <a:rPr lang="en-GB" sz="4400" dirty="0">
                <a:latin typeface="Sassoon Infant Std" panose="020B0503020103030203" pitchFamily="34" charset="0"/>
              </a:rPr>
              <a:t>armed robot </a:t>
            </a:r>
            <a:r>
              <a:rPr lang="en-GB" sz="4400" dirty="0" smtClean="0">
                <a:latin typeface="Sassoon Infant Std" panose="020B0503020103030203" pitchFamily="34" charset="0"/>
              </a:rPr>
              <a:t>letters</a:t>
            </a:r>
          </a:p>
          <a:p>
            <a:r>
              <a:rPr lang="en-GB" sz="4400" dirty="0" smtClean="0">
                <a:latin typeface="Sassoon Infant Std" panose="020B0503020103030203" pitchFamily="34" charset="0"/>
              </a:rPr>
              <a:t>Zig zag monster letters</a:t>
            </a:r>
            <a:endParaRPr lang="en-GB" sz="4400" dirty="0">
              <a:latin typeface="Sassoon Infant Std" panose="020B0503020103030203" pitchFamily="34" charset="0"/>
            </a:endParaRPr>
          </a:p>
          <a:p>
            <a:endParaRPr lang="en-GB" sz="32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6637337" y="2921000"/>
            <a:ext cx="5287963" cy="3760788"/>
          </a:xfrm>
          <a:prstGeom prst="rect">
            <a:avLst/>
          </a:prstGeom>
        </p:spPr>
      </p:pic>
    </p:spTree>
    <p:extLst>
      <p:ext uri="{BB962C8B-B14F-4D97-AF65-F5344CB8AC3E}">
        <p14:creationId xmlns:p14="http://schemas.microsoft.com/office/powerpoint/2010/main" val="366560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68700" cy="1325563"/>
          </a:xfrm>
        </p:spPr>
        <p:txBody>
          <a:bodyPr>
            <a:normAutofit/>
          </a:bodyPr>
          <a:lstStyle/>
          <a:p>
            <a:r>
              <a:rPr lang="en-GB" sz="6600" u="sng" dirty="0" smtClean="0">
                <a:latin typeface="Sassoon Infant Std" panose="020B0503020103030203" pitchFamily="34" charset="0"/>
              </a:rPr>
              <a:t>Reading.</a:t>
            </a:r>
            <a:endParaRPr lang="en-GB" sz="6600" u="sng" dirty="0">
              <a:latin typeface="Sassoon Infant Std" panose="020B0503020103030203" pitchFamily="34" charset="0"/>
            </a:endParaRPr>
          </a:p>
        </p:txBody>
      </p:sp>
      <p:sp>
        <p:nvSpPr>
          <p:cNvPr id="3" name="Content Placeholder 2"/>
          <p:cNvSpPr>
            <a:spLocks noGrp="1"/>
          </p:cNvSpPr>
          <p:nvPr>
            <p:ph idx="1"/>
          </p:nvPr>
        </p:nvSpPr>
        <p:spPr>
          <a:xfrm>
            <a:off x="838200" y="2320925"/>
            <a:ext cx="10515600" cy="2898775"/>
          </a:xfrm>
        </p:spPr>
        <p:txBody>
          <a:bodyPr>
            <a:noAutofit/>
          </a:bodyPr>
          <a:lstStyle/>
          <a:p>
            <a:pPr marL="0" indent="0">
              <a:buNone/>
            </a:pPr>
            <a:r>
              <a:rPr lang="en-GB" sz="4000" dirty="0" smtClean="0">
                <a:latin typeface="Sassoon Infant Std" panose="020B0503020103030203" pitchFamily="34" charset="0"/>
              </a:rPr>
              <a:t>Children read on a 1:1 basis with both a teacher and a TA weekly and this is recorded in their reading diary.</a:t>
            </a:r>
          </a:p>
          <a:p>
            <a:pPr marL="0" indent="0">
              <a:buNone/>
            </a:pPr>
            <a:endParaRPr lang="en-GB" sz="4000" dirty="0">
              <a:latin typeface="Sassoon Infant Std" panose="020B0503020103030203" pitchFamily="34" charset="0"/>
            </a:endParaRPr>
          </a:p>
          <a:p>
            <a:pPr marL="0" indent="0">
              <a:buNone/>
            </a:pPr>
            <a:r>
              <a:rPr lang="en-GB" sz="4000" dirty="0" smtClean="0">
                <a:latin typeface="Sassoon Infant Std" panose="020B0503020103030203" pitchFamily="34" charset="0"/>
              </a:rPr>
              <a:t>We also share books with the children daily, both fiction and non-fiction and sometimes an audio book through the interactive whiteboard.</a:t>
            </a:r>
            <a:endParaRPr lang="en-GB" sz="40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6667500" y="42068"/>
            <a:ext cx="4465637" cy="1971675"/>
          </a:xfrm>
          <a:prstGeom prst="rect">
            <a:avLst/>
          </a:prstGeom>
        </p:spPr>
      </p:pic>
    </p:spTree>
    <p:extLst>
      <p:ext uri="{BB962C8B-B14F-4D97-AF65-F5344CB8AC3E}">
        <p14:creationId xmlns:p14="http://schemas.microsoft.com/office/powerpoint/2010/main" val="98302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6100" y="200025"/>
            <a:ext cx="11442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u="sng" dirty="0" smtClean="0">
                <a:latin typeface="Sassoon Infant Std" panose="020B0503020103030203" pitchFamily="34" charset="0"/>
              </a:rPr>
              <a:t>The importance of reading.</a:t>
            </a:r>
            <a:endParaRPr lang="en-GB" sz="8000" u="sng" dirty="0">
              <a:latin typeface="Sassoon Infant Std" panose="020B0503020103030203" pitchFamily="34" charset="0"/>
            </a:endParaRPr>
          </a:p>
        </p:txBody>
      </p:sp>
      <p:sp>
        <p:nvSpPr>
          <p:cNvPr id="5" name="Content Placeholder 2"/>
          <p:cNvSpPr>
            <a:spLocks noGrp="1"/>
          </p:cNvSpPr>
          <p:nvPr>
            <p:ph idx="1"/>
          </p:nvPr>
        </p:nvSpPr>
        <p:spPr>
          <a:xfrm>
            <a:off x="723900" y="1690688"/>
            <a:ext cx="11264900" cy="2898775"/>
          </a:xfrm>
        </p:spPr>
        <p:txBody>
          <a:bodyPr>
            <a:noAutofit/>
          </a:bodyPr>
          <a:lstStyle/>
          <a:p>
            <a:pPr marL="0" indent="0">
              <a:buNone/>
            </a:pPr>
            <a:r>
              <a:rPr lang="en-GB" sz="3600" dirty="0" smtClean="0">
                <a:latin typeface="Sassoon Infant Std" panose="020B0503020103030203" pitchFamily="34" charset="0"/>
              </a:rPr>
              <a:t>This year, as a school, we are encouraging a love of reading. We currently read to and with your child throughout the week but, in addition, the whole school will be reading at 3:10 everyday. We cannot stress enough how important it is to read with your child everyday. </a:t>
            </a:r>
          </a:p>
          <a:p>
            <a:pPr marL="0" indent="0">
              <a:buNone/>
            </a:pPr>
            <a:endParaRPr lang="en-GB" sz="3600" dirty="0" smtClean="0">
              <a:latin typeface="Sassoon Infant Std" panose="020B0503020103030203" pitchFamily="34" charset="0"/>
            </a:endParaRPr>
          </a:p>
          <a:p>
            <a:pPr marL="0" indent="0">
              <a:buNone/>
            </a:pPr>
            <a:r>
              <a:rPr lang="en-GB" sz="3600" dirty="0" smtClean="0">
                <a:solidFill>
                  <a:srgbClr val="FF0000"/>
                </a:solidFill>
                <a:latin typeface="Sassoon Infant Std" panose="020B0503020103030203" pitchFamily="34" charset="0"/>
              </a:rPr>
              <a:t>Research shows that reluctant readers will read 50,000 words a year but keen readers will read up to 1,000,000 words. We need to close this gap.</a:t>
            </a:r>
            <a:endParaRPr lang="en-GB" sz="3600" dirty="0">
              <a:solidFill>
                <a:srgbClr val="FF0000"/>
              </a:solidFill>
              <a:latin typeface="Sassoon Infant Std" panose="020B0503020103030203" pitchFamily="34" charset="0"/>
            </a:endParaRPr>
          </a:p>
        </p:txBody>
      </p:sp>
    </p:spTree>
    <p:extLst>
      <p:ext uri="{BB962C8B-B14F-4D97-AF65-F5344CB8AC3E}">
        <p14:creationId xmlns:p14="http://schemas.microsoft.com/office/powerpoint/2010/main" val="1354327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3900" y="174625"/>
            <a:ext cx="11442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u="sng" dirty="0" smtClean="0">
                <a:latin typeface="Sassoon Infant Std" panose="020B0503020103030203" pitchFamily="34" charset="0"/>
              </a:rPr>
              <a:t>Reading in strange places</a:t>
            </a:r>
            <a:endParaRPr lang="en-GB" sz="8000" u="sng" dirty="0">
              <a:latin typeface="Sassoon Infant Std" panose="020B0503020103030203" pitchFamily="34" charset="0"/>
            </a:endParaRPr>
          </a:p>
        </p:txBody>
      </p:sp>
      <p:sp>
        <p:nvSpPr>
          <p:cNvPr id="5" name="Content Placeholder 2"/>
          <p:cNvSpPr>
            <a:spLocks noGrp="1"/>
          </p:cNvSpPr>
          <p:nvPr>
            <p:ph idx="1"/>
          </p:nvPr>
        </p:nvSpPr>
        <p:spPr>
          <a:xfrm>
            <a:off x="723900" y="1690688"/>
            <a:ext cx="11023600" cy="2898775"/>
          </a:xfrm>
        </p:spPr>
        <p:txBody>
          <a:bodyPr>
            <a:noAutofit/>
          </a:bodyPr>
          <a:lstStyle/>
          <a:p>
            <a:pPr marL="0" indent="0">
              <a:buNone/>
            </a:pPr>
            <a:r>
              <a:rPr lang="en-GB" sz="3600" dirty="0" smtClean="0">
                <a:latin typeface="Sassoon Infant Std" panose="020B0503020103030203" pitchFamily="34" charset="0"/>
              </a:rPr>
              <a:t>In Year 1 we would like the children to be excited about reading so we are encouraging them to read in </a:t>
            </a:r>
            <a:r>
              <a:rPr lang="en-GB" sz="3600" dirty="0" smtClean="0">
                <a:latin typeface="Sassoon Infant Std" panose="020B0503020103030203" pitchFamily="34" charset="0"/>
              </a:rPr>
              <a:t>‘strange </a:t>
            </a:r>
            <a:r>
              <a:rPr lang="en-GB" sz="3600" dirty="0" smtClean="0">
                <a:latin typeface="Sassoon Infant Std" panose="020B0503020103030203" pitchFamily="34" charset="0"/>
              </a:rPr>
              <a:t>places</a:t>
            </a:r>
            <a:r>
              <a:rPr lang="en-GB" sz="3600" dirty="0" smtClean="0">
                <a:latin typeface="Sassoon Infant Std" panose="020B0503020103030203" pitchFamily="34" charset="0"/>
              </a:rPr>
              <a:t>.’ </a:t>
            </a:r>
            <a:r>
              <a:rPr lang="en-GB" sz="3600" dirty="0" smtClean="0">
                <a:latin typeface="Sassoon Infant Std" panose="020B0503020103030203" pitchFamily="34" charset="0"/>
              </a:rPr>
              <a:t>Take a photo of your child and bring it into school and we will display it in the classroom. </a:t>
            </a:r>
          </a:p>
          <a:p>
            <a:pPr marL="0" indent="0">
              <a:buNone/>
            </a:pPr>
            <a:endParaRPr lang="en-GB" sz="3600" dirty="0" smtClean="0">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723900" y="3975100"/>
            <a:ext cx="2000250" cy="2438400"/>
          </a:xfrm>
          <a:prstGeom prst="rect">
            <a:avLst/>
          </a:prstGeom>
        </p:spPr>
      </p:pic>
      <p:pic>
        <p:nvPicPr>
          <p:cNvPr id="6" name="Picture 5"/>
          <p:cNvPicPr>
            <a:picLocks noChangeAspect="1"/>
          </p:cNvPicPr>
          <p:nvPr/>
        </p:nvPicPr>
        <p:blipFill>
          <a:blip r:embed="rId3"/>
          <a:stretch>
            <a:fillRect/>
          </a:stretch>
        </p:blipFill>
        <p:spPr>
          <a:xfrm>
            <a:off x="2724150" y="3975100"/>
            <a:ext cx="1838325" cy="2438400"/>
          </a:xfrm>
          <a:prstGeom prst="rect">
            <a:avLst/>
          </a:prstGeom>
        </p:spPr>
      </p:pic>
      <p:pic>
        <p:nvPicPr>
          <p:cNvPr id="7" name="Picture 6"/>
          <p:cNvPicPr>
            <a:picLocks noChangeAspect="1"/>
          </p:cNvPicPr>
          <p:nvPr/>
        </p:nvPicPr>
        <p:blipFill>
          <a:blip r:embed="rId4"/>
          <a:stretch>
            <a:fillRect/>
          </a:stretch>
        </p:blipFill>
        <p:spPr>
          <a:xfrm>
            <a:off x="4562475" y="3975100"/>
            <a:ext cx="3108325" cy="2438400"/>
          </a:xfrm>
          <a:prstGeom prst="rect">
            <a:avLst/>
          </a:prstGeom>
        </p:spPr>
      </p:pic>
      <p:pic>
        <p:nvPicPr>
          <p:cNvPr id="8" name="Picture 7"/>
          <p:cNvPicPr>
            <a:picLocks noChangeAspect="1"/>
          </p:cNvPicPr>
          <p:nvPr/>
        </p:nvPicPr>
        <p:blipFill>
          <a:blip r:embed="rId5"/>
          <a:stretch>
            <a:fillRect/>
          </a:stretch>
        </p:blipFill>
        <p:spPr>
          <a:xfrm>
            <a:off x="7670800" y="3984625"/>
            <a:ext cx="2466975" cy="2428875"/>
          </a:xfrm>
          <a:prstGeom prst="rect">
            <a:avLst/>
          </a:prstGeom>
        </p:spPr>
      </p:pic>
      <p:pic>
        <p:nvPicPr>
          <p:cNvPr id="9" name="Picture 8"/>
          <p:cNvPicPr>
            <a:picLocks noChangeAspect="1"/>
          </p:cNvPicPr>
          <p:nvPr/>
        </p:nvPicPr>
        <p:blipFill>
          <a:blip r:embed="rId6"/>
          <a:stretch>
            <a:fillRect/>
          </a:stretch>
        </p:blipFill>
        <p:spPr>
          <a:xfrm>
            <a:off x="10137775" y="4010819"/>
            <a:ext cx="1738312" cy="2402681"/>
          </a:xfrm>
          <a:prstGeom prst="rect">
            <a:avLst/>
          </a:prstGeom>
        </p:spPr>
      </p:pic>
    </p:spTree>
    <p:extLst>
      <p:ext uri="{BB962C8B-B14F-4D97-AF65-F5344CB8AC3E}">
        <p14:creationId xmlns:p14="http://schemas.microsoft.com/office/powerpoint/2010/main" val="16643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8800" y="447494"/>
            <a:ext cx="11633200"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u="sng" dirty="0" smtClean="0">
                <a:latin typeface="Sassoon Infant Std" panose="020B0503020103030203" pitchFamily="34" charset="0"/>
              </a:rPr>
              <a:t>English in Year 1- outcomes and expectations.</a:t>
            </a:r>
          </a:p>
          <a:p>
            <a:endParaRPr lang="en-GB" sz="4000" dirty="0" smtClean="0">
              <a:latin typeface="Sassoon Infant Std" panose="020B0503020103030203" pitchFamily="34" charset="0"/>
            </a:endParaRPr>
          </a:p>
          <a:p>
            <a:endParaRPr lang="en-GB" sz="4000" dirty="0" smtClean="0">
              <a:latin typeface="Sassoon Infant Std" panose="020B0503020103030203" pitchFamily="34" charset="0"/>
            </a:endParaRPr>
          </a:p>
          <a:p>
            <a:r>
              <a:rPr lang="en-GB" sz="4000" dirty="0" smtClean="0">
                <a:latin typeface="Sassoon Infant Std" panose="020B0503020103030203" pitchFamily="34" charset="0"/>
              </a:rPr>
              <a:t>On your handout are the learning objectives that are covered in English from the Year 1 programme of study.</a:t>
            </a:r>
            <a:endParaRPr lang="en-GB" sz="4000" dirty="0">
              <a:latin typeface="Sassoon Infant Std" panose="020B0503020103030203" pitchFamily="34" charset="0"/>
            </a:endParaRPr>
          </a:p>
          <a:p>
            <a:endParaRPr lang="en-GB" sz="4000" dirty="0">
              <a:latin typeface="Sassoon Infant Std" panose="020B0503020103030203" pitchFamily="34" charset="0"/>
            </a:endParaRPr>
          </a:p>
          <a:p>
            <a:r>
              <a:rPr lang="en-GB" sz="4000" dirty="0" smtClean="0">
                <a:latin typeface="Sassoon Infant Std" panose="020B0503020103030203" pitchFamily="34" charset="0"/>
              </a:rPr>
              <a:t>Ultimately, the expectation is that all children are treated as an individual and that they make their own individual progress</a:t>
            </a:r>
            <a:r>
              <a:rPr lang="en-GB" sz="4800" dirty="0" smtClean="0">
                <a:latin typeface="Sassoon Infant Std" panose="020B0503020103030203" pitchFamily="34" charset="0"/>
              </a:rPr>
              <a:t>. </a:t>
            </a:r>
            <a:endParaRPr lang="en-GB" sz="4800" dirty="0">
              <a:latin typeface="Sassoon Infant Std" panose="020B0503020103030203" pitchFamily="34" charset="0"/>
            </a:endParaRPr>
          </a:p>
        </p:txBody>
      </p:sp>
    </p:spTree>
    <p:extLst>
      <p:ext uri="{BB962C8B-B14F-4D97-AF65-F5344CB8AC3E}">
        <p14:creationId xmlns:p14="http://schemas.microsoft.com/office/powerpoint/2010/main" val="200097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8800" y="2149294"/>
            <a:ext cx="11633200"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9600" dirty="0" smtClean="0">
                <a:latin typeface="Sassoon Infant Std" panose="020B0503020103030203" pitchFamily="34" charset="0"/>
              </a:rPr>
              <a:t>Thank you very much for your time.</a:t>
            </a:r>
            <a:endParaRPr lang="en-GB" sz="9600" dirty="0">
              <a:latin typeface="Sassoon Infant Std" panose="020B0503020103030203" pitchFamily="34" charset="0"/>
            </a:endParaRPr>
          </a:p>
          <a:p>
            <a:pPr algn="ctr"/>
            <a:endParaRPr lang="en-GB" sz="9600" dirty="0">
              <a:latin typeface="Sassoon Infant Std" panose="020B0503020103030203" pitchFamily="34" charset="0"/>
            </a:endParaRPr>
          </a:p>
        </p:txBody>
      </p:sp>
    </p:spTree>
    <p:extLst>
      <p:ext uri="{BB962C8B-B14F-4D97-AF65-F5344CB8AC3E}">
        <p14:creationId xmlns:p14="http://schemas.microsoft.com/office/powerpoint/2010/main" val="261757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5615"/>
            <a:ext cx="6868803" cy="1107996"/>
          </a:xfrm>
          <a:prstGeom prst="rect">
            <a:avLst/>
          </a:prstGeom>
        </p:spPr>
        <p:txBody>
          <a:bodyPr wrap="none">
            <a:spAutoFit/>
          </a:bodyPr>
          <a:lstStyle/>
          <a:p>
            <a:r>
              <a:rPr lang="en-GB" sz="6600" u="sng" dirty="0">
                <a:latin typeface="Sassoon Infant Std" panose="020B0503020103030203" pitchFamily="34" charset="0"/>
              </a:rPr>
              <a:t>Overview of Year </a:t>
            </a:r>
            <a:r>
              <a:rPr lang="en-GB" sz="6600" u="sng" dirty="0" smtClean="0">
                <a:latin typeface="Sassoon Infant Std" panose="020B0503020103030203" pitchFamily="34" charset="0"/>
              </a:rPr>
              <a:t>1</a:t>
            </a:r>
            <a:r>
              <a:rPr lang="en-GB" sz="4000" u="sng" dirty="0" smtClean="0">
                <a:latin typeface="Sassoon Infant Std" panose="020B0503020103030203" pitchFamily="34" charset="0"/>
              </a:rPr>
              <a:t>.</a:t>
            </a:r>
            <a:endParaRPr lang="en-GB" sz="4000" u="sng" dirty="0">
              <a:latin typeface="Sassoon Infant Std" panose="020B0503020103030203" pitchFamily="34" charset="0"/>
            </a:endParaRPr>
          </a:p>
        </p:txBody>
      </p:sp>
      <p:sp>
        <p:nvSpPr>
          <p:cNvPr id="5" name="Rectangle 4"/>
          <p:cNvSpPr/>
          <p:nvPr/>
        </p:nvSpPr>
        <p:spPr>
          <a:xfrm>
            <a:off x="0" y="1053143"/>
            <a:ext cx="8953500" cy="5078313"/>
          </a:xfrm>
          <a:prstGeom prst="rect">
            <a:avLst/>
          </a:prstGeom>
        </p:spPr>
        <p:txBody>
          <a:bodyPr wrap="square">
            <a:spAutoFit/>
          </a:bodyPr>
          <a:lstStyle/>
          <a:p>
            <a:r>
              <a:rPr lang="en-GB" sz="3600" u="sng" dirty="0">
                <a:latin typeface="Sassoon Infant Std" panose="020B0503020103030203" pitchFamily="34" charset="0"/>
              </a:rPr>
              <a:t>5</a:t>
            </a:r>
            <a:r>
              <a:rPr lang="en-GB" sz="3600" u="sng" dirty="0" smtClean="0">
                <a:latin typeface="Sassoon Infant Std" panose="020B0503020103030203" pitchFamily="34" charset="0"/>
              </a:rPr>
              <a:t> members of staff</a:t>
            </a:r>
          </a:p>
          <a:p>
            <a:r>
              <a:rPr lang="en-GB" sz="3600" u="sng" dirty="0" smtClean="0">
                <a:latin typeface="Sassoon Infant Std" panose="020B0503020103030203" pitchFamily="34" charset="0"/>
              </a:rPr>
              <a:t>Teachers</a:t>
            </a:r>
          </a:p>
          <a:p>
            <a:r>
              <a:rPr lang="en-GB" sz="3600" dirty="0" smtClean="0">
                <a:latin typeface="Sassoon Infant Std" panose="020B0503020103030203" pitchFamily="34" charset="0"/>
              </a:rPr>
              <a:t>Mrs Hickling and Miss </a:t>
            </a:r>
            <a:r>
              <a:rPr lang="en-GB" sz="3600" dirty="0" err="1" smtClean="0">
                <a:latin typeface="Sassoon Infant Std" panose="020B0503020103030203" pitchFamily="34" charset="0"/>
              </a:rPr>
              <a:t>Stableford</a:t>
            </a:r>
            <a:r>
              <a:rPr lang="en-GB" sz="3600" dirty="0" smtClean="0">
                <a:latin typeface="Sassoon Infant Std" panose="020B0503020103030203" pitchFamily="34" charset="0"/>
              </a:rPr>
              <a:t>  (1HS)</a:t>
            </a:r>
          </a:p>
          <a:p>
            <a:r>
              <a:rPr lang="en-GB" sz="3600" dirty="0" smtClean="0">
                <a:latin typeface="Sassoon Infant Std" panose="020B0503020103030203" pitchFamily="34" charset="0"/>
              </a:rPr>
              <a:t>Mrs Bourne (1B)</a:t>
            </a:r>
          </a:p>
          <a:p>
            <a:endParaRPr lang="en-GB" sz="3600" dirty="0" smtClean="0">
              <a:latin typeface="Sassoon Infant Std" panose="020B0503020103030203" pitchFamily="34" charset="0"/>
            </a:endParaRPr>
          </a:p>
          <a:p>
            <a:r>
              <a:rPr lang="en-GB" sz="3600" u="sng" dirty="0" smtClean="0">
                <a:latin typeface="Sassoon Infant Std" panose="020B0503020103030203" pitchFamily="34" charset="0"/>
              </a:rPr>
              <a:t>Teaching Assistants</a:t>
            </a:r>
          </a:p>
          <a:p>
            <a:r>
              <a:rPr lang="en-GB" sz="3600" dirty="0" smtClean="0">
                <a:latin typeface="Sassoon Infant Std" panose="020B0503020103030203" pitchFamily="34" charset="0"/>
              </a:rPr>
              <a:t>Mrs </a:t>
            </a:r>
            <a:r>
              <a:rPr lang="en-GB" sz="3600" dirty="0" err="1" smtClean="0">
                <a:latin typeface="Sassoon Infant Std" panose="020B0503020103030203" pitchFamily="34" charset="0"/>
              </a:rPr>
              <a:t>Trouth</a:t>
            </a:r>
            <a:r>
              <a:rPr lang="en-GB" sz="3600" dirty="0" smtClean="0">
                <a:latin typeface="Sassoon Infant Std" panose="020B0503020103030203" pitchFamily="34" charset="0"/>
              </a:rPr>
              <a:t> (1B) </a:t>
            </a:r>
          </a:p>
          <a:p>
            <a:r>
              <a:rPr lang="en-GB" sz="3600" dirty="0" smtClean="0">
                <a:latin typeface="Sassoon Infant Std" panose="020B0503020103030203" pitchFamily="34" charset="0"/>
              </a:rPr>
              <a:t>Mrs Wyatt (1HS)</a:t>
            </a:r>
          </a:p>
          <a:p>
            <a:endParaRPr lang="en-GB" sz="3600" dirty="0" smtClean="0">
              <a:latin typeface="Sassoon Infant Std" panose="020B0503020103030203" pitchFamily="34" charset="0"/>
            </a:endParaRPr>
          </a:p>
        </p:txBody>
      </p:sp>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267406" y="210785"/>
            <a:ext cx="1800219" cy="2137697"/>
          </a:xfrm>
          <a:prstGeom prst="rect">
            <a:avLst/>
          </a:prstGeom>
        </p:spPr>
      </p:pic>
      <p:sp>
        <p:nvSpPr>
          <p:cNvPr id="8" name="Rectangle 7"/>
          <p:cNvSpPr/>
          <p:nvPr/>
        </p:nvSpPr>
        <p:spPr>
          <a:xfrm>
            <a:off x="6766171" y="3271157"/>
            <a:ext cx="5301453" cy="1815882"/>
          </a:xfrm>
          <a:prstGeom prst="rect">
            <a:avLst/>
          </a:prstGeom>
        </p:spPr>
        <p:txBody>
          <a:bodyPr wrap="square">
            <a:spAutoFit/>
          </a:bodyPr>
          <a:lstStyle/>
          <a:p>
            <a:r>
              <a:rPr lang="en-GB" sz="2800" dirty="0" smtClean="0">
                <a:latin typeface="Sassoon Infant Std" panose="020B0503020103030203" pitchFamily="34" charset="0"/>
              </a:rPr>
              <a:t>Staff are split into their own specific classes, however we work closely together as a year group and follow the same lessons.</a:t>
            </a:r>
            <a:endParaRPr lang="en-GB" sz="2800" dirty="0">
              <a:latin typeface="Sassoon Infant Std" panose="020B0503020103030203" pitchFamily="34" charset="0"/>
            </a:endParaRPr>
          </a:p>
        </p:txBody>
      </p:sp>
      <p:sp>
        <p:nvSpPr>
          <p:cNvPr id="9" name="Rectangle 8"/>
          <p:cNvSpPr/>
          <p:nvPr/>
        </p:nvSpPr>
        <p:spPr>
          <a:xfrm>
            <a:off x="6766171" y="5220858"/>
            <a:ext cx="5301453" cy="1384995"/>
          </a:xfrm>
          <a:prstGeom prst="rect">
            <a:avLst/>
          </a:prstGeom>
        </p:spPr>
        <p:txBody>
          <a:bodyPr wrap="square">
            <a:spAutoFit/>
          </a:bodyPr>
          <a:lstStyle/>
          <a:p>
            <a:r>
              <a:rPr lang="en-GB" sz="2800" dirty="0" smtClean="0">
                <a:latin typeface="Sassoon Infant Std" panose="020B0503020103030203" pitchFamily="34" charset="0"/>
              </a:rPr>
              <a:t>For the Autumn term, Maths and English are taught Reception style to aid transition.</a:t>
            </a:r>
            <a:endParaRPr lang="en-GB" sz="2800" dirty="0">
              <a:latin typeface="Sassoon Infant Std" panose="020B0503020103030203" pitchFamily="34" charset="0"/>
            </a:endParaRPr>
          </a:p>
        </p:txBody>
      </p:sp>
      <p:pic>
        <p:nvPicPr>
          <p:cNvPr id="3" name="Picture 2"/>
          <p:cNvPicPr>
            <a:picLocks noChangeAspect="1"/>
          </p:cNvPicPr>
          <p:nvPr/>
        </p:nvPicPr>
        <p:blipFill>
          <a:blip r:embed="rId3"/>
          <a:stretch>
            <a:fillRect/>
          </a:stretch>
        </p:blipFill>
        <p:spPr>
          <a:xfrm>
            <a:off x="3461878" y="4442258"/>
            <a:ext cx="1479182" cy="2056422"/>
          </a:xfrm>
          <a:prstGeom prst="rect">
            <a:avLst/>
          </a:prstGeom>
        </p:spPr>
      </p:pic>
      <p:pic>
        <p:nvPicPr>
          <p:cNvPr id="10" name="Picture 9"/>
          <p:cNvPicPr>
            <a:picLocks noChangeAspect="1"/>
          </p:cNvPicPr>
          <p:nvPr/>
        </p:nvPicPr>
        <p:blipFill rotWithShape="1">
          <a:blip r:embed="rId4"/>
          <a:srcRect l="28125" t="49349" r="62187" b="33724"/>
          <a:stretch/>
        </p:blipFill>
        <p:spPr>
          <a:xfrm>
            <a:off x="5051806" y="4438432"/>
            <a:ext cx="1473870" cy="2060248"/>
          </a:xfrm>
          <a:prstGeom prst="rect">
            <a:avLst/>
          </a:prstGeom>
        </p:spPr>
      </p:pic>
    </p:spTree>
    <p:extLst>
      <p:ext uri="{BB962C8B-B14F-4D97-AF65-F5344CB8AC3E}">
        <p14:creationId xmlns:p14="http://schemas.microsoft.com/office/powerpoint/2010/main" val="379581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smtClean="0">
                <a:latin typeface="Sassoon Infant Std" panose="020B0503020103030203" pitchFamily="34" charset="0"/>
              </a:rPr>
              <a:t>A day in Year 1.</a:t>
            </a:r>
            <a:endParaRPr lang="en-GB" sz="6000" u="sng" dirty="0">
              <a:latin typeface="Sassoon Infant Std" panose="020B0503020103030203" pitchFamily="34" charset="0"/>
            </a:endParaRPr>
          </a:p>
        </p:txBody>
      </p:sp>
      <p:sp>
        <p:nvSpPr>
          <p:cNvPr id="3" name="Content Placeholder 2"/>
          <p:cNvSpPr>
            <a:spLocks noGrp="1"/>
          </p:cNvSpPr>
          <p:nvPr>
            <p:ph idx="1"/>
          </p:nvPr>
        </p:nvSpPr>
        <p:spPr>
          <a:xfrm>
            <a:off x="838200" y="1825625"/>
            <a:ext cx="4295503" cy="4351338"/>
          </a:xfrm>
        </p:spPr>
        <p:txBody>
          <a:bodyPr>
            <a:normAutofit fontScale="92500" lnSpcReduction="20000"/>
          </a:bodyPr>
          <a:lstStyle/>
          <a:p>
            <a:pPr marL="0" indent="0">
              <a:buNone/>
            </a:pPr>
            <a:r>
              <a:rPr lang="en-GB" b="1" dirty="0" smtClean="0">
                <a:latin typeface="Sassoon Infant Std" panose="020B0503020103030203" pitchFamily="34" charset="0"/>
              </a:rPr>
              <a:t>AM</a:t>
            </a:r>
          </a:p>
          <a:p>
            <a:pPr marL="0" indent="0">
              <a:buNone/>
            </a:pPr>
            <a:r>
              <a:rPr lang="en-GB" dirty="0" smtClean="0">
                <a:latin typeface="Sassoon Infant Std" panose="020B0503020103030203" pitchFamily="34" charset="0"/>
              </a:rPr>
              <a:t>Register</a:t>
            </a:r>
          </a:p>
          <a:p>
            <a:pPr marL="0" indent="0">
              <a:buNone/>
            </a:pPr>
            <a:r>
              <a:rPr lang="en-GB" dirty="0" smtClean="0">
                <a:latin typeface="Sassoon Infant Std" panose="020B0503020103030203" pitchFamily="34" charset="0"/>
              </a:rPr>
              <a:t>Visual timetable</a:t>
            </a:r>
          </a:p>
          <a:p>
            <a:pPr marL="0" indent="0">
              <a:buNone/>
            </a:pPr>
            <a:r>
              <a:rPr lang="en-GB" dirty="0" smtClean="0">
                <a:latin typeface="Sassoon Infant Std" panose="020B0503020103030203" pitchFamily="34" charset="0"/>
              </a:rPr>
              <a:t>Morning prayer</a:t>
            </a:r>
          </a:p>
          <a:p>
            <a:pPr marL="0" indent="0">
              <a:buNone/>
            </a:pPr>
            <a:r>
              <a:rPr lang="en-GB" dirty="0" smtClean="0">
                <a:latin typeface="Sassoon Infant Std" panose="020B0503020103030203" pitchFamily="34" charset="0"/>
              </a:rPr>
              <a:t>Maths / English</a:t>
            </a:r>
          </a:p>
          <a:p>
            <a:pPr marL="0" indent="0">
              <a:buNone/>
            </a:pPr>
            <a:r>
              <a:rPr lang="en-GB" dirty="0" smtClean="0">
                <a:latin typeface="Sassoon Infant Std" panose="020B0503020103030203" pitchFamily="34" charset="0"/>
              </a:rPr>
              <a:t>Assembly / Class Prayer </a:t>
            </a:r>
          </a:p>
          <a:p>
            <a:pPr marL="0" indent="0">
              <a:buNone/>
            </a:pPr>
            <a:r>
              <a:rPr lang="en-GB" dirty="0" smtClean="0">
                <a:latin typeface="Sassoon Infant Std" panose="020B0503020103030203" pitchFamily="34" charset="0"/>
              </a:rPr>
              <a:t>Play time (including snack)</a:t>
            </a:r>
          </a:p>
          <a:p>
            <a:pPr marL="0" indent="0">
              <a:buNone/>
            </a:pPr>
            <a:r>
              <a:rPr lang="en-GB" dirty="0" smtClean="0">
                <a:latin typeface="Sassoon Infant Std" panose="020B0503020103030203" pitchFamily="34" charset="0"/>
              </a:rPr>
              <a:t>Phonics</a:t>
            </a:r>
          </a:p>
          <a:p>
            <a:pPr marL="0" indent="0">
              <a:buNone/>
            </a:pPr>
            <a:r>
              <a:rPr lang="en-GB" dirty="0" smtClean="0">
                <a:latin typeface="Sassoon Infant Std" panose="020B0503020103030203" pitchFamily="34" charset="0"/>
              </a:rPr>
              <a:t>Maths / English</a:t>
            </a:r>
          </a:p>
          <a:p>
            <a:pPr marL="0" indent="0">
              <a:buNone/>
            </a:pPr>
            <a:r>
              <a:rPr lang="en-GB" dirty="0" smtClean="0">
                <a:latin typeface="Sassoon Infant Std" panose="020B0503020103030203" pitchFamily="34" charset="0"/>
              </a:rPr>
              <a:t>Lunchtime</a:t>
            </a:r>
          </a:p>
          <a:p>
            <a:pPr marL="0" indent="0">
              <a:buNone/>
            </a:pPr>
            <a:endParaRPr lang="en-GB" dirty="0">
              <a:latin typeface="Sassoon Infant Std" panose="020B0503020103030203" pitchFamily="34" charset="0"/>
            </a:endParaRPr>
          </a:p>
        </p:txBody>
      </p:sp>
      <p:sp>
        <p:nvSpPr>
          <p:cNvPr id="4" name="Content Placeholder 2"/>
          <p:cNvSpPr txBox="1">
            <a:spLocks/>
          </p:cNvSpPr>
          <p:nvPr/>
        </p:nvSpPr>
        <p:spPr>
          <a:xfrm>
            <a:off x="6868886" y="1825625"/>
            <a:ext cx="4484914"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latin typeface="Sassoon Infant Std" panose="020B0503020103030203" pitchFamily="34" charset="0"/>
              </a:rPr>
              <a:t>PM</a:t>
            </a:r>
          </a:p>
          <a:p>
            <a:pPr marL="0" indent="0">
              <a:buFont typeface="Arial" panose="020B0604020202020204" pitchFamily="34" charset="0"/>
              <a:buNone/>
            </a:pPr>
            <a:r>
              <a:rPr lang="en-GB" dirty="0" smtClean="0">
                <a:latin typeface="Sassoon Infant Std" panose="020B0503020103030203" pitchFamily="34" charset="0"/>
              </a:rPr>
              <a:t>Register</a:t>
            </a:r>
          </a:p>
          <a:p>
            <a:pPr marL="0" indent="0">
              <a:buFont typeface="Arial" panose="020B0604020202020204" pitchFamily="34" charset="0"/>
              <a:buNone/>
            </a:pPr>
            <a:r>
              <a:rPr lang="en-GB" dirty="0" smtClean="0">
                <a:latin typeface="Sassoon Infant Std" panose="020B0503020103030203" pitchFamily="34" charset="0"/>
              </a:rPr>
              <a:t>ERIC (everyone reading in class)</a:t>
            </a:r>
          </a:p>
          <a:p>
            <a:pPr marL="0" indent="0">
              <a:buFont typeface="Arial" panose="020B0604020202020204" pitchFamily="34" charset="0"/>
              <a:buNone/>
            </a:pPr>
            <a:r>
              <a:rPr lang="en-GB" dirty="0" smtClean="0">
                <a:latin typeface="Sassoon Infant Std" panose="020B0503020103030203" pitchFamily="34" charset="0"/>
              </a:rPr>
              <a:t>Foundation subjects (PE, ICT, Music, Creative Curriculum, RE)</a:t>
            </a:r>
          </a:p>
          <a:p>
            <a:pPr marL="0" indent="0">
              <a:buFont typeface="Arial" panose="020B0604020202020204" pitchFamily="34" charset="0"/>
              <a:buNone/>
            </a:pPr>
            <a:r>
              <a:rPr lang="en-GB" dirty="0" smtClean="0">
                <a:latin typeface="Sassoon Infant Std" panose="020B0503020103030203" pitchFamily="34" charset="0"/>
              </a:rPr>
              <a:t>Play time (including snack)</a:t>
            </a:r>
          </a:p>
          <a:p>
            <a:pPr marL="0" indent="0">
              <a:buNone/>
            </a:pPr>
            <a:r>
              <a:rPr lang="en-GB" dirty="0">
                <a:latin typeface="Sassoon Infant Std" panose="020B0503020103030203" pitchFamily="34" charset="0"/>
              </a:rPr>
              <a:t>Foundation subjects </a:t>
            </a:r>
            <a:endParaRPr lang="en-GB" dirty="0" smtClean="0">
              <a:latin typeface="Sassoon Infant Std" panose="020B0503020103030203" pitchFamily="34" charset="0"/>
            </a:endParaRPr>
          </a:p>
          <a:p>
            <a:pPr marL="0" indent="0">
              <a:buNone/>
            </a:pPr>
            <a:r>
              <a:rPr lang="en-GB" dirty="0" smtClean="0">
                <a:latin typeface="Sassoon Infant Std" panose="020B0503020103030203" pitchFamily="34" charset="0"/>
              </a:rPr>
              <a:t>Whole school reading</a:t>
            </a:r>
          </a:p>
          <a:p>
            <a:pPr marL="0" indent="0">
              <a:buFont typeface="Arial" panose="020B0604020202020204" pitchFamily="34" charset="0"/>
              <a:buNone/>
            </a:pPr>
            <a:r>
              <a:rPr lang="en-GB" dirty="0" smtClean="0">
                <a:latin typeface="Sassoon Infant Std" panose="020B0503020103030203" pitchFamily="34" charset="0"/>
              </a:rPr>
              <a:t>Home time</a:t>
            </a:r>
            <a:endParaRPr lang="en-GB" dirty="0">
              <a:latin typeface="Sassoon Infant Std" panose="020B0503020103030203" pitchFamily="34" charset="0"/>
            </a:endParaRP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097137" y="139700"/>
            <a:ext cx="2094863" cy="2137697"/>
          </a:xfrm>
          <a:prstGeom prst="rect">
            <a:avLst/>
          </a:prstGeom>
        </p:spPr>
      </p:pic>
    </p:spTree>
    <p:extLst>
      <p:ext uri="{BB962C8B-B14F-4D97-AF65-F5344CB8AC3E}">
        <p14:creationId xmlns:p14="http://schemas.microsoft.com/office/powerpoint/2010/main" val="409473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u="sng" dirty="0" smtClean="0">
                <a:latin typeface="Sassoon Infant Std" panose="020B0503020103030203" pitchFamily="34" charset="0"/>
              </a:rPr>
              <a:t>Topics covered.</a:t>
            </a:r>
            <a:endParaRPr lang="en-GB" sz="6600" u="sng" dirty="0">
              <a:latin typeface="Sassoon Infant Std" panose="020B0503020103030203" pitchFamily="34" charset="0"/>
            </a:endParaRPr>
          </a:p>
        </p:txBody>
      </p:sp>
      <p:sp>
        <p:nvSpPr>
          <p:cNvPr id="3" name="Content Placeholder 2"/>
          <p:cNvSpPr>
            <a:spLocks noGrp="1"/>
          </p:cNvSpPr>
          <p:nvPr>
            <p:ph idx="1"/>
          </p:nvPr>
        </p:nvSpPr>
        <p:spPr>
          <a:xfrm>
            <a:off x="838200" y="1358900"/>
            <a:ext cx="10515600" cy="4818063"/>
          </a:xfrm>
        </p:spPr>
        <p:txBody>
          <a:bodyPr>
            <a:normAutofit fontScale="92500" lnSpcReduction="10000"/>
          </a:bodyPr>
          <a:lstStyle/>
          <a:p>
            <a:pPr marL="0" indent="0">
              <a:buNone/>
            </a:pPr>
            <a:r>
              <a:rPr lang="en-GB" sz="4400" dirty="0" smtClean="0">
                <a:latin typeface="Sassoon Infant Std" panose="020B0503020103030203" pitchFamily="34" charset="0"/>
              </a:rPr>
              <a:t>Autumn 1- Jobs </a:t>
            </a:r>
          </a:p>
          <a:p>
            <a:pPr marL="0" indent="0">
              <a:buNone/>
            </a:pPr>
            <a:r>
              <a:rPr lang="en-GB" sz="4400" dirty="0" smtClean="0">
                <a:latin typeface="Sassoon Infant Std" panose="020B0503020103030203" pitchFamily="34" charset="0"/>
              </a:rPr>
              <a:t>Autumn 2- Memories </a:t>
            </a:r>
            <a:endParaRPr lang="en-GB" sz="4400" dirty="0" smtClean="0">
              <a:solidFill>
                <a:srgbClr val="FF0000"/>
              </a:solidFill>
              <a:latin typeface="Sassoon Infant Std" panose="020B0503020103030203" pitchFamily="34" charset="0"/>
            </a:endParaRPr>
          </a:p>
          <a:p>
            <a:pPr marL="0" indent="0">
              <a:buNone/>
            </a:pPr>
            <a:r>
              <a:rPr lang="en-GB" sz="4400" dirty="0" smtClean="0">
                <a:latin typeface="Sassoon Infant Std" panose="020B0503020103030203" pitchFamily="34" charset="0"/>
              </a:rPr>
              <a:t>Spring 1- Significant People</a:t>
            </a:r>
          </a:p>
          <a:p>
            <a:pPr marL="0" indent="0">
              <a:buNone/>
            </a:pPr>
            <a:r>
              <a:rPr lang="en-GB" sz="4400" dirty="0" smtClean="0">
                <a:latin typeface="Sassoon Infant Std" panose="020B0503020103030203" pitchFamily="34" charset="0"/>
              </a:rPr>
              <a:t>Spring 2- Toys </a:t>
            </a:r>
            <a:endParaRPr lang="en-GB" sz="4400" dirty="0" smtClean="0">
              <a:solidFill>
                <a:srgbClr val="FF0000"/>
              </a:solidFill>
              <a:latin typeface="Sassoon Infant Std" panose="020B0503020103030203" pitchFamily="34" charset="0"/>
            </a:endParaRPr>
          </a:p>
          <a:p>
            <a:pPr marL="0" indent="0">
              <a:buNone/>
            </a:pPr>
            <a:r>
              <a:rPr lang="en-GB" sz="4400" dirty="0" smtClean="0">
                <a:latin typeface="Sassoon Infant Std" panose="020B0503020103030203" pitchFamily="34" charset="0"/>
              </a:rPr>
              <a:t>Summer 1- Transport</a:t>
            </a:r>
          </a:p>
          <a:p>
            <a:pPr marL="0" indent="0">
              <a:buNone/>
            </a:pPr>
            <a:r>
              <a:rPr lang="en-GB" sz="4400" dirty="0" smtClean="0">
                <a:latin typeface="Sassoon Infant Std" panose="020B0503020103030203" pitchFamily="34" charset="0"/>
              </a:rPr>
              <a:t>Summer 2- The </a:t>
            </a:r>
            <a:r>
              <a:rPr lang="en-GB" sz="4400" dirty="0" smtClean="0">
                <a:latin typeface="Sassoon Infant Std" panose="020B0503020103030203" pitchFamily="34" charset="0"/>
              </a:rPr>
              <a:t>Environment</a:t>
            </a:r>
          </a:p>
          <a:p>
            <a:pPr marL="0" indent="0">
              <a:buNone/>
            </a:pPr>
            <a:r>
              <a:rPr lang="en-GB" sz="2400" dirty="0" smtClean="0">
                <a:latin typeface="Sassoon Infant Std" panose="020B0503020103030203" pitchFamily="34" charset="0"/>
              </a:rPr>
              <a:t>You will find the Programme of Study available on the school website for more </a:t>
            </a:r>
            <a:endParaRPr lang="en-GB" sz="2400" dirty="0">
              <a:latin typeface="Sassoon Infant Std" panose="020B0503020103030203" pitchFamily="34" charset="0"/>
            </a:endParaRPr>
          </a:p>
          <a:p>
            <a:pPr marL="0" indent="0">
              <a:buNone/>
            </a:pPr>
            <a:r>
              <a:rPr lang="en-GB" sz="2400" dirty="0" smtClean="0">
                <a:latin typeface="Sassoon Infant Std" panose="020B0503020103030203" pitchFamily="34" charset="0"/>
              </a:rPr>
              <a:t>information about each topic area and what we will be learning in each subject.</a:t>
            </a:r>
            <a:endParaRPr lang="en-GB" sz="4400" dirty="0">
              <a:latin typeface="Sassoon Infant Std" panose="020B0503020103030203" pitchFamily="34" charset="0"/>
            </a:endParaRP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093201" y="139700"/>
            <a:ext cx="3098800" cy="2476500"/>
          </a:xfrm>
          <a:prstGeom prst="rect">
            <a:avLst/>
          </a:prstGeom>
        </p:spPr>
      </p:pic>
    </p:spTree>
    <p:extLst>
      <p:ext uri="{BB962C8B-B14F-4D97-AF65-F5344CB8AC3E}">
        <p14:creationId xmlns:p14="http://schemas.microsoft.com/office/powerpoint/2010/main" val="1461828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u="sng" dirty="0" smtClean="0">
                <a:latin typeface="Sassoon Infant Std" panose="020B0503020103030203" pitchFamily="34" charset="0"/>
              </a:rPr>
              <a:t>Timetable.</a:t>
            </a:r>
            <a:endParaRPr lang="en-GB" sz="6600" u="sng" dirty="0">
              <a:latin typeface="Sassoon Infant Std" panose="020B0503020103030203" pitchFamily="34" charset="0"/>
            </a:endParaRPr>
          </a:p>
        </p:txBody>
      </p:sp>
      <p:sp>
        <p:nvSpPr>
          <p:cNvPr id="4" name="Title 1"/>
          <p:cNvSpPr txBox="1">
            <a:spLocks/>
          </p:cNvSpPr>
          <p:nvPr/>
        </p:nvSpPr>
        <p:spPr>
          <a:xfrm>
            <a:off x="838200" y="393999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Sassoon Infant Std" panose="020B0503020103030203" pitchFamily="34" charset="0"/>
              </a:rPr>
              <a:t>Maths and English daily</a:t>
            </a:r>
          </a:p>
          <a:p>
            <a:r>
              <a:rPr lang="en-GB" sz="3200" dirty="0" smtClean="0">
                <a:latin typeface="Sassoon Infant Std" panose="020B0503020103030203" pitchFamily="34" charset="0"/>
              </a:rPr>
              <a:t>Phonics daily </a:t>
            </a:r>
          </a:p>
          <a:p>
            <a:r>
              <a:rPr lang="en-GB" sz="3200" dirty="0" smtClean="0">
                <a:latin typeface="Sassoon Infant Std" panose="020B0503020103030203" pitchFamily="34" charset="0"/>
              </a:rPr>
              <a:t>Spellings x1 a week</a:t>
            </a:r>
          </a:p>
          <a:p>
            <a:r>
              <a:rPr lang="en-GB" sz="3200" dirty="0" smtClean="0">
                <a:latin typeface="Sassoon Infant Std" panose="020B0503020103030203" pitchFamily="34" charset="0"/>
              </a:rPr>
              <a:t>Handwriting x1 a week</a:t>
            </a:r>
          </a:p>
          <a:p>
            <a:r>
              <a:rPr lang="en-GB" sz="3200" dirty="0" smtClean="0">
                <a:latin typeface="Sassoon Infant Std" panose="020B0503020103030203" pitchFamily="34" charset="0"/>
              </a:rPr>
              <a:t>SPAG x1 a week</a:t>
            </a:r>
          </a:p>
          <a:p>
            <a:r>
              <a:rPr lang="en-GB" sz="3200" dirty="0" smtClean="0">
                <a:latin typeface="Sassoon Infant Std" panose="020B0503020103030203" pitchFamily="34" charset="0"/>
              </a:rPr>
              <a:t>PE x 2 a week (Monday PM and Tuesday PM)</a:t>
            </a:r>
          </a:p>
          <a:p>
            <a:r>
              <a:rPr lang="en-GB" sz="3200" dirty="0" smtClean="0">
                <a:latin typeface="Sassoon Infant Std" panose="020B0503020103030203" pitchFamily="34" charset="0"/>
              </a:rPr>
              <a:t>RE x 1 a week </a:t>
            </a:r>
          </a:p>
          <a:p>
            <a:r>
              <a:rPr lang="en-GB" sz="3200" dirty="0" smtClean="0">
                <a:latin typeface="Sassoon Infant Std" panose="020B0503020103030203" pitchFamily="34" charset="0"/>
              </a:rPr>
              <a:t>ICT x 1 a week</a:t>
            </a:r>
          </a:p>
          <a:p>
            <a:r>
              <a:rPr lang="en-GB" sz="3200" dirty="0" smtClean="0">
                <a:latin typeface="Sassoon Infant Std" panose="020B0503020103030203" pitchFamily="34" charset="0"/>
              </a:rPr>
              <a:t>Music and PSHE rotated every half term</a:t>
            </a:r>
          </a:p>
          <a:p>
            <a:r>
              <a:rPr lang="en-GB" sz="3200" dirty="0" smtClean="0">
                <a:latin typeface="Sassoon Infant Std" panose="020B0503020103030203" pitchFamily="34" charset="0"/>
              </a:rPr>
              <a:t>Creative Curriculum x1 a week (topic related)</a:t>
            </a:r>
          </a:p>
          <a:p>
            <a:r>
              <a:rPr lang="en-GB" sz="3200" dirty="0" smtClean="0">
                <a:latin typeface="Sassoon Infant Std" panose="020B0503020103030203" pitchFamily="34" charset="0"/>
              </a:rPr>
              <a:t>Science x 1 a week</a:t>
            </a:r>
          </a:p>
          <a:p>
            <a:endParaRPr lang="en-GB" sz="3200" dirty="0" smtClean="0">
              <a:latin typeface="Sassoon Infant Std" panose="020B0503020103030203" pitchFamily="34" charset="0"/>
            </a:endParaRPr>
          </a:p>
          <a:p>
            <a:endParaRPr lang="en-GB" sz="3200" dirty="0">
              <a:latin typeface="Sassoon Infant Std" panose="020B0503020103030203" pitchFamily="34" charset="0"/>
            </a:endParaRP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610600" y="139700"/>
            <a:ext cx="3491863" cy="3563262"/>
          </a:xfrm>
          <a:prstGeom prst="rect">
            <a:avLst/>
          </a:prstGeom>
        </p:spPr>
      </p:pic>
    </p:spTree>
    <p:extLst>
      <p:ext uri="{BB962C8B-B14F-4D97-AF65-F5344CB8AC3E}">
        <p14:creationId xmlns:p14="http://schemas.microsoft.com/office/powerpoint/2010/main" val="356078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19" y="165100"/>
            <a:ext cx="4978400" cy="1325563"/>
          </a:xfrm>
        </p:spPr>
        <p:txBody>
          <a:bodyPr>
            <a:normAutofit/>
          </a:bodyPr>
          <a:lstStyle/>
          <a:p>
            <a:r>
              <a:rPr lang="en-GB" sz="6600" u="sng" dirty="0" smtClean="0">
                <a:latin typeface="Sassoon Infant Std" panose="020B0503020103030203" pitchFamily="34" charset="0"/>
              </a:rPr>
              <a:t>Church Visits.</a:t>
            </a:r>
            <a:endParaRPr lang="en-GB" sz="6600" u="sng" dirty="0">
              <a:latin typeface="Sassoon Infant Std" panose="020B0503020103030203" pitchFamily="34" charset="0"/>
            </a:endParaRPr>
          </a:p>
        </p:txBody>
      </p:sp>
      <p:sp>
        <p:nvSpPr>
          <p:cNvPr id="3" name="Content Placeholder 2"/>
          <p:cNvSpPr>
            <a:spLocks noGrp="1"/>
          </p:cNvSpPr>
          <p:nvPr>
            <p:ph idx="1"/>
          </p:nvPr>
        </p:nvSpPr>
        <p:spPr>
          <a:xfrm>
            <a:off x="838200" y="1890713"/>
            <a:ext cx="10515600" cy="4560887"/>
          </a:xfrm>
        </p:spPr>
        <p:txBody>
          <a:bodyPr>
            <a:normAutofit fontScale="92500" lnSpcReduction="10000"/>
          </a:bodyPr>
          <a:lstStyle/>
          <a:p>
            <a:r>
              <a:rPr lang="en-GB" sz="6700" dirty="0" smtClean="0">
                <a:latin typeface="Sassoon Infant Std" panose="020B0503020103030203" pitchFamily="34" charset="0"/>
              </a:rPr>
              <a:t>Harvest Festival</a:t>
            </a:r>
          </a:p>
          <a:p>
            <a:endParaRPr lang="en-GB" sz="6700" dirty="0" smtClean="0">
              <a:latin typeface="Sassoon Infant Std" panose="020B0503020103030203" pitchFamily="34" charset="0"/>
            </a:endParaRPr>
          </a:p>
          <a:p>
            <a:r>
              <a:rPr lang="en-GB" sz="6700" dirty="0" smtClean="0">
                <a:latin typeface="Sassoon Infant Std" panose="020B0503020103030203" pitchFamily="34" charset="0"/>
              </a:rPr>
              <a:t>Mother’s Day</a:t>
            </a:r>
          </a:p>
          <a:p>
            <a:endParaRPr lang="en-GB" sz="6700" dirty="0" smtClean="0">
              <a:latin typeface="Sassoon Infant Std" panose="020B0503020103030203" pitchFamily="34" charset="0"/>
            </a:endParaRPr>
          </a:p>
          <a:p>
            <a:r>
              <a:rPr lang="en-GB" sz="6700" dirty="0" smtClean="0">
                <a:latin typeface="Sassoon Infant Std" panose="020B0503020103030203" pitchFamily="34" charset="0"/>
              </a:rPr>
              <a:t>Easter </a:t>
            </a:r>
          </a:p>
          <a:p>
            <a:pPr marL="0" indent="0">
              <a:buNone/>
            </a:pPr>
            <a:endParaRPr lang="en-GB" sz="4400" dirty="0">
              <a:latin typeface="Sassoon Infant Std" panose="020B0503020103030203" pitchFamily="34" charset="0"/>
            </a:endParaRP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629775" y="165100"/>
            <a:ext cx="2434588" cy="2342266"/>
          </a:xfrm>
          <a:prstGeom prst="rect">
            <a:avLst/>
          </a:prstGeom>
        </p:spPr>
      </p:pic>
      <p:pic>
        <p:nvPicPr>
          <p:cNvPr id="5" name="Picture 4"/>
          <p:cNvPicPr>
            <a:picLocks noChangeAspect="1"/>
          </p:cNvPicPr>
          <p:nvPr/>
        </p:nvPicPr>
        <p:blipFill>
          <a:blip r:embed="rId3"/>
          <a:stretch>
            <a:fillRect/>
          </a:stretch>
        </p:blipFill>
        <p:spPr>
          <a:xfrm>
            <a:off x="6465888" y="1520214"/>
            <a:ext cx="1074738" cy="1233306"/>
          </a:xfrm>
          <a:prstGeom prst="rect">
            <a:avLst/>
          </a:prstGeom>
        </p:spPr>
      </p:pic>
      <p:pic>
        <p:nvPicPr>
          <p:cNvPr id="7" name="Picture 6"/>
          <p:cNvPicPr>
            <a:picLocks noChangeAspect="1"/>
          </p:cNvPicPr>
          <p:nvPr/>
        </p:nvPicPr>
        <p:blipFill>
          <a:blip r:embed="rId4"/>
          <a:stretch>
            <a:fillRect/>
          </a:stretch>
        </p:blipFill>
        <p:spPr>
          <a:xfrm>
            <a:off x="5747544" y="3616326"/>
            <a:ext cx="1255713" cy="853037"/>
          </a:xfrm>
          <a:prstGeom prst="rect">
            <a:avLst/>
          </a:prstGeom>
        </p:spPr>
      </p:pic>
      <p:pic>
        <p:nvPicPr>
          <p:cNvPr id="8" name="Picture 7"/>
          <p:cNvPicPr>
            <a:picLocks noChangeAspect="1"/>
          </p:cNvPicPr>
          <p:nvPr/>
        </p:nvPicPr>
        <p:blipFill>
          <a:blip r:embed="rId5"/>
          <a:stretch>
            <a:fillRect/>
          </a:stretch>
        </p:blipFill>
        <p:spPr>
          <a:xfrm>
            <a:off x="3269389" y="5338127"/>
            <a:ext cx="1125538" cy="927745"/>
          </a:xfrm>
          <a:prstGeom prst="rect">
            <a:avLst/>
          </a:prstGeom>
        </p:spPr>
      </p:pic>
    </p:spTree>
    <p:extLst>
      <p:ext uri="{BB962C8B-B14F-4D97-AF65-F5344CB8AC3E}">
        <p14:creationId xmlns:p14="http://schemas.microsoft.com/office/powerpoint/2010/main" val="1300487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636" y="139700"/>
            <a:ext cx="1168876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u="sng" dirty="0" smtClean="0">
                <a:latin typeface="Sassoon Infant Std" panose="020B0503020103030203" pitchFamily="34" charset="0"/>
              </a:rPr>
              <a:t>Year 1 behaviour and reward systems.</a:t>
            </a:r>
            <a:endParaRPr lang="en-GB" sz="5400" u="sng"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401637" y="1849437"/>
            <a:ext cx="3818317" cy="2481263"/>
          </a:xfrm>
          <a:prstGeom prst="rect">
            <a:avLst/>
          </a:prstGeom>
        </p:spPr>
      </p:pic>
      <p:pic>
        <p:nvPicPr>
          <p:cNvPr id="5" name="Picture 4"/>
          <p:cNvPicPr>
            <a:picLocks noChangeAspect="1"/>
          </p:cNvPicPr>
          <p:nvPr/>
        </p:nvPicPr>
        <p:blipFill>
          <a:blip r:embed="rId3"/>
          <a:stretch>
            <a:fillRect/>
          </a:stretch>
        </p:blipFill>
        <p:spPr>
          <a:xfrm>
            <a:off x="533400" y="4330700"/>
            <a:ext cx="3686554" cy="2477266"/>
          </a:xfrm>
          <a:prstGeom prst="rect">
            <a:avLst/>
          </a:prstGeom>
        </p:spPr>
      </p:pic>
      <p:pic>
        <p:nvPicPr>
          <p:cNvPr id="6" name="Picture 5"/>
          <p:cNvPicPr>
            <a:picLocks noChangeAspect="1"/>
          </p:cNvPicPr>
          <p:nvPr/>
        </p:nvPicPr>
        <p:blipFill>
          <a:blip r:embed="rId4"/>
          <a:stretch>
            <a:fillRect/>
          </a:stretch>
        </p:blipFill>
        <p:spPr>
          <a:xfrm>
            <a:off x="6448424" y="1630363"/>
            <a:ext cx="4778375" cy="4240270"/>
          </a:xfrm>
          <a:prstGeom prst="rect">
            <a:avLst/>
          </a:prstGeom>
        </p:spPr>
      </p:pic>
    </p:spTree>
    <p:extLst>
      <p:ext uri="{BB962C8B-B14F-4D97-AF65-F5344CB8AC3E}">
        <p14:creationId xmlns:p14="http://schemas.microsoft.com/office/powerpoint/2010/main" val="193488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994" y="2546215"/>
            <a:ext cx="9144000" cy="2387600"/>
          </a:xfrm>
        </p:spPr>
        <p:txBody>
          <a:bodyPr>
            <a:noAutofit/>
          </a:bodyPr>
          <a:lstStyle/>
          <a:p>
            <a:r>
              <a:rPr lang="en-GB" sz="19900" dirty="0" smtClean="0">
                <a:latin typeface="Sassoon Infant Std" panose="020B0503020103030203" pitchFamily="34" charset="0"/>
              </a:rPr>
              <a:t>Maths</a:t>
            </a:r>
            <a:endParaRPr lang="en-GB" sz="199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372699" y="188050"/>
            <a:ext cx="2538907" cy="2188347"/>
          </a:xfrm>
          <a:prstGeom prst="rect">
            <a:avLst/>
          </a:prstGeom>
        </p:spPr>
      </p:pic>
      <p:pic>
        <p:nvPicPr>
          <p:cNvPr id="5" name="Picture 4"/>
          <p:cNvPicPr>
            <a:picLocks noChangeAspect="1"/>
          </p:cNvPicPr>
          <p:nvPr/>
        </p:nvPicPr>
        <p:blipFill>
          <a:blip r:embed="rId3"/>
          <a:stretch>
            <a:fillRect/>
          </a:stretch>
        </p:blipFill>
        <p:spPr>
          <a:xfrm>
            <a:off x="8033658" y="188050"/>
            <a:ext cx="3787276" cy="2188777"/>
          </a:xfrm>
          <a:prstGeom prst="rect">
            <a:avLst/>
          </a:prstGeom>
        </p:spPr>
      </p:pic>
      <p:pic>
        <p:nvPicPr>
          <p:cNvPr id="6" name="Picture 5"/>
          <p:cNvPicPr>
            <a:picLocks noChangeAspect="1"/>
          </p:cNvPicPr>
          <p:nvPr/>
        </p:nvPicPr>
        <p:blipFill>
          <a:blip r:embed="rId4"/>
          <a:stretch>
            <a:fillRect/>
          </a:stretch>
        </p:blipFill>
        <p:spPr>
          <a:xfrm>
            <a:off x="372699" y="4427835"/>
            <a:ext cx="3041441" cy="2142782"/>
          </a:xfrm>
          <a:prstGeom prst="rect">
            <a:avLst/>
          </a:prstGeom>
        </p:spPr>
      </p:pic>
      <p:grpSp>
        <p:nvGrpSpPr>
          <p:cNvPr id="9" name="Group 8"/>
          <p:cNvGrpSpPr/>
          <p:nvPr/>
        </p:nvGrpSpPr>
        <p:grpSpPr>
          <a:xfrm>
            <a:off x="9035959" y="4195763"/>
            <a:ext cx="2524670" cy="2536042"/>
            <a:chOff x="9035959" y="4195763"/>
            <a:chExt cx="2524670" cy="2536042"/>
          </a:xfrm>
        </p:grpSpPr>
        <p:pic>
          <p:nvPicPr>
            <p:cNvPr id="7" name="Picture 6"/>
            <p:cNvPicPr>
              <a:picLocks noChangeAspect="1"/>
            </p:cNvPicPr>
            <p:nvPr/>
          </p:nvPicPr>
          <p:blipFill>
            <a:blip r:embed="rId5"/>
            <a:stretch>
              <a:fillRect/>
            </a:stretch>
          </p:blipFill>
          <p:spPr>
            <a:xfrm>
              <a:off x="9035959" y="4195763"/>
              <a:ext cx="2524670" cy="2536042"/>
            </a:xfrm>
            <a:prstGeom prst="rect">
              <a:avLst/>
            </a:prstGeom>
          </p:spPr>
        </p:pic>
        <p:sp>
          <p:nvSpPr>
            <p:cNvPr id="8" name="Oval 7"/>
            <p:cNvSpPr/>
            <p:nvPr/>
          </p:nvSpPr>
          <p:spPr>
            <a:xfrm>
              <a:off x="11090366" y="6257109"/>
              <a:ext cx="470263" cy="474696"/>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412194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1019</Words>
  <Application>Microsoft Office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Sassoon Infant Std</vt:lpstr>
      <vt:lpstr>Office Theme</vt:lpstr>
      <vt:lpstr>PowerPoint Presentation</vt:lpstr>
      <vt:lpstr>PowerPoint Presentation</vt:lpstr>
      <vt:lpstr>PowerPoint Presentation</vt:lpstr>
      <vt:lpstr>A day in Year 1.</vt:lpstr>
      <vt:lpstr>Topics covered.</vt:lpstr>
      <vt:lpstr>Timetable.</vt:lpstr>
      <vt:lpstr>Church Visits.</vt:lpstr>
      <vt:lpstr>PowerPoint Presentation</vt:lpstr>
      <vt:lpstr>Maths</vt:lpstr>
      <vt:lpstr>Maths in Year 1- how is it taught?</vt:lpstr>
      <vt:lpstr>PowerPoint Presentation</vt:lpstr>
      <vt:lpstr>PowerPoint Presentation</vt:lpstr>
      <vt:lpstr>PowerPoint Presentation</vt:lpstr>
      <vt:lpstr>PowerPoint Presentation</vt:lpstr>
      <vt:lpstr>PowerPoint Presentation</vt:lpstr>
      <vt:lpstr>PowerPoint Presentation</vt:lpstr>
      <vt:lpstr>English in Year 1- how is it taught?</vt:lpstr>
      <vt:lpstr>English in Year 1- how is it taught?</vt:lpstr>
      <vt:lpstr>Phonics.</vt:lpstr>
      <vt:lpstr>Guided Reading.</vt:lpstr>
      <vt:lpstr>Spellings.</vt:lpstr>
      <vt:lpstr>Handwriting.</vt:lpstr>
      <vt:lpstr>Reading.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Office 2016</cp:lastModifiedBy>
  <cp:revision>17</cp:revision>
  <dcterms:created xsi:type="dcterms:W3CDTF">2019-09-03T14:13:17Z</dcterms:created>
  <dcterms:modified xsi:type="dcterms:W3CDTF">2019-10-10T13:06:32Z</dcterms:modified>
</cp:coreProperties>
</file>