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7" r:id="rId4"/>
  </p:sldMasterIdLst>
  <p:sldIdLst>
    <p:sldId id="256" r:id="rId5"/>
    <p:sldId id="257" r:id="rId6"/>
    <p:sldId id="261" r:id="rId7"/>
    <p:sldId id="266" r:id="rId8"/>
    <p:sldId id="262" r:id="rId9"/>
    <p:sldId id="259" r:id="rId10"/>
    <p:sldId id="260" r:id="rId11"/>
    <p:sldId id="263" r:id="rId12"/>
    <p:sldId id="264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1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56FE337-A99A-43BB-B2E5-66D415ABEF0A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E22DBE98-7B7D-4C7B-8657-085A7DB3D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900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E337-A99A-43BB-B2E5-66D415ABEF0A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BE98-7B7D-4C7B-8657-085A7DB3D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548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E337-A99A-43BB-B2E5-66D415ABEF0A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BE98-7B7D-4C7B-8657-085A7DB3D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390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E337-A99A-43BB-B2E5-66D415ABEF0A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BE98-7B7D-4C7B-8657-085A7DB3D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00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E337-A99A-43BB-B2E5-66D415ABEF0A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BE98-7B7D-4C7B-8657-085A7DB3D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2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E337-A99A-43BB-B2E5-66D415ABEF0A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BE98-7B7D-4C7B-8657-085A7DB3D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334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E337-A99A-43BB-B2E5-66D415ABEF0A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BE98-7B7D-4C7B-8657-085A7DB3D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3769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D56FE337-A99A-43BB-B2E5-66D415ABEF0A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BE98-7B7D-4C7B-8657-085A7DB3D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886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D56FE337-A99A-43BB-B2E5-66D415ABEF0A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BE98-7B7D-4C7B-8657-085A7DB3D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586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E337-A99A-43BB-B2E5-66D415ABEF0A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BE98-7B7D-4C7B-8657-085A7DB3D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194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E337-A99A-43BB-B2E5-66D415ABEF0A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BE98-7B7D-4C7B-8657-085A7DB3D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82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E337-A99A-43BB-B2E5-66D415ABEF0A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BE98-7B7D-4C7B-8657-085A7DB3D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216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E337-A99A-43BB-B2E5-66D415ABEF0A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BE98-7B7D-4C7B-8657-085A7DB3D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036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E337-A99A-43BB-B2E5-66D415ABEF0A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BE98-7B7D-4C7B-8657-085A7DB3D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305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E337-A99A-43BB-B2E5-66D415ABEF0A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BE98-7B7D-4C7B-8657-085A7DB3D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196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E337-A99A-43BB-B2E5-66D415ABEF0A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BE98-7B7D-4C7B-8657-085A7DB3D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17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E337-A99A-43BB-B2E5-66D415ABEF0A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BE98-7B7D-4C7B-8657-085A7DB3D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499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56FE337-A99A-43BB-B2E5-66D415ABEF0A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22DBE98-7B7D-4C7B-8657-085A7DB3D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659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8" r:id="rId1"/>
    <p:sldLayoutId id="2147484069" r:id="rId2"/>
    <p:sldLayoutId id="2147484070" r:id="rId3"/>
    <p:sldLayoutId id="2147484071" r:id="rId4"/>
    <p:sldLayoutId id="2147484072" r:id="rId5"/>
    <p:sldLayoutId id="2147484073" r:id="rId6"/>
    <p:sldLayoutId id="2147484074" r:id="rId7"/>
    <p:sldLayoutId id="2147484075" r:id="rId8"/>
    <p:sldLayoutId id="2147484076" r:id="rId9"/>
    <p:sldLayoutId id="2147484077" r:id="rId10"/>
    <p:sldLayoutId id="2147484078" r:id="rId11"/>
    <p:sldLayoutId id="2147484079" r:id="rId12"/>
    <p:sldLayoutId id="2147484080" r:id="rId13"/>
    <p:sldLayoutId id="2147484081" r:id="rId14"/>
    <p:sldLayoutId id="2147484082" r:id="rId15"/>
    <p:sldLayoutId id="2147484083" r:id="rId16"/>
    <p:sldLayoutId id="214748408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13176246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59094241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3D341-EA81-B796-68EE-DAEA2B41B5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 2023/2024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AE503C-3DF2-486C-8034-465BB8646E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Birmingham Community Healthcare NHS Trust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9973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2725B-1DD8-EC38-482F-6C1735098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3" y="1272209"/>
            <a:ext cx="9884107" cy="1285461"/>
          </a:xfrm>
        </p:spPr>
        <p:txBody>
          <a:bodyPr/>
          <a:lstStyle/>
          <a:p>
            <a:pPr algn="ctr"/>
            <a:r>
              <a:rPr lang="en-GB" dirty="0"/>
              <a:t>Thankyou for listening!</a:t>
            </a:r>
          </a:p>
        </p:txBody>
      </p:sp>
    </p:spTree>
    <p:extLst>
      <p:ext uri="{BB962C8B-B14F-4D97-AF65-F5344CB8AC3E}">
        <p14:creationId xmlns:p14="http://schemas.microsoft.com/office/powerpoint/2010/main" val="2631986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58DA8-1530-B14E-25BF-4B71FEE97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Flu?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67CD21-1668-4330-9F17-21CB6D156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 common viral illness.</a:t>
            </a:r>
          </a:p>
          <a:p>
            <a:endParaRPr lang="en-GB" dirty="0"/>
          </a:p>
          <a:p>
            <a:r>
              <a:rPr lang="en-GB" dirty="0"/>
              <a:t>Highly contagious. </a:t>
            </a:r>
          </a:p>
          <a:p>
            <a:endParaRPr lang="en-GB" dirty="0"/>
          </a:p>
          <a:p>
            <a:r>
              <a:rPr lang="en-GB" dirty="0"/>
              <a:t>Affects nose, throat and lungs.</a:t>
            </a:r>
          </a:p>
          <a:p>
            <a:endParaRPr lang="en-GB" dirty="0"/>
          </a:p>
          <a:p>
            <a:r>
              <a:rPr lang="en-GB" dirty="0"/>
              <a:t>Can cause mild to severe illness.</a:t>
            </a:r>
          </a:p>
        </p:txBody>
      </p:sp>
      <p:pic>
        <p:nvPicPr>
          <p:cNvPr id="7" name="Picture 6" descr="A cartoon of a person with a thermometer in his mouth&#10;&#10;Description automatically generated with medium confidence">
            <a:extLst>
              <a:ext uri="{FF2B5EF4-FFF2-40B4-BE49-F238E27FC236}">
                <a16:creationId xmlns:a16="http://schemas.microsoft.com/office/drawing/2014/main" id="{7E8E0DB5-F8CA-F85D-9CB5-3D6BEF294B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79"/>
          <a:stretch/>
        </p:blipFill>
        <p:spPr>
          <a:xfrm>
            <a:off x="5535660" y="1138307"/>
            <a:ext cx="5469263" cy="5719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549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9EF39-7798-E373-DDF1-D9CE16BCB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Symptoms Of Flu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62293-2769-00C8-49F5-331F7EAB5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Can come on very suddenly</a:t>
            </a:r>
          </a:p>
          <a:p>
            <a:r>
              <a:rPr lang="en-GB" dirty="0"/>
              <a:t>High temperature</a:t>
            </a:r>
          </a:p>
          <a:p>
            <a:r>
              <a:rPr lang="en-GB" dirty="0"/>
              <a:t>An aching body</a:t>
            </a:r>
          </a:p>
          <a:p>
            <a:r>
              <a:rPr lang="en-GB" dirty="0"/>
              <a:t>Feeling very tired</a:t>
            </a:r>
          </a:p>
          <a:p>
            <a:r>
              <a:rPr lang="en-GB" dirty="0"/>
              <a:t>A dry cough</a:t>
            </a:r>
          </a:p>
          <a:p>
            <a:r>
              <a:rPr lang="en-GB" dirty="0"/>
              <a:t>A sore throat</a:t>
            </a:r>
          </a:p>
          <a:p>
            <a:r>
              <a:rPr lang="en-GB" dirty="0"/>
              <a:t>Headache</a:t>
            </a:r>
          </a:p>
          <a:p>
            <a:r>
              <a:rPr lang="en-GB" dirty="0"/>
              <a:t>Difficulty sleeping</a:t>
            </a:r>
          </a:p>
          <a:p>
            <a:r>
              <a:rPr lang="en-GB" dirty="0"/>
              <a:t>Loss of appetite</a:t>
            </a:r>
          </a:p>
          <a:p>
            <a:r>
              <a:rPr lang="en-GB" dirty="0"/>
              <a:t>Feeling and/or being sick</a:t>
            </a:r>
          </a:p>
          <a:p>
            <a:r>
              <a:rPr lang="en-GB" dirty="0"/>
              <a:t>Tummy pain</a:t>
            </a:r>
          </a:p>
        </p:txBody>
      </p:sp>
      <p:pic>
        <p:nvPicPr>
          <p:cNvPr id="7" name="Picture 6" descr="A cartoon of a child wrapped in a blanket&#10;&#10;Description automatically generated with medium confidence">
            <a:extLst>
              <a:ext uri="{FF2B5EF4-FFF2-40B4-BE49-F238E27FC236}">
                <a16:creationId xmlns:a16="http://schemas.microsoft.com/office/drawing/2014/main" id="{F4F69E63-5791-CFB0-79F7-EE0B969AFC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101" y="2959552"/>
            <a:ext cx="6502400" cy="318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522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64532-3B66-DE74-40A7-FFE703E59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is Flu Spread?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6FBCE-57ED-FCC9-0E1B-97A1B0796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Coughs and sneezes.</a:t>
            </a:r>
          </a:p>
          <a:p>
            <a:endParaRPr lang="en-GB" dirty="0"/>
          </a:p>
          <a:p>
            <a:r>
              <a:rPr lang="en-GB" dirty="0"/>
              <a:t>Surfaces which have the flu virus on them.</a:t>
            </a:r>
          </a:p>
          <a:p>
            <a:endParaRPr lang="en-GB" dirty="0"/>
          </a:p>
          <a:p>
            <a:r>
              <a:rPr lang="en-GB" dirty="0"/>
              <a:t>Close contact with people who have the virus.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Skin to skin contact (</a:t>
            </a:r>
            <a:r>
              <a:rPr lang="en-GB" dirty="0" err="1"/>
              <a:t>eg</a:t>
            </a:r>
            <a:r>
              <a:rPr lang="en-GB" dirty="0"/>
              <a:t>   a handshake).</a:t>
            </a:r>
          </a:p>
        </p:txBody>
      </p:sp>
      <p:pic>
        <p:nvPicPr>
          <p:cNvPr id="5" name="Picture 4" descr="A cartoon of a person blowing her nose&#10;&#10;Description automatically generated with medium confidence">
            <a:extLst>
              <a:ext uri="{FF2B5EF4-FFF2-40B4-BE49-F238E27FC236}">
                <a16:creationId xmlns:a16="http://schemas.microsoft.com/office/drawing/2014/main" id="{23A350E5-5DF9-36F1-E4A5-7E7DF42CBF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03"/>
          <a:stretch/>
        </p:blipFill>
        <p:spPr>
          <a:xfrm>
            <a:off x="6985000" y="1336430"/>
            <a:ext cx="4635500" cy="5521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721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61386-F75D-F558-3DDB-BAA54E634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How To Look After Yourself If You Have Flu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56EA6-4D87-DA21-8EF8-FEA6D2F5B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2603500"/>
            <a:ext cx="3772645" cy="3949700"/>
          </a:xfrm>
        </p:spPr>
        <p:txBody>
          <a:bodyPr>
            <a:noAutofit/>
          </a:bodyPr>
          <a:lstStyle/>
          <a:p>
            <a:r>
              <a:rPr lang="en-GB" dirty="0"/>
              <a:t>There is no treatment or anti-biotics as these have no effect on symptoms or recovery.</a:t>
            </a:r>
          </a:p>
          <a:p>
            <a:r>
              <a:rPr lang="en-GB" dirty="0"/>
              <a:t>Rest and sleep.</a:t>
            </a:r>
          </a:p>
          <a:p>
            <a:r>
              <a:rPr lang="en-GB" dirty="0"/>
              <a:t>Keep warm.</a:t>
            </a:r>
          </a:p>
          <a:p>
            <a:r>
              <a:rPr lang="en-GB" dirty="0"/>
              <a:t>Drink plenty of water/squash.</a:t>
            </a:r>
          </a:p>
          <a:p>
            <a:r>
              <a:rPr lang="en-GB" dirty="0"/>
              <a:t>Some people who have flu need Hospital treatment.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7" name="Picture 6" descr="A cartoon of a child sleeping&#10;&#10;Description automatically generated with medium confidence">
            <a:extLst>
              <a:ext uri="{FF2B5EF4-FFF2-40B4-BE49-F238E27FC236}">
                <a16:creationId xmlns:a16="http://schemas.microsoft.com/office/drawing/2014/main" id="{AC950FFD-B5D2-C375-0B8F-728C287BE8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90"/>
          <a:stretch/>
        </p:blipFill>
        <p:spPr>
          <a:xfrm>
            <a:off x="5270500" y="1805857"/>
            <a:ext cx="5092700" cy="5052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0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CF683-F3D0-6D65-694F-7963B87AC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Prevent Flu?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EA17A-5221-9051-C3A1-C2C740A92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2603500"/>
            <a:ext cx="4394946" cy="3416300"/>
          </a:xfrm>
        </p:spPr>
        <p:txBody>
          <a:bodyPr>
            <a:normAutofit/>
          </a:bodyPr>
          <a:lstStyle/>
          <a:p>
            <a:r>
              <a:rPr lang="en-GB" dirty="0"/>
              <a:t>Wash your hands often with warm water and soap.</a:t>
            </a:r>
          </a:p>
          <a:p>
            <a:endParaRPr lang="en-GB" dirty="0"/>
          </a:p>
          <a:p>
            <a:r>
              <a:rPr lang="en-GB" dirty="0"/>
              <a:t>Cover your mouth and nose with a tissue when you cough or sneeze.</a:t>
            </a:r>
          </a:p>
          <a:p>
            <a:endParaRPr lang="en-GB" dirty="0"/>
          </a:p>
          <a:p>
            <a:r>
              <a:rPr lang="en-GB" dirty="0"/>
              <a:t>Put used tissues in the bin.</a:t>
            </a:r>
          </a:p>
          <a:p>
            <a:endParaRPr lang="en-GB" dirty="0"/>
          </a:p>
          <a:p>
            <a:r>
              <a:rPr lang="en-GB" dirty="0"/>
              <a:t>Get your flu vaccine!</a:t>
            </a: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1674FB-90AF-E3D1-00C3-C7E5D1FBB4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901" y="2544236"/>
            <a:ext cx="5786505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259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BBF25-00E1-0194-18DF-1C7901D86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Flu Vaccine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ADD40-650A-DF7C-3DBE-57EAFD628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243045" cy="3416300"/>
          </a:xfrm>
        </p:spPr>
        <p:txBody>
          <a:bodyPr/>
          <a:lstStyle/>
          <a:p>
            <a:r>
              <a:rPr lang="en-GB" dirty="0"/>
              <a:t>Flu vaccines are safe and effective.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Most children are offered the nasal flu vaccine (no injection!)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Not everyone can have the nasal flu vaccine – there is an alternative!!</a:t>
            </a:r>
          </a:p>
        </p:txBody>
      </p:sp>
    </p:spTree>
    <p:extLst>
      <p:ext uri="{BB962C8B-B14F-4D97-AF65-F5344CB8AC3E}">
        <p14:creationId xmlns:p14="http://schemas.microsoft.com/office/powerpoint/2010/main" val="2217366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59A30-7E24-F056-5CD2-63FED9ED9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Flu Video (Primary)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16C7F-904E-BBA6-6EE4-C5CAE1DCF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>
                <a:solidFill>
                  <a:srgbClr val="242424"/>
                </a:solidFill>
                <a:latin typeface="Calibri" panose="020F0502020204030204" pitchFamily="34" charset="0"/>
              </a:rPr>
              <a:t>P</a:t>
            </a:r>
            <a:r>
              <a:rPr lang="en-GB" sz="18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rimary flu presentation – flu busters</a:t>
            </a:r>
          </a:p>
          <a:p>
            <a:endParaRPr lang="en-GB" sz="1800" dirty="0">
              <a:solidFill>
                <a:srgbClr val="242424"/>
              </a:solidFill>
              <a:latin typeface="Calibri" panose="020F0502020204030204" pitchFamily="34" charset="0"/>
            </a:endParaRPr>
          </a:p>
          <a:p>
            <a:endParaRPr lang="en-GB" dirty="0">
              <a:solidFill>
                <a:srgbClr val="242424"/>
              </a:solidFill>
              <a:latin typeface="Calibri" panose="020F0502020204030204" pitchFamily="34" charset="0"/>
            </a:endParaRPr>
          </a:p>
          <a:p>
            <a:r>
              <a:rPr lang="en-GB" dirty="0">
                <a:hlinkClick r:id="rId2"/>
              </a:rPr>
              <a:t>Flu Busters on Vimeo</a:t>
            </a:r>
            <a:endParaRPr lang="en-GB" sz="1800" b="0" i="0" dirty="0">
              <a:solidFill>
                <a:srgbClr val="242424"/>
              </a:solidFill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sz="1800" b="0" i="0" dirty="0">
              <a:solidFill>
                <a:srgbClr val="242424"/>
              </a:solidFill>
              <a:effectLst/>
              <a:latin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3631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2F854-8211-1F02-D31B-B062B3909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Flu Video </a:t>
            </a:r>
            <a:r>
              <a:rPr lang="en-GB"/>
              <a:t>(Secondary)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51F7B-E09A-3B62-BC4A-99BD892A7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 fontAlgn="base">
              <a:buNone/>
            </a:pPr>
            <a:r>
              <a:rPr lang="en-GB" sz="1800" dirty="0">
                <a:solidFill>
                  <a:srgbClr val="000000"/>
                </a:solidFill>
                <a:latin typeface="Calibri" panose="020F0502020204030204" pitchFamily="34" charset="0"/>
              </a:rPr>
              <a:t>Health for Teens Flu video:</a:t>
            </a:r>
          </a:p>
          <a:p>
            <a:pPr marL="0" indent="0" algn="l" rtl="0" fontAlgn="base">
              <a:buNone/>
            </a:pPr>
            <a:endParaRPr lang="en-GB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 algn="l" rtl="0" fontAlgn="base">
              <a:buNone/>
            </a:pPr>
            <a:endParaRPr lang="en-GB" sz="1200" b="0" i="0" dirty="0">
              <a:solidFill>
                <a:srgbClr val="000000"/>
              </a:solidFill>
              <a:effectLst/>
              <a:latin typeface="Segoe UI Web (West European)"/>
            </a:endParaRPr>
          </a:p>
          <a:p>
            <a:pPr algn="l" rtl="0" fontAlgn="base"/>
            <a:r>
              <a:rPr lang="en-GB" dirty="0">
                <a:hlinkClick r:id="rId2"/>
              </a:rPr>
              <a:t>Nasal Flu Vaccination on Vimeo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lang="en-GB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 algn="l" rtl="0" fontAlgn="base">
              <a:buNone/>
            </a:pPr>
            <a:endParaRPr lang="en-GB" sz="1200" b="0" i="0" dirty="0">
              <a:solidFill>
                <a:srgbClr val="000000"/>
              </a:solidFill>
              <a:effectLst/>
              <a:latin typeface="Segoe UI Web (West European)"/>
            </a:endParaRPr>
          </a:p>
          <a:p>
            <a:pPr marL="0" indent="0" algn="l" fontAlgn="base">
              <a:buNone/>
            </a:pPr>
            <a:b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lang="en-GB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 algn="l" fontAlgn="base">
              <a:buNone/>
            </a:pPr>
            <a:endParaRPr lang="en-GB" b="0" i="0" dirty="0">
              <a:solidFill>
                <a:srgbClr val="242424"/>
              </a:solidFill>
              <a:effectLst/>
              <a:latin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32237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110A7DC5FF9941A8473B044F8E6D2C" ma:contentTypeVersion="4" ma:contentTypeDescription="Create a new document." ma:contentTypeScope="" ma:versionID="369e5a8f421e53b2baa78a9942744a5a">
  <xsd:schema xmlns:xsd="http://www.w3.org/2001/XMLSchema" xmlns:xs="http://www.w3.org/2001/XMLSchema" xmlns:p="http://schemas.microsoft.com/office/2006/metadata/properties" xmlns:ns3="410c7b09-eff9-4bfb-9703-ca8a0efeccf0" targetNamespace="http://schemas.microsoft.com/office/2006/metadata/properties" ma:root="true" ma:fieldsID="c112fad3b6f74a417a5feec4759fbc0e" ns3:_="">
    <xsd:import namespace="410c7b09-eff9-4bfb-9703-ca8a0efeccf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0c7b09-eff9-4bfb-9703-ca8a0efecc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10c7b09-eff9-4bfb-9703-ca8a0efeccf0" xsi:nil="true"/>
  </documentManagement>
</p:properties>
</file>

<file path=customXml/itemProps1.xml><?xml version="1.0" encoding="utf-8"?>
<ds:datastoreItem xmlns:ds="http://schemas.openxmlformats.org/officeDocument/2006/customXml" ds:itemID="{C98E57FF-0501-4C37-9695-1497761F78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0c7b09-eff9-4bfb-9703-ca8a0efecc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C43A1C4-0C1E-4083-A54B-811C38F3E2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172429-1879-47EE-867A-D68703EB4FE3}">
  <ds:schemaRefs>
    <ds:schemaRef ds:uri="http://purl.org/dc/terms/"/>
    <ds:schemaRef ds:uri="http://purl.org/dc/elements/1.1/"/>
    <ds:schemaRef ds:uri="http://schemas.microsoft.com/office/2006/metadata/properties"/>
    <ds:schemaRef ds:uri="410c7b09-eff9-4bfb-9703-ca8a0efeccf0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209</TotalTime>
  <Words>266</Words>
  <Application>Microsoft Office PowerPoint</Application>
  <PresentationFormat>Widescreen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Segoe UI Web (West European)</vt:lpstr>
      <vt:lpstr>Wingdings 3</vt:lpstr>
      <vt:lpstr>Ion Boardroom</vt:lpstr>
      <vt:lpstr>Flu 2023/2024</vt:lpstr>
      <vt:lpstr>What Is Flu?</vt:lpstr>
      <vt:lpstr>Symptoms Of Flu</vt:lpstr>
      <vt:lpstr>How is Flu Spread?</vt:lpstr>
      <vt:lpstr>How To Look After Yourself If You Have Flu</vt:lpstr>
      <vt:lpstr>How To Prevent Flu?</vt:lpstr>
      <vt:lpstr>Flu Vaccine</vt:lpstr>
      <vt:lpstr>Flu Video (Primary)</vt:lpstr>
      <vt:lpstr>Flu Video (Secondary)</vt:lpstr>
      <vt:lpstr>Thankyou for listening!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 2023/2024</dc:title>
  <dc:creator>FEENEY, Lou (BIRMINGHAM COMMUNITY HEALTHCARE NHS FOUNDATION TRUST)</dc:creator>
  <cp:lastModifiedBy>WILSON, Jessica (BIRMINGHAM COMMUNITY HEALTHCARE NHS FOUNDATION TRUST)</cp:lastModifiedBy>
  <cp:revision>10</cp:revision>
  <dcterms:created xsi:type="dcterms:W3CDTF">2023-06-08T09:04:19Z</dcterms:created>
  <dcterms:modified xsi:type="dcterms:W3CDTF">2023-09-14T12:57:18Z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0x01010026110A7DC5FF9941A8473B044F8E6D2C</vt:lpwstr>
  </property>
</Properties>
</file>